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4" r:id="rId4"/>
  </p:sldMasterIdLst>
  <p:notesMasterIdLst>
    <p:notesMasterId r:id="rId18"/>
  </p:notesMasterIdLst>
  <p:handoutMasterIdLst>
    <p:handoutMasterId r:id="rId19"/>
  </p:handoutMasterIdLst>
  <p:sldIdLst>
    <p:sldId id="258" r:id="rId5"/>
    <p:sldId id="282" r:id="rId6"/>
    <p:sldId id="294" r:id="rId7"/>
    <p:sldId id="295" r:id="rId8"/>
    <p:sldId id="296" r:id="rId9"/>
    <p:sldId id="297" r:id="rId10"/>
    <p:sldId id="298" r:id="rId11"/>
    <p:sldId id="300" r:id="rId12"/>
    <p:sldId id="299" r:id="rId13"/>
    <p:sldId id="301" r:id="rId14"/>
    <p:sldId id="302" r:id="rId15"/>
    <p:sldId id="303" r:id="rId16"/>
    <p:sldId id="304" r:id="rId17"/>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94660"/>
  </p:normalViewPr>
  <p:slideViewPr>
    <p:cSldViewPr snapToGrid="0">
      <p:cViewPr>
        <p:scale>
          <a:sx n="60" d="100"/>
          <a:sy n="60" d="100"/>
        </p:scale>
        <p:origin x="-978" y="-192"/>
      </p:cViewPr>
      <p:guideLst>
        <p:guide orient="horz" pos="2160"/>
        <p:guide pos="3840"/>
      </p:guideLst>
    </p:cSldViewPr>
  </p:slideViewPr>
  <p:notesTextViewPr>
    <p:cViewPr>
      <p:scale>
        <a:sx n="1" d="1"/>
        <a:sy n="1" d="1"/>
      </p:scale>
      <p:origin x="0" y="0"/>
    </p:cViewPr>
  </p:notesTextViewPr>
  <p:notesViewPr>
    <p:cSldViewPr snapToGrid="0">
      <p:cViewPr varScale="1">
        <p:scale>
          <a:sx n="101" d="100"/>
          <a:sy n="101" d="100"/>
        </p:scale>
        <p:origin x="284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ru-RU" dirty="0"/>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E30ADBF-5313-459D-B6F3-BF27C0F5823C}" type="datetime1">
              <a:rPr lang="ru-RU" smtClean="0"/>
              <a:pPr algn="r" rtl="0"/>
              <a:t>22.04.2020</a:t>
            </a:fld>
            <a:endParaRPr lang="ru-RU"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ru-RU" dirty="0"/>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r>
              <a:rPr lang="ru-RU" dirty="0" smtClean="0"/>
              <a:t>‹#›</a:t>
            </a:r>
            <a:endParaRPr lang="ru-RU" dirty="0"/>
          </a:p>
        </p:txBody>
      </p:sp>
    </p:spTree>
    <p:extLst>
      <p:ext uri="{BB962C8B-B14F-4D97-AF65-F5344CB8AC3E}">
        <p14:creationId xmlns:p14="http://schemas.microsoft.com/office/powerpoint/2010/main" val="21542583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ru-RU"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0FBF0F8D-2DF2-4F30-A8FF-E6766175BFDA}" type="datetime1">
              <a:rPr lang="ru-RU" smtClean="0"/>
              <a:pPr/>
              <a:t>22.04.2020</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dirty="0" smtClean="0"/>
              <a:t>Образец текста</a:t>
            </a:r>
          </a:p>
          <a:p>
            <a:pPr lvl="1" rtl="0"/>
            <a:r>
              <a:rPr lang="ru-RU" dirty="0" smtClean="0"/>
              <a:t>Второй уровень</a:t>
            </a:r>
          </a:p>
          <a:p>
            <a:pPr lvl="2" rtl="0"/>
            <a:r>
              <a:rPr lang="ru-RU" dirty="0" smtClean="0"/>
              <a:t>Третий уровень</a:t>
            </a:r>
          </a:p>
          <a:p>
            <a:pPr lvl="3" rtl="0"/>
            <a:r>
              <a:rPr lang="ru-RU" dirty="0" smtClean="0"/>
              <a:t>Четвертый уровень</a:t>
            </a:r>
          </a:p>
          <a:p>
            <a:pPr lvl="4" rtl="0"/>
            <a:r>
              <a:rPr lang="ru-RU" dirty="0" smtClean="0"/>
              <a:t>Пятый уровень</a:t>
            </a:r>
            <a:endParaRPr lang="ru-RU" dirty="0"/>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ru-RU"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r>
              <a:rPr lang="ru-RU" dirty="0" smtClean="0"/>
              <a:t>‹#›</a:t>
            </a:r>
            <a:endParaRPr lang="ru-RU" dirty="0"/>
          </a:p>
        </p:txBody>
      </p:sp>
    </p:spTree>
    <p:extLst>
      <p:ext uri="{BB962C8B-B14F-4D97-AF65-F5344CB8AC3E}">
        <p14:creationId xmlns:p14="http://schemas.microsoft.com/office/powerpoint/2010/main" val="17263258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r>
              <a:rPr lang="ru-RU" smtClean="0"/>
              <a:t>‹#›</a:t>
            </a:r>
            <a:endParaRPr/>
          </a:p>
        </p:txBody>
      </p:sp>
    </p:spTree>
    <p:extLst>
      <p:ext uri="{BB962C8B-B14F-4D97-AF65-F5344CB8AC3E}">
        <p14:creationId xmlns:p14="http://schemas.microsoft.com/office/powerpoint/2010/main" val="3592920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r>
              <a:rPr lang="ru-RU" smtClean="0"/>
              <a:t>‹#›</a:t>
            </a:r>
            <a:endParaRPr/>
          </a:p>
        </p:txBody>
      </p:sp>
    </p:spTree>
    <p:extLst>
      <p:ext uri="{BB962C8B-B14F-4D97-AF65-F5344CB8AC3E}">
        <p14:creationId xmlns:p14="http://schemas.microsoft.com/office/powerpoint/2010/main" val="1808613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r>
              <a:rPr lang="ru-RU" smtClean="0"/>
              <a:t>‹#›</a:t>
            </a:r>
            <a:endParaRPr/>
          </a:p>
        </p:txBody>
      </p:sp>
    </p:spTree>
    <p:extLst>
      <p:ext uri="{BB962C8B-B14F-4D97-AF65-F5344CB8AC3E}">
        <p14:creationId xmlns:p14="http://schemas.microsoft.com/office/powerpoint/2010/main" val="1808613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r>
              <a:rPr lang="ru-RU" smtClean="0"/>
              <a:t>‹#›</a:t>
            </a:r>
            <a:endParaRPr/>
          </a:p>
        </p:txBody>
      </p:sp>
    </p:spTree>
    <p:extLst>
      <p:ext uri="{BB962C8B-B14F-4D97-AF65-F5344CB8AC3E}">
        <p14:creationId xmlns:p14="http://schemas.microsoft.com/office/powerpoint/2010/main" val="1808613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r>
              <a:rPr lang="ru-RU" smtClean="0"/>
              <a:t>‹#›</a:t>
            </a:r>
            <a:endParaRPr/>
          </a:p>
        </p:txBody>
      </p:sp>
    </p:spTree>
    <p:extLst>
      <p:ext uri="{BB962C8B-B14F-4D97-AF65-F5344CB8AC3E}">
        <p14:creationId xmlns:p14="http://schemas.microsoft.com/office/powerpoint/2010/main" val="1808613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r>
              <a:rPr lang="ru-RU" smtClean="0"/>
              <a:t>‹#›</a:t>
            </a:r>
            <a:endParaRPr/>
          </a:p>
        </p:txBody>
      </p:sp>
    </p:spTree>
    <p:extLst>
      <p:ext uri="{BB962C8B-B14F-4D97-AF65-F5344CB8AC3E}">
        <p14:creationId xmlns:p14="http://schemas.microsoft.com/office/powerpoint/2010/main" val="1808613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r>
              <a:rPr lang="ru-RU" smtClean="0"/>
              <a:t>‹#›</a:t>
            </a:r>
            <a:endParaRPr/>
          </a:p>
        </p:txBody>
      </p:sp>
    </p:spTree>
    <p:extLst>
      <p:ext uri="{BB962C8B-B14F-4D97-AF65-F5344CB8AC3E}">
        <p14:creationId xmlns:p14="http://schemas.microsoft.com/office/powerpoint/2010/main" val="1808613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r>
              <a:rPr lang="ru-RU" smtClean="0"/>
              <a:t>‹#›</a:t>
            </a:r>
            <a:endParaRPr/>
          </a:p>
        </p:txBody>
      </p:sp>
    </p:spTree>
    <p:extLst>
      <p:ext uri="{BB962C8B-B14F-4D97-AF65-F5344CB8AC3E}">
        <p14:creationId xmlns:p14="http://schemas.microsoft.com/office/powerpoint/2010/main" val="1808613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r>
              <a:rPr lang="ru-RU" smtClean="0"/>
              <a:t>‹#›</a:t>
            </a:r>
            <a:endParaRPr/>
          </a:p>
        </p:txBody>
      </p:sp>
    </p:spTree>
    <p:extLst>
      <p:ext uri="{BB962C8B-B14F-4D97-AF65-F5344CB8AC3E}">
        <p14:creationId xmlns:p14="http://schemas.microsoft.com/office/powerpoint/2010/main" val="1808613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r>
              <a:rPr lang="ru-RU" smtClean="0"/>
              <a:t>‹#›</a:t>
            </a:r>
            <a:endParaRPr/>
          </a:p>
        </p:txBody>
      </p:sp>
    </p:spTree>
    <p:extLst>
      <p:ext uri="{BB962C8B-B14F-4D97-AF65-F5344CB8AC3E}">
        <p14:creationId xmlns:p14="http://schemas.microsoft.com/office/powerpoint/2010/main" val="1808613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r>
              <a:rPr lang="ru-RU" smtClean="0"/>
              <a:t>‹#›</a:t>
            </a:r>
            <a:endParaRPr/>
          </a:p>
        </p:txBody>
      </p:sp>
    </p:spTree>
    <p:extLst>
      <p:ext uri="{BB962C8B-B14F-4D97-AF65-F5344CB8AC3E}">
        <p14:creationId xmlns:p14="http://schemas.microsoft.com/office/powerpoint/2010/main" val="1808613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r>
              <a:rPr lang="ru-RU" smtClean="0"/>
              <a:t>‹#›</a:t>
            </a:r>
            <a:endParaRPr/>
          </a:p>
        </p:txBody>
      </p:sp>
    </p:spTree>
    <p:extLst>
      <p:ext uri="{BB962C8B-B14F-4D97-AF65-F5344CB8AC3E}">
        <p14:creationId xmlns:p14="http://schemas.microsoft.com/office/powerpoint/2010/main" val="1808613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48"/>
            <a:ext cx="103632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pPr rtl="0"/>
            <a:fld id="{C160A2F6-61CA-4427-B30C-E6AA760857B2}" type="datetime1">
              <a:rPr lang="ru-RU" smtClean="0"/>
              <a:pPr rtl="0"/>
              <a:t>22.04.2020</a:t>
            </a:fld>
            <a:endParaRPr lang="ru-RU" dirty="0"/>
          </a:p>
        </p:txBody>
      </p:sp>
      <p:sp>
        <p:nvSpPr>
          <p:cNvPr id="5" name="Нижний колонтитул 4"/>
          <p:cNvSpPr>
            <a:spLocks noGrp="1"/>
          </p:cNvSpPr>
          <p:nvPr>
            <p:ph type="ftr" sz="quarter" idx="11"/>
          </p:nvPr>
        </p:nvSpPr>
        <p:spPr/>
        <p:txBody>
          <a:bodyPr/>
          <a:lstStyle/>
          <a:p>
            <a:pPr rtl="0"/>
            <a:endParaRPr lang="ru-RU" dirty="0"/>
          </a:p>
        </p:txBody>
      </p:sp>
      <p:sp>
        <p:nvSpPr>
          <p:cNvPr id="6" name="Номер слайда 5"/>
          <p:cNvSpPr>
            <a:spLocks noGrp="1"/>
          </p:cNvSpPr>
          <p:nvPr>
            <p:ph type="sldNum" sz="quarter" idx="12"/>
          </p:nvPr>
        </p:nvSpPr>
        <p:spPr/>
        <p:txBody>
          <a:bodyPr/>
          <a:lstStyle/>
          <a:p>
            <a:pPr rtl="0"/>
            <a:r>
              <a:rPr lang="ru-RU" smtClean="0"/>
              <a:t>‹#›</a:t>
            </a:r>
            <a:endParaRPr lang="ru-RU" dirty="0"/>
          </a:p>
        </p:txBody>
      </p:sp>
    </p:spTree>
    <p:extLst>
      <p:ext uri="{BB962C8B-B14F-4D97-AF65-F5344CB8AC3E}">
        <p14:creationId xmlns:p14="http://schemas.microsoft.com/office/powerpoint/2010/main" val="39653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pPr rtl="0"/>
            <a:fld id="{A69D926F-B952-46EA-AD8F-690A4942FA44}" type="datetime1">
              <a:rPr lang="ru-RU" smtClean="0"/>
              <a:pPr rtl="0"/>
              <a:t>22.04.2020</a:t>
            </a:fld>
            <a:endParaRPr lang="ru-RU" dirty="0"/>
          </a:p>
        </p:txBody>
      </p:sp>
      <p:sp>
        <p:nvSpPr>
          <p:cNvPr id="5" name="Нижний колонтитул 4"/>
          <p:cNvSpPr>
            <a:spLocks noGrp="1"/>
          </p:cNvSpPr>
          <p:nvPr>
            <p:ph type="ftr" sz="quarter" idx="11"/>
          </p:nvPr>
        </p:nvSpPr>
        <p:spPr/>
        <p:txBody>
          <a:bodyPr/>
          <a:lstStyle/>
          <a:p>
            <a:pPr rtl="0"/>
            <a:endParaRPr lang="ru-RU" dirty="0"/>
          </a:p>
        </p:txBody>
      </p:sp>
      <p:sp>
        <p:nvSpPr>
          <p:cNvPr id="6" name="Номер слайда 5"/>
          <p:cNvSpPr>
            <a:spLocks noGrp="1"/>
          </p:cNvSpPr>
          <p:nvPr>
            <p:ph type="sldNum" sz="quarter" idx="12"/>
          </p:nvPr>
        </p:nvSpPr>
        <p:spPr/>
        <p:txBody>
          <a:bodyPr/>
          <a:lstStyle/>
          <a:p>
            <a:pPr rtl="0"/>
            <a:r>
              <a:rPr lang="ru-RU" smtClean="0"/>
              <a:t>‹#›</a:t>
            </a:r>
            <a:endParaRPr lang="ru-RU" dirty="0"/>
          </a:p>
        </p:txBody>
      </p:sp>
    </p:spTree>
    <p:extLst>
      <p:ext uri="{BB962C8B-B14F-4D97-AF65-F5344CB8AC3E}">
        <p14:creationId xmlns:p14="http://schemas.microsoft.com/office/powerpoint/2010/main" val="2844275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1785600" y="274661"/>
            <a:ext cx="36576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12800" y="274661"/>
            <a:ext cx="107696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pPr rtl="0"/>
            <a:fld id="{069F01E6-69F8-467F-98E5-0FFFF7DECCE1}" type="datetime1">
              <a:rPr lang="ru-RU" smtClean="0"/>
              <a:pPr rtl="0"/>
              <a:t>22.04.2020</a:t>
            </a:fld>
            <a:endParaRPr lang="ru-RU" dirty="0"/>
          </a:p>
        </p:txBody>
      </p:sp>
      <p:sp>
        <p:nvSpPr>
          <p:cNvPr id="5" name="Нижний колонтитул 4"/>
          <p:cNvSpPr>
            <a:spLocks noGrp="1"/>
          </p:cNvSpPr>
          <p:nvPr>
            <p:ph type="ftr" sz="quarter" idx="11"/>
          </p:nvPr>
        </p:nvSpPr>
        <p:spPr/>
        <p:txBody>
          <a:bodyPr/>
          <a:lstStyle/>
          <a:p>
            <a:pPr rtl="0"/>
            <a:endParaRPr lang="ru-RU" dirty="0"/>
          </a:p>
        </p:txBody>
      </p:sp>
      <p:sp>
        <p:nvSpPr>
          <p:cNvPr id="6" name="Номер слайда 5"/>
          <p:cNvSpPr>
            <a:spLocks noGrp="1"/>
          </p:cNvSpPr>
          <p:nvPr>
            <p:ph type="sldNum" sz="quarter" idx="12"/>
          </p:nvPr>
        </p:nvSpPr>
        <p:spPr/>
        <p:txBody>
          <a:bodyPr/>
          <a:lstStyle/>
          <a:p>
            <a:pPr rtl="0"/>
            <a:r>
              <a:rPr lang="ru-RU" smtClean="0"/>
              <a:t>‹#›</a:t>
            </a:r>
            <a:endParaRPr lang="ru-RU" dirty="0"/>
          </a:p>
        </p:txBody>
      </p:sp>
    </p:spTree>
    <p:extLst>
      <p:ext uri="{BB962C8B-B14F-4D97-AF65-F5344CB8AC3E}">
        <p14:creationId xmlns:p14="http://schemas.microsoft.com/office/powerpoint/2010/main" val="3945891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pPr rtl="0"/>
            <a:fld id="{AD87CEAD-C604-4A79-BB1A-161196FCC3E8}" type="datetime1">
              <a:rPr lang="ru-RU" smtClean="0"/>
              <a:pPr rtl="0"/>
              <a:t>22.04.2020</a:t>
            </a:fld>
            <a:endParaRPr lang="ru-RU" dirty="0"/>
          </a:p>
        </p:txBody>
      </p:sp>
      <p:sp>
        <p:nvSpPr>
          <p:cNvPr id="5" name="Нижний колонтитул 4"/>
          <p:cNvSpPr>
            <a:spLocks noGrp="1"/>
          </p:cNvSpPr>
          <p:nvPr>
            <p:ph type="ftr" sz="quarter" idx="11"/>
          </p:nvPr>
        </p:nvSpPr>
        <p:spPr/>
        <p:txBody>
          <a:bodyPr/>
          <a:lstStyle/>
          <a:p>
            <a:pPr rtl="0"/>
            <a:endParaRPr lang="ru-RU" dirty="0"/>
          </a:p>
        </p:txBody>
      </p:sp>
      <p:sp>
        <p:nvSpPr>
          <p:cNvPr id="6" name="Номер слайда 5"/>
          <p:cNvSpPr>
            <a:spLocks noGrp="1"/>
          </p:cNvSpPr>
          <p:nvPr>
            <p:ph type="sldNum" sz="quarter" idx="12"/>
          </p:nvPr>
        </p:nvSpPr>
        <p:spPr/>
        <p:txBody>
          <a:bodyPr/>
          <a:lstStyle/>
          <a:p>
            <a:pPr rtl="0"/>
            <a:r>
              <a:rPr lang="ru-RU" smtClean="0"/>
              <a:t>‹#›</a:t>
            </a:r>
            <a:endParaRPr lang="ru-RU" dirty="0"/>
          </a:p>
        </p:txBody>
      </p:sp>
    </p:spTree>
    <p:extLst>
      <p:ext uri="{BB962C8B-B14F-4D97-AF65-F5344CB8AC3E}">
        <p14:creationId xmlns:p14="http://schemas.microsoft.com/office/powerpoint/2010/main" val="795394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23"/>
            <a:ext cx="103632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rtl="0"/>
            <a:fld id="{6CBBD129-21E7-43CE-8844-9DF8DC519E72}" type="datetime1">
              <a:rPr lang="ru-RU" smtClean="0"/>
              <a:pPr rtl="0"/>
              <a:t>22.04.2020</a:t>
            </a:fld>
            <a:endParaRPr lang="ru-RU" dirty="0"/>
          </a:p>
        </p:txBody>
      </p:sp>
      <p:sp>
        <p:nvSpPr>
          <p:cNvPr id="5" name="Нижний колонтитул 4"/>
          <p:cNvSpPr>
            <a:spLocks noGrp="1"/>
          </p:cNvSpPr>
          <p:nvPr>
            <p:ph type="ftr" sz="quarter" idx="11"/>
          </p:nvPr>
        </p:nvSpPr>
        <p:spPr/>
        <p:txBody>
          <a:bodyPr/>
          <a:lstStyle/>
          <a:p>
            <a:pPr rtl="0"/>
            <a:endParaRPr lang="ru-RU" dirty="0"/>
          </a:p>
        </p:txBody>
      </p:sp>
      <p:sp>
        <p:nvSpPr>
          <p:cNvPr id="6" name="Номер слайда 5"/>
          <p:cNvSpPr>
            <a:spLocks noGrp="1"/>
          </p:cNvSpPr>
          <p:nvPr>
            <p:ph type="sldNum" sz="quarter" idx="12"/>
          </p:nvPr>
        </p:nvSpPr>
        <p:spPr/>
        <p:txBody>
          <a:bodyPr/>
          <a:lstStyle/>
          <a:p>
            <a:pPr rtl="0"/>
            <a:r>
              <a:rPr lang="ru-RU" smtClean="0"/>
              <a:t>‹#›</a:t>
            </a:r>
            <a:endParaRPr lang="ru-RU" dirty="0"/>
          </a:p>
        </p:txBody>
      </p:sp>
    </p:spTree>
    <p:extLst>
      <p:ext uri="{BB962C8B-B14F-4D97-AF65-F5344CB8AC3E}">
        <p14:creationId xmlns:p14="http://schemas.microsoft.com/office/powerpoint/2010/main" val="2063587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pPr rtl="0"/>
            <a:fld id="{A34C7864-922C-4281-945E-D29C7FB7BA55}" type="datetime1">
              <a:rPr lang="ru-RU" smtClean="0"/>
              <a:pPr rtl="0"/>
              <a:t>22.04.2020</a:t>
            </a:fld>
            <a:endParaRPr lang="ru-RU" dirty="0"/>
          </a:p>
        </p:txBody>
      </p:sp>
      <p:sp>
        <p:nvSpPr>
          <p:cNvPr id="6" name="Нижний колонтитул 5"/>
          <p:cNvSpPr>
            <a:spLocks noGrp="1"/>
          </p:cNvSpPr>
          <p:nvPr>
            <p:ph type="ftr" sz="quarter" idx="11"/>
          </p:nvPr>
        </p:nvSpPr>
        <p:spPr/>
        <p:txBody>
          <a:bodyPr/>
          <a:lstStyle/>
          <a:p>
            <a:pPr rtl="0"/>
            <a:endParaRPr lang="ru-RU" dirty="0"/>
          </a:p>
        </p:txBody>
      </p:sp>
      <p:sp>
        <p:nvSpPr>
          <p:cNvPr id="7" name="Номер слайда 6"/>
          <p:cNvSpPr>
            <a:spLocks noGrp="1"/>
          </p:cNvSpPr>
          <p:nvPr>
            <p:ph type="sldNum" sz="quarter" idx="12"/>
          </p:nvPr>
        </p:nvSpPr>
        <p:spPr/>
        <p:txBody>
          <a:bodyPr/>
          <a:lstStyle/>
          <a:p>
            <a:r>
              <a:rPr lang="ru-RU" smtClean="0"/>
              <a:t>‹#›</a:t>
            </a:r>
            <a:endParaRPr lang="ru-RU" dirty="0"/>
          </a:p>
        </p:txBody>
      </p:sp>
    </p:spTree>
    <p:extLst>
      <p:ext uri="{BB962C8B-B14F-4D97-AF65-F5344CB8AC3E}">
        <p14:creationId xmlns:p14="http://schemas.microsoft.com/office/powerpoint/2010/main" val="2477432938"/>
      </p:ext>
    </p:extLst>
  </p:cSld>
  <p:clrMapOvr>
    <a:masterClrMapping/>
  </p:clrMapOvr>
  <p:timing>
    <p:tnLst>
      <p:par>
        <p:cTn id="1" dur="indefinite" restart="never" nodeType="tmRoot"/>
      </p:par>
    </p:tnLst>
  </p:timing>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9338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9338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pPr rtl="0"/>
            <a:fld id="{8274B3D1-E77C-4AA6-BA2A-EAB0A7457350}" type="datetime1">
              <a:rPr lang="ru-RU" smtClean="0"/>
              <a:pPr rtl="0"/>
              <a:t>22.04.2020</a:t>
            </a:fld>
            <a:endParaRPr lang="ru-RU" dirty="0"/>
          </a:p>
        </p:txBody>
      </p:sp>
      <p:sp>
        <p:nvSpPr>
          <p:cNvPr id="8" name="Нижний колонтитул 7"/>
          <p:cNvSpPr>
            <a:spLocks noGrp="1"/>
          </p:cNvSpPr>
          <p:nvPr>
            <p:ph type="ftr" sz="quarter" idx="11"/>
          </p:nvPr>
        </p:nvSpPr>
        <p:spPr/>
        <p:txBody>
          <a:bodyPr/>
          <a:lstStyle/>
          <a:p>
            <a:pPr rtl="0"/>
            <a:endParaRPr lang="ru-RU" dirty="0"/>
          </a:p>
        </p:txBody>
      </p:sp>
      <p:sp>
        <p:nvSpPr>
          <p:cNvPr id="9" name="Номер слайда 8"/>
          <p:cNvSpPr>
            <a:spLocks noGrp="1"/>
          </p:cNvSpPr>
          <p:nvPr>
            <p:ph type="sldNum" sz="quarter" idx="12"/>
          </p:nvPr>
        </p:nvSpPr>
        <p:spPr/>
        <p:txBody>
          <a:bodyPr/>
          <a:lstStyle/>
          <a:p>
            <a:pPr rtl="0"/>
            <a:r>
              <a:rPr lang="ru-RU" smtClean="0"/>
              <a:t>‹#›</a:t>
            </a:r>
            <a:endParaRPr lang="ru-RU" dirty="0"/>
          </a:p>
        </p:txBody>
      </p:sp>
    </p:spTree>
    <p:extLst>
      <p:ext uri="{BB962C8B-B14F-4D97-AF65-F5344CB8AC3E}">
        <p14:creationId xmlns:p14="http://schemas.microsoft.com/office/powerpoint/2010/main" val="2758412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pPr rtl="0"/>
            <a:fld id="{696F77FE-13DA-41C1-908E-D008C9F5BD4C}" type="datetime1">
              <a:rPr lang="ru-RU" smtClean="0"/>
              <a:pPr rtl="0"/>
              <a:t>22.04.2020</a:t>
            </a:fld>
            <a:endParaRPr lang="ru-RU" dirty="0"/>
          </a:p>
        </p:txBody>
      </p:sp>
      <p:sp>
        <p:nvSpPr>
          <p:cNvPr id="4" name="Нижний колонтитул 3"/>
          <p:cNvSpPr>
            <a:spLocks noGrp="1"/>
          </p:cNvSpPr>
          <p:nvPr>
            <p:ph type="ftr" sz="quarter" idx="11"/>
          </p:nvPr>
        </p:nvSpPr>
        <p:spPr/>
        <p:txBody>
          <a:bodyPr/>
          <a:lstStyle/>
          <a:p>
            <a:pPr rtl="0"/>
            <a:endParaRPr lang="ru-RU" dirty="0"/>
          </a:p>
        </p:txBody>
      </p:sp>
      <p:sp>
        <p:nvSpPr>
          <p:cNvPr id="5" name="Номер слайда 4"/>
          <p:cNvSpPr>
            <a:spLocks noGrp="1"/>
          </p:cNvSpPr>
          <p:nvPr>
            <p:ph type="sldNum" sz="quarter" idx="12"/>
          </p:nvPr>
        </p:nvSpPr>
        <p:spPr/>
        <p:txBody>
          <a:bodyPr/>
          <a:lstStyle/>
          <a:p>
            <a:pPr rtl="0"/>
            <a:r>
              <a:rPr lang="ru-RU" smtClean="0"/>
              <a:t>‹#›</a:t>
            </a:r>
            <a:endParaRPr lang="ru-RU" dirty="0"/>
          </a:p>
        </p:txBody>
      </p:sp>
    </p:spTree>
    <p:extLst>
      <p:ext uri="{BB962C8B-B14F-4D97-AF65-F5344CB8AC3E}">
        <p14:creationId xmlns:p14="http://schemas.microsoft.com/office/powerpoint/2010/main" val="3427567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rtl="0"/>
            <a:fld id="{7D57159F-2E65-4E12-9BBD-73F1D7CC1754}" type="datetime1">
              <a:rPr lang="ru-RU" smtClean="0"/>
              <a:pPr rtl="0"/>
              <a:t>22.04.2020</a:t>
            </a:fld>
            <a:endParaRPr lang="ru-RU" dirty="0"/>
          </a:p>
        </p:txBody>
      </p:sp>
      <p:sp>
        <p:nvSpPr>
          <p:cNvPr id="3" name="Нижний колонтитул 2"/>
          <p:cNvSpPr>
            <a:spLocks noGrp="1"/>
          </p:cNvSpPr>
          <p:nvPr>
            <p:ph type="ftr" sz="quarter" idx="11"/>
          </p:nvPr>
        </p:nvSpPr>
        <p:spPr/>
        <p:txBody>
          <a:bodyPr/>
          <a:lstStyle/>
          <a:p>
            <a:pPr rtl="0"/>
            <a:endParaRPr lang="ru-RU" dirty="0"/>
          </a:p>
        </p:txBody>
      </p:sp>
      <p:sp>
        <p:nvSpPr>
          <p:cNvPr id="4" name="Номер слайда 3"/>
          <p:cNvSpPr>
            <a:spLocks noGrp="1"/>
          </p:cNvSpPr>
          <p:nvPr>
            <p:ph type="sldNum" sz="quarter" idx="12"/>
          </p:nvPr>
        </p:nvSpPr>
        <p:spPr/>
        <p:txBody>
          <a:bodyPr/>
          <a:lstStyle/>
          <a:p>
            <a:pPr rtl="0"/>
            <a:r>
              <a:rPr lang="ru-RU" smtClean="0"/>
              <a:t>‹#›</a:t>
            </a:r>
            <a:endParaRPr lang="ru-RU" dirty="0"/>
          </a:p>
        </p:txBody>
      </p:sp>
    </p:spTree>
    <p:extLst>
      <p:ext uri="{BB962C8B-B14F-4D97-AF65-F5344CB8AC3E}">
        <p14:creationId xmlns:p14="http://schemas.microsoft.com/office/powerpoint/2010/main" val="932296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3" y="273050"/>
            <a:ext cx="4011084"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4766733" y="27307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rtl="0"/>
            <a:fld id="{4A1318E8-27BC-4324-9358-4103FF6F4C5E}" type="datetime1">
              <a:rPr lang="ru-RU" smtClean="0"/>
              <a:pPr rtl="0"/>
              <a:t>22.04.2020</a:t>
            </a:fld>
            <a:endParaRPr lang="ru-RU" dirty="0"/>
          </a:p>
        </p:txBody>
      </p:sp>
      <p:sp>
        <p:nvSpPr>
          <p:cNvPr id="6" name="Нижний колонтитул 5"/>
          <p:cNvSpPr>
            <a:spLocks noGrp="1"/>
          </p:cNvSpPr>
          <p:nvPr>
            <p:ph type="ftr" sz="quarter" idx="11"/>
          </p:nvPr>
        </p:nvSpPr>
        <p:spPr/>
        <p:txBody>
          <a:bodyPr/>
          <a:lstStyle/>
          <a:p>
            <a:pPr rtl="0"/>
            <a:endParaRPr lang="ru-RU" dirty="0"/>
          </a:p>
        </p:txBody>
      </p:sp>
      <p:sp>
        <p:nvSpPr>
          <p:cNvPr id="7" name="Номер слайда 6"/>
          <p:cNvSpPr>
            <a:spLocks noGrp="1"/>
          </p:cNvSpPr>
          <p:nvPr>
            <p:ph type="sldNum" sz="quarter" idx="12"/>
          </p:nvPr>
        </p:nvSpPr>
        <p:spPr/>
        <p:txBody>
          <a:bodyPr/>
          <a:lstStyle/>
          <a:p>
            <a:pPr rtl="0"/>
            <a:r>
              <a:rPr lang="ru-RU" smtClean="0"/>
              <a:t>‹#›</a:t>
            </a:r>
            <a:endParaRPr lang="ru-RU" dirty="0"/>
          </a:p>
        </p:txBody>
      </p:sp>
    </p:spTree>
    <p:extLst>
      <p:ext uri="{BB962C8B-B14F-4D97-AF65-F5344CB8AC3E}">
        <p14:creationId xmlns:p14="http://schemas.microsoft.com/office/powerpoint/2010/main" val="293025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rtl="0"/>
            <a:fld id="{76D9CFD0-3193-4894-9C50-2367A4E64C79}" type="datetime1">
              <a:rPr lang="ru-RU" smtClean="0"/>
              <a:pPr rtl="0"/>
              <a:t>22.04.2020</a:t>
            </a:fld>
            <a:endParaRPr lang="ru-RU" dirty="0"/>
          </a:p>
        </p:txBody>
      </p:sp>
      <p:sp>
        <p:nvSpPr>
          <p:cNvPr id="6" name="Нижний колонтитул 5"/>
          <p:cNvSpPr>
            <a:spLocks noGrp="1"/>
          </p:cNvSpPr>
          <p:nvPr>
            <p:ph type="ftr" sz="quarter" idx="11"/>
          </p:nvPr>
        </p:nvSpPr>
        <p:spPr/>
        <p:txBody>
          <a:bodyPr/>
          <a:lstStyle/>
          <a:p>
            <a:pPr rtl="0"/>
            <a:endParaRPr lang="ru-RU" dirty="0"/>
          </a:p>
        </p:txBody>
      </p:sp>
      <p:sp>
        <p:nvSpPr>
          <p:cNvPr id="7" name="Номер слайда 6"/>
          <p:cNvSpPr>
            <a:spLocks noGrp="1"/>
          </p:cNvSpPr>
          <p:nvPr>
            <p:ph type="sldNum" sz="quarter" idx="12"/>
          </p:nvPr>
        </p:nvSpPr>
        <p:spPr/>
        <p:txBody>
          <a:bodyPr/>
          <a:lstStyle/>
          <a:p>
            <a:pPr rtl="0"/>
            <a:r>
              <a:rPr lang="ru-RU" smtClean="0"/>
              <a:t>‹#›</a:t>
            </a:r>
            <a:endParaRPr lang="ru-RU" dirty="0"/>
          </a:p>
        </p:txBody>
      </p:sp>
    </p:spTree>
    <p:extLst>
      <p:ext uri="{BB962C8B-B14F-4D97-AF65-F5344CB8AC3E}">
        <p14:creationId xmlns:p14="http://schemas.microsoft.com/office/powerpoint/2010/main" val="921272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609600" y="635637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A34C7864-922C-4281-945E-D29C7FB7BA55}" type="datetime1">
              <a:rPr lang="ru-RU" smtClean="0"/>
              <a:pPr rtl="0"/>
              <a:t>22.04.2020</a:t>
            </a:fld>
            <a:endParaRPr lang="ru-RU" dirty="0"/>
          </a:p>
        </p:txBody>
      </p:sp>
      <p:sp>
        <p:nvSpPr>
          <p:cNvPr id="5" name="Нижний колонтитул 4"/>
          <p:cNvSpPr>
            <a:spLocks noGrp="1"/>
          </p:cNvSpPr>
          <p:nvPr>
            <p:ph type="ftr" sz="quarter" idx="3"/>
          </p:nvPr>
        </p:nvSpPr>
        <p:spPr>
          <a:xfrm>
            <a:off x="4165600" y="635637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ru-RU" dirty="0"/>
          </a:p>
        </p:txBody>
      </p:sp>
      <p:sp>
        <p:nvSpPr>
          <p:cNvPr id="6" name="Номер слайда 5"/>
          <p:cNvSpPr>
            <a:spLocks noGrp="1"/>
          </p:cNvSpPr>
          <p:nvPr>
            <p:ph type="sldNum" sz="quarter" idx="4"/>
          </p:nvPr>
        </p:nvSpPr>
        <p:spPr>
          <a:xfrm>
            <a:off x="8737600" y="635637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ru-RU" smtClean="0"/>
              <a:t>‹#›</a:t>
            </a:r>
            <a:endParaRPr lang="ru-RU" dirty="0"/>
          </a:p>
        </p:txBody>
      </p:sp>
    </p:spTree>
    <p:extLst>
      <p:ext uri="{BB962C8B-B14F-4D97-AF65-F5344CB8AC3E}">
        <p14:creationId xmlns:p14="http://schemas.microsoft.com/office/powerpoint/2010/main" val="372570290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hyperlink" Target="mailto:dimaslyuta@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0" y="10"/>
            <a:ext cx="12192001" cy="245941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uk-UA" sz="54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БАГАТОСТОРІНКОВІ ВИДАННЯ ТА ЇХ ФОРМАТ</a:t>
            </a:r>
            <a:endParaRPr lang="uk-UA" sz="54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732698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1" y="31527"/>
            <a:ext cx="12192000" cy="804041"/>
          </a:xfrm>
          <a:prstGeom prst="rect">
            <a:avLst/>
          </a:prstGeom>
          <a:solidFill>
            <a:schemeClr val="accent5">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uk-UA" sz="4000" b="1" smtClean="0">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rPr>
              <a:t>Шрифти</a:t>
            </a:r>
            <a:endParaRPr lang="uk-UA" sz="4000" b="1">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36484" y="945932"/>
            <a:ext cx="11335405" cy="5912068"/>
          </a:xfrm>
        </p:spPr>
        <p:txBody>
          <a:bodyPr>
            <a:normAutofit/>
          </a:bodyPr>
          <a:lstStyle/>
          <a:p>
            <a:pPr marL="0" indent="0">
              <a:buNone/>
            </a:pPr>
            <a:r>
              <a:rPr lang="uk-UA" sz="1800" b="1"/>
              <a:t>Шрифт </a:t>
            </a:r>
            <a:r>
              <a:rPr lang="uk-UA" sz="1800"/>
              <a:t>– це набір символів певного розміру і написання.</a:t>
            </a:r>
          </a:p>
          <a:p>
            <a:pPr marL="0" indent="0">
              <a:buNone/>
            </a:pPr>
            <a:r>
              <a:rPr lang="uk-UA" sz="1800" b="1"/>
              <a:t>Гарнітура </a:t>
            </a:r>
            <a:r>
              <a:rPr lang="uk-UA" sz="1800"/>
              <a:t>– це набір символів одного малюнку всіх розмірів, насиченості і написання. </a:t>
            </a:r>
          </a:p>
          <a:p>
            <a:pPr marL="0" indent="0">
              <a:buNone/>
            </a:pPr>
            <a:r>
              <a:rPr lang="uk-UA" sz="1800" b="1"/>
              <a:t>Елементи шрифту</a:t>
            </a:r>
            <a:r>
              <a:rPr lang="uk-UA" sz="1800"/>
              <a:t> – складові частини малюнка буква, цифр і знаків шрифту, які визначають його призначення для окремих видів літератури і роль у виданні (текст, заголовок та ін..). Кожний елемент шрифту полегшує його процес його упізнання, сприяє прискоренню та покращенню умов читання. </a:t>
            </a:r>
          </a:p>
          <a:p>
            <a:pPr marL="0" indent="0">
              <a:buNone/>
            </a:pPr>
            <a:r>
              <a:rPr lang="uk-UA" sz="1800" b="1"/>
              <a:t>Елементи буквених знаків</a:t>
            </a:r>
            <a:r>
              <a:rPr lang="uk-UA" sz="1800"/>
              <a:t> – основні і з’єднувальні штрихи, висота великих та маленьких знаків, засічки, над- і підбуквенні знаки, елементи, що звисають та виступають, внутрі і міжбуквенні просвіти, лінія шрифту та ін. </a:t>
            </a:r>
          </a:p>
          <a:p>
            <a:pPr marL="0" indent="0">
              <a:buNone/>
            </a:pPr>
            <a:r>
              <a:rPr lang="uk-UA" sz="1800" b="1"/>
              <a:t>Засічка (серіф) </a:t>
            </a:r>
            <a:r>
              <a:rPr lang="uk-UA" sz="1800"/>
              <a:t>– поперечний елемент на кінці основного штриха букви (знаку). Засічка може мати форму трикутника, трапеції або лінії різної товщини. </a:t>
            </a:r>
          </a:p>
          <a:p>
            <a:pPr marL="0" indent="0">
              <a:buNone/>
            </a:pPr>
            <a:endParaRPr lang="uk-UA"/>
          </a:p>
        </p:txBody>
      </p:sp>
      <p:pic>
        <p:nvPicPr>
          <p:cNvPr id="3074" name="Picture 2" descr="https://lh5.googleusercontent.com/kk8AIFYIUX5S-NjYuyf7TYTz2NvwCjkkrTyaPYoms4FZoiL88GKte-jP0vPm5-JOqQHOdyP6jTX0DiAlLLMkWz-T1KK3tSh4bf4pH3oGQ7xrIl8CsA=w10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9550" y="4050588"/>
            <a:ext cx="8272901" cy="2807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5363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1" y="31527"/>
            <a:ext cx="12192000" cy="804041"/>
          </a:xfrm>
          <a:prstGeom prst="rect">
            <a:avLst/>
          </a:prstGeom>
          <a:solidFill>
            <a:schemeClr val="accent5">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uk-UA" sz="4000" b="1" smtClean="0">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rPr>
              <a:t>Накреслення</a:t>
            </a:r>
            <a:endParaRPr lang="uk-UA" sz="4000" b="1">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36486" y="945932"/>
            <a:ext cx="11587652" cy="4781056"/>
          </a:xfrm>
        </p:spPr>
        <p:txBody>
          <a:bodyPr>
            <a:normAutofit fontScale="85000" lnSpcReduction="10000"/>
          </a:bodyPr>
          <a:lstStyle/>
          <a:p>
            <a:pPr marL="0" indent="0">
              <a:buNone/>
            </a:pPr>
            <a:r>
              <a:rPr lang="uk-UA" sz="1800"/>
              <a:t>Група шрифтів, що мають однаковий стиль і дизайн, поєднуються терміном "гарнітура". Багато з гарнітур, які використовуються сьогодні, створено давно (наприклад, "Академія", "Баскервіль", "Таймс", "Авангард"), інші появились недавно. </a:t>
            </a:r>
          </a:p>
          <a:p>
            <a:pPr marL="0" indent="0">
              <a:buNone/>
            </a:pPr>
            <a:r>
              <a:rPr lang="uk-UA" sz="1800"/>
              <a:t>Гарнітура складається з декількох шрифтів. Ці шрифти мають загальні особливості дизайну, що відрізняють їх від шрифтів іншої гарнітури. Однак самі вони також розрізняються — </a:t>
            </a:r>
            <a:r>
              <a:rPr lang="uk-UA" sz="1800" b="1" i="1"/>
              <a:t>за товщиною штрихів, нахилом, співвідношенням ширини й висоти</a:t>
            </a:r>
            <a:r>
              <a:rPr lang="uk-UA" sz="1800"/>
              <a:t>. Ці параметри визначаються </a:t>
            </a:r>
            <a:r>
              <a:rPr lang="uk-UA" sz="1800" b="1"/>
              <a:t>накресленням</a:t>
            </a:r>
            <a:r>
              <a:rPr lang="uk-UA" sz="1800"/>
              <a:t>. </a:t>
            </a:r>
          </a:p>
          <a:p>
            <a:pPr marL="0" indent="0">
              <a:buNone/>
            </a:pPr>
            <a:r>
              <a:rPr lang="uk-UA" sz="1800" b="1"/>
              <a:t>Накреслення </a:t>
            </a:r>
            <a:r>
              <a:rPr lang="uk-UA" sz="1800"/>
              <a:t>— це параметр шрифту в гарнітурі. Воно однозначно визначає вид шрифту. Найбільш розповсюджені накреслення — </a:t>
            </a:r>
            <a:r>
              <a:rPr lang="en-US" sz="1800"/>
              <a:t>Bold (</a:t>
            </a:r>
            <a:r>
              <a:rPr lang="uk-UA" sz="1800"/>
              <a:t>Напівжирний) і </a:t>
            </a:r>
            <a:r>
              <a:rPr lang="en-US" sz="1800"/>
              <a:t>Italic (</a:t>
            </a:r>
            <a:r>
              <a:rPr lang="uk-UA" sz="1800"/>
              <a:t>Курсив). Основне накреслення гарнітури часто називають </a:t>
            </a:r>
            <a:r>
              <a:rPr lang="en-US" sz="1800"/>
              <a:t>Normal (</a:t>
            </a:r>
            <a:r>
              <a:rPr lang="uk-UA" sz="1800"/>
              <a:t>Звичайний). Накреслення містить у собі різні характеристики. </a:t>
            </a:r>
          </a:p>
          <a:p>
            <a:pPr marL="0" indent="0">
              <a:buNone/>
            </a:pPr>
            <a:r>
              <a:rPr lang="uk-UA" sz="1800" b="1"/>
              <a:t>Пропорційність </a:t>
            </a:r>
            <a:r>
              <a:rPr lang="uk-UA" sz="1800"/>
              <a:t>— відносна ширина знаків шрифту. Гарнітура може включати звичайне, широке, вузьке накреслення (</a:t>
            </a:r>
            <a:r>
              <a:rPr lang="en-US" sz="1800"/>
              <a:t>condensed) (</a:t>
            </a:r>
            <a:r>
              <a:rPr lang="uk-UA" sz="1800"/>
              <a:t>рисунок 3.3). Зустрічається й більш тонкий розподіл шрифтів за пропорційністю. </a:t>
            </a:r>
          </a:p>
          <a:p>
            <a:pPr marL="0" indent="0">
              <a:buNone/>
            </a:pPr>
            <a:r>
              <a:rPr lang="uk-UA" sz="1800" b="1"/>
              <a:t>Насиченість </a:t>
            </a:r>
            <a:r>
              <a:rPr lang="uk-UA" sz="1800"/>
              <a:t>— відносна товщина штрихів символів. Чим більш насичений шрифт, тим темніше буде виглядати текст ним набраний. Накреслення можуть бути світлими, напівжирними, жирними, звичайними. </a:t>
            </a:r>
          </a:p>
          <a:p>
            <a:pPr marL="0" indent="0">
              <a:buNone/>
            </a:pPr>
            <a:r>
              <a:rPr lang="uk-UA" sz="1800" b="1"/>
              <a:t>Нахил</a:t>
            </a:r>
            <a:r>
              <a:rPr lang="uk-UA" sz="1800"/>
              <a:t>. Якщо шрифт не має нахилу, він називається прямим. Похилий шрифт утворюється нахилом символів звичайного накреслення </a:t>
            </a:r>
          </a:p>
          <a:p>
            <a:pPr marL="0" indent="0">
              <a:buNone/>
            </a:pPr>
            <a:r>
              <a:rPr lang="uk-UA" sz="1800" b="1"/>
              <a:t>Курсив </a:t>
            </a:r>
            <a:r>
              <a:rPr lang="uk-UA" sz="1800"/>
              <a:t>— особливе накреслення, характерне для шрифтів із зарубками. Літери в курсивному накресленні мають подібність із прямими за стилем, але рисунок їх зовсім інший, і нагадує рукописний шрифт </a:t>
            </a:r>
          </a:p>
          <a:p>
            <a:pPr marL="0" indent="0">
              <a:buNone/>
            </a:pPr>
            <a:r>
              <a:rPr lang="uk-UA" sz="1800"/>
              <a:t>До накреслення можна умовно віднести зміну регістра символів. Так, у режимі "усі великі" (</a:t>
            </a:r>
            <a:r>
              <a:rPr lang="en-US" sz="1800"/>
              <a:t>All Caps) </a:t>
            </a:r>
            <a:r>
              <a:rPr lang="uk-UA" sz="1800"/>
              <a:t>малі літери тексту також набираються великими. Вид і обсяг тексту при цьому дуже сильно змінюється. </a:t>
            </a:r>
          </a:p>
          <a:p>
            <a:pPr marL="0" indent="0">
              <a:buNone/>
            </a:pPr>
            <a:r>
              <a:rPr lang="uk-UA" sz="1800" b="1"/>
              <a:t>Капітель </a:t>
            </a:r>
            <a:r>
              <a:rPr lang="uk-UA" sz="1800"/>
              <a:t>— це особлива зміна регістра тексту, при якому великі букви не змінюють вигляд, а всі маленькі замінюються великими зменшеного кегля. Набір капітеллю застосовується для заголовків, колонтитулів і текстових виділень</a:t>
            </a:r>
            <a:r>
              <a:rPr lang="uk-UA" sz="1800"/>
              <a:t>. </a:t>
            </a:r>
            <a:endParaRPr lang="uk-UA" sz="1800"/>
          </a:p>
        </p:txBody>
      </p:sp>
      <p:pic>
        <p:nvPicPr>
          <p:cNvPr id="7172" name="Picture 4" descr="https://lh5.googleusercontent.com/6C435MOdXk5-DsVso6DVQKpEvhFGFwVz2sr8uGwverBvSjrZxHp7eq9X9LsQyweb5IB79iqWYMuEL5KzeJ4szciJlg_vljYZNsEehooxlMAFkr99FtMl=w67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8409" y="5443209"/>
            <a:ext cx="5735184" cy="1304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0255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1" y="31527"/>
            <a:ext cx="12192000" cy="804041"/>
          </a:xfrm>
          <a:prstGeom prst="rect">
            <a:avLst/>
          </a:prstGeom>
          <a:solidFill>
            <a:schemeClr val="accent5">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uk-UA" sz="4000" b="1" smtClean="0">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rPr>
              <a:t>Шрифти</a:t>
            </a:r>
            <a:endParaRPr lang="uk-UA" sz="4000" b="1">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36486" y="945932"/>
            <a:ext cx="6117018" cy="5912068"/>
          </a:xfrm>
        </p:spPr>
        <p:txBody>
          <a:bodyPr>
            <a:normAutofit/>
          </a:bodyPr>
          <a:lstStyle/>
          <a:p>
            <a:pPr marL="0" indent="0">
              <a:buNone/>
            </a:pPr>
            <a:r>
              <a:rPr lang="uk-UA" sz="1800"/>
              <a:t>1. </a:t>
            </a:r>
            <a:r>
              <a:rPr lang="uk-UA" sz="1800" b="1" i="1"/>
              <a:t>Шрифти з засічками або антиквенні</a:t>
            </a:r>
            <a:r>
              <a:rPr lang="uk-UA" sz="1800"/>
              <a:t>, бо такі елементи букв вперше застосували стародавні римляни. Величина засічок по відношенню до основного штриха буки може змінюватися. </a:t>
            </a:r>
          </a:p>
          <a:p>
            <a:pPr marL="0" indent="0">
              <a:buNone/>
            </a:pPr>
            <a:r>
              <a:rPr lang="uk-UA" sz="1800"/>
              <a:t>2</a:t>
            </a:r>
            <a:r>
              <a:rPr lang="uk-UA" sz="1800" b="1" i="1"/>
              <a:t>. Шрифти без засічок або рублен</a:t>
            </a:r>
            <a:r>
              <a:rPr lang="uk-UA" sz="1800"/>
              <a:t>і не містять завершу вальних елементів на кінцях штрихів. </a:t>
            </a:r>
          </a:p>
          <a:p>
            <a:pPr marL="0" indent="0">
              <a:buNone/>
            </a:pPr>
            <a:r>
              <a:rPr lang="uk-UA" sz="1800"/>
              <a:t>3. </a:t>
            </a:r>
            <a:r>
              <a:rPr lang="uk-UA" sz="1800" b="1" i="1"/>
              <a:t>Рукописні шрифти </a:t>
            </a:r>
            <a:r>
              <a:rPr lang="uk-UA" sz="1800"/>
              <a:t>імітують текст написаний від руки і служать для декоративних цілей. </a:t>
            </a:r>
          </a:p>
          <a:p>
            <a:pPr marL="0" indent="0">
              <a:buNone/>
            </a:pPr>
            <a:r>
              <a:rPr lang="uk-UA" sz="1800"/>
              <a:t>4. </a:t>
            </a:r>
            <a:r>
              <a:rPr lang="uk-UA" sz="1800" b="1" i="1"/>
              <a:t>Декоративними</a:t>
            </a:r>
            <a:r>
              <a:rPr lang="uk-UA" sz="1800"/>
              <a:t> називають ті шрифти, які не входять в жодну з перерахованих вище груп. Їх використовують для надання незвичайності, індивідуальності. </a:t>
            </a:r>
          </a:p>
          <a:p>
            <a:pPr marL="0" indent="0">
              <a:buNone/>
            </a:pPr>
            <a:r>
              <a:rPr lang="uk-UA" sz="1800"/>
              <a:t>Всі варіанти штрихового накреслення, відрізняються різною насиченістю, нахилом, пропорціями, стилем складають шрифтову гарнітуру. Деякі гарнітури мають декілька накреслень, що дозволяє досягнути в одному документі помітного шрифтового контрасту без зміни гарнітури. Переважна більшість гарнітур містять наступні накреслення: нормальне, курсивне, напівжирне та напівжирний курсив. </a:t>
            </a:r>
          </a:p>
          <a:p>
            <a:pPr marL="0" indent="0">
              <a:buNone/>
            </a:pPr>
            <a:endParaRPr lang="uk-UA"/>
          </a:p>
        </p:txBody>
      </p:sp>
      <p:pic>
        <p:nvPicPr>
          <p:cNvPr id="7170" name="Picture 2" descr="Российским чиновникам запретили использовать самые популярные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1610" y="1734206"/>
            <a:ext cx="5606612" cy="3737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2658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852678" indent="-742950">
              <a:buAutoNum type="arabicPeriod"/>
            </a:pPr>
            <a:r>
              <a:rPr lang="ru-RU" sz="2400" u="sng" smtClean="0"/>
              <a:t>Законспектувати та вивчити матеріал.</a:t>
            </a:r>
          </a:p>
          <a:p>
            <a:pPr marL="852678" indent="-742950">
              <a:buAutoNum type="arabicPeriod"/>
            </a:pPr>
            <a:r>
              <a:rPr lang="ru-RU" sz="2400" u="sng" smtClean="0"/>
              <a:t>Створити </a:t>
            </a:r>
            <a:r>
              <a:rPr lang="ru-RU" sz="2400" u="sng"/>
              <a:t>багатосторінковий підручник за темою даного уроку </a:t>
            </a:r>
            <a:endParaRPr lang="uk-UA" sz="4800" b="1" u="sng" dirty="0" smtClean="0">
              <a:latin typeface="Times New Roman" pitchFamily="18" charset="0"/>
              <a:cs typeface="Times New Roman" pitchFamily="18" charset="0"/>
            </a:endParaRPr>
          </a:p>
          <a:p>
            <a:endParaRPr lang="uk-UA" b="1" dirty="0">
              <a:solidFill>
                <a:schemeClr val="accent1">
                  <a:lumMod val="50000"/>
                </a:schemeClr>
              </a:solidFill>
              <a:latin typeface="Times New Roman" pitchFamily="18" charset="0"/>
              <a:cs typeface="Times New Roman" pitchFamily="18" charset="0"/>
            </a:endParaRPr>
          </a:p>
          <a:p>
            <a:endParaRPr lang="uk-UA" b="1" dirty="0">
              <a:solidFill>
                <a:schemeClr val="accent1">
                  <a:lumMod val="50000"/>
                </a:schemeClr>
              </a:solidFill>
              <a:latin typeface="Times New Roman" pitchFamily="18" charset="0"/>
              <a:cs typeface="Times New Roman" pitchFamily="18" charset="0"/>
            </a:endParaRPr>
          </a:p>
          <a:p>
            <a:endParaRPr lang="uk-UA" b="1" dirty="0">
              <a:solidFill>
                <a:schemeClr val="accent1">
                  <a:lumMod val="50000"/>
                </a:schemeClr>
              </a:solidFill>
              <a:latin typeface="Times New Roman" pitchFamily="18" charset="0"/>
              <a:cs typeface="Times New Roman" pitchFamily="18" charset="0"/>
            </a:endParaRPr>
          </a:p>
          <a:p>
            <a:pPr marL="0" indent="0">
              <a:buNone/>
            </a:pPr>
            <a:r>
              <a:rPr lang="uk-UA" b="1" dirty="0" err="1">
                <a:solidFill>
                  <a:schemeClr val="tx1">
                    <a:lumMod val="95000"/>
                  </a:schemeClr>
                </a:solidFill>
                <a:latin typeface="Times New Roman" pitchFamily="18" charset="0"/>
                <a:cs typeface="Times New Roman" pitchFamily="18" charset="0"/>
              </a:rPr>
              <a:t>Розвязки</a:t>
            </a:r>
            <a:r>
              <a:rPr lang="uk-UA" b="1" dirty="0">
                <a:solidFill>
                  <a:schemeClr val="tx1">
                    <a:lumMod val="95000"/>
                  </a:schemeClr>
                </a:solidFill>
                <a:latin typeface="Times New Roman" pitchFamily="18" charset="0"/>
                <a:cs typeface="Times New Roman" pitchFamily="18" charset="0"/>
              </a:rPr>
              <a:t>  надіслати: </a:t>
            </a:r>
            <a:r>
              <a:rPr lang="en-US" b="1" dirty="0">
                <a:solidFill>
                  <a:schemeClr val="tx1">
                    <a:lumMod val="95000"/>
                  </a:schemeClr>
                </a:solidFill>
                <a:latin typeface="Times New Roman" pitchFamily="18" charset="0"/>
                <a:cs typeface="Times New Roman" pitchFamily="18" charset="0"/>
                <a:hlinkClick r:id="rId2"/>
              </a:rPr>
              <a:t>dimaslyuta@gmail.com</a:t>
            </a:r>
            <a:r>
              <a:rPr lang="en-US" b="1" dirty="0">
                <a:solidFill>
                  <a:schemeClr val="tx1">
                    <a:lumMod val="95000"/>
                  </a:schemeClr>
                </a:solidFill>
                <a:latin typeface="Times New Roman" pitchFamily="18" charset="0"/>
                <a:cs typeface="Times New Roman" pitchFamily="18" charset="0"/>
              </a:rPr>
              <a:t> – </a:t>
            </a:r>
            <a:r>
              <a:rPr lang="uk-UA" b="1" dirty="0">
                <a:solidFill>
                  <a:schemeClr val="tx1">
                    <a:lumMod val="95000"/>
                  </a:schemeClr>
                </a:solidFill>
                <a:latin typeface="Times New Roman" pitchFamily="18" charset="0"/>
                <a:cs typeface="Times New Roman" pitchFamily="18" charset="0"/>
              </a:rPr>
              <a:t>пошта.</a:t>
            </a:r>
            <a:endParaRPr lang="en-US" b="1" dirty="0">
              <a:solidFill>
                <a:schemeClr val="tx1">
                  <a:lumMod val="95000"/>
                </a:schemeClr>
              </a:solidFill>
              <a:latin typeface="Times New Roman" pitchFamily="18" charset="0"/>
              <a:cs typeface="Times New Roman" pitchFamily="18" charset="0"/>
            </a:endParaRPr>
          </a:p>
          <a:p>
            <a:pPr marL="0" indent="0">
              <a:buNone/>
            </a:pPr>
            <a:r>
              <a:rPr lang="uk-UA" b="1" dirty="0">
                <a:solidFill>
                  <a:schemeClr val="tx1">
                    <a:lumMod val="95000"/>
                  </a:schemeClr>
                </a:solidFill>
                <a:latin typeface="Times New Roman" pitchFamily="18" charset="0"/>
                <a:cs typeface="Times New Roman" pitchFamily="18" charset="0"/>
              </a:rPr>
              <a:t>                                      </a:t>
            </a:r>
            <a:r>
              <a:rPr lang="en-US" b="1" u="sng" dirty="0">
                <a:solidFill>
                  <a:schemeClr val="tx1">
                    <a:lumMod val="95000"/>
                  </a:schemeClr>
                </a:solidFill>
                <a:latin typeface="Times New Roman" pitchFamily="18" charset="0"/>
                <a:cs typeface="Times New Roman" pitchFamily="18" charset="0"/>
              </a:rPr>
              <a:t>0660098440</a:t>
            </a:r>
            <a:r>
              <a:rPr lang="en-US" b="1" dirty="0">
                <a:solidFill>
                  <a:schemeClr val="tx1">
                    <a:lumMod val="95000"/>
                  </a:schemeClr>
                </a:solidFill>
                <a:latin typeface="Times New Roman" pitchFamily="18" charset="0"/>
                <a:cs typeface="Times New Roman" pitchFamily="18" charset="0"/>
              </a:rPr>
              <a:t> </a:t>
            </a:r>
            <a:r>
              <a:rPr lang="uk-UA" b="1" dirty="0">
                <a:solidFill>
                  <a:schemeClr val="tx1">
                    <a:lumMod val="95000"/>
                  </a:schemeClr>
                </a:solidFill>
                <a:latin typeface="Times New Roman" pitchFamily="18" charset="0"/>
                <a:cs typeface="Times New Roman" pitchFamily="18" charset="0"/>
              </a:rPr>
              <a:t> </a:t>
            </a:r>
            <a:r>
              <a:rPr lang="en-US" b="1" dirty="0" err="1">
                <a:solidFill>
                  <a:schemeClr val="tx1">
                    <a:lumMod val="95000"/>
                  </a:schemeClr>
                </a:solidFill>
                <a:latin typeface="Times New Roman" pitchFamily="18" charset="0"/>
                <a:cs typeface="Times New Roman" pitchFamily="18" charset="0"/>
              </a:rPr>
              <a:t>Viber</a:t>
            </a:r>
            <a:r>
              <a:rPr lang="en-US" b="1" dirty="0">
                <a:solidFill>
                  <a:schemeClr val="tx1">
                    <a:lumMod val="95000"/>
                  </a:schemeClr>
                </a:solidFill>
                <a:latin typeface="Times New Roman" pitchFamily="18" charset="0"/>
                <a:cs typeface="Times New Roman" pitchFamily="18" charset="0"/>
              </a:rPr>
              <a:t>, Telegram</a:t>
            </a:r>
            <a:endParaRPr lang="uk-UA" b="1" dirty="0">
              <a:solidFill>
                <a:schemeClr val="tx1">
                  <a:lumMod val="95000"/>
                </a:schemeClr>
              </a:solidFill>
              <a:latin typeface="Times New Roman" pitchFamily="18" charset="0"/>
              <a:cs typeface="Times New Roman" pitchFamily="18" charset="0"/>
            </a:endParaRPr>
          </a:p>
          <a:p>
            <a:endParaRPr lang="uk-UA" dirty="0"/>
          </a:p>
        </p:txBody>
      </p:sp>
      <p:pic>
        <p:nvPicPr>
          <p:cNvPr id="4" name="Picture 6" descr="E:\Новая папка\картинки\WMF\VOL_WMF\BOOK1.WMF"/>
          <p:cNvPicPr>
            <a:picLocks noChangeAspect="1" noChangeArrowheads="1"/>
          </p:cNvPicPr>
          <p:nvPr/>
        </p:nvPicPr>
        <p:blipFill>
          <a:blip r:embed="rId3"/>
          <a:srcRect/>
          <a:stretch>
            <a:fillRect/>
          </a:stretch>
        </p:blipFill>
        <p:spPr bwMode="auto">
          <a:xfrm rot="272968">
            <a:off x="4064871" y="2662903"/>
            <a:ext cx="3113361" cy="1137117"/>
          </a:xfrm>
          <a:prstGeom prst="rect">
            <a:avLst/>
          </a:prstGeom>
          <a:noFill/>
        </p:spPr>
      </p:pic>
      <p:sp>
        <p:nvSpPr>
          <p:cNvPr id="5" name="Прямоугольник 4"/>
          <p:cNvSpPr/>
          <p:nvPr/>
        </p:nvSpPr>
        <p:spPr>
          <a:xfrm>
            <a:off x="1" y="31527"/>
            <a:ext cx="12192000" cy="804041"/>
          </a:xfrm>
          <a:prstGeom prst="rect">
            <a:avLst/>
          </a:prstGeom>
          <a:solidFill>
            <a:schemeClr val="accent5">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uk-UA" sz="4000" b="1" smtClean="0">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rPr>
              <a:t>Домашнє завдання</a:t>
            </a:r>
            <a:endParaRPr lang="uk-UA" sz="4000" b="1">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59617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1" y="173417"/>
            <a:ext cx="12192000" cy="804041"/>
          </a:xfrm>
          <a:prstGeom prst="rect">
            <a:avLst/>
          </a:prstGeom>
          <a:solidFill>
            <a:schemeClr val="accent5">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4000" b="1" smtClean="0">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rPr>
              <a:t>Поліграфічні терміни</a:t>
            </a:r>
            <a:endParaRPr lang="uk-UA" sz="4000" b="1">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567559" y="1087821"/>
            <a:ext cx="11014841" cy="5659820"/>
          </a:xfrm>
        </p:spPr>
        <p:txBody>
          <a:bodyPr>
            <a:normAutofit fontScale="62500" lnSpcReduction="20000"/>
          </a:bodyPr>
          <a:lstStyle/>
          <a:p>
            <a:pPr marL="0" indent="0">
              <a:buNone/>
            </a:pPr>
            <a:r>
              <a:rPr lang="vi-VN" b="1"/>
              <a:t>Книжка</a:t>
            </a:r>
            <a:endParaRPr lang="vi-VN"/>
          </a:p>
          <a:p>
            <a:pPr marL="0" indent="0">
              <a:buNone/>
            </a:pPr>
            <a:r>
              <a:rPr lang="vi-VN"/>
              <a:t>1) Те, що виходить друком (зазвичай, великим накладом): наукові праці, літературні твори, поезії, підручники, посі́бники, дові́дники тощо. </a:t>
            </a:r>
          </a:p>
          <a:p>
            <a:pPr marL="0" indent="0">
              <a:buNone/>
            </a:pPr>
            <a:r>
              <a:rPr lang="vi-VN"/>
              <a:t>2) Також слово книжка використовується в назвах документів (трудова, ощадна, членська, розрахункова тощо).</a:t>
            </a:r>
          </a:p>
          <a:p>
            <a:pPr marL="0" indent="0">
              <a:buNone/>
            </a:pPr>
            <a:r>
              <a:rPr lang="vi-VN" b="1"/>
              <a:t>Книга</a:t>
            </a:r>
            <a:endParaRPr lang="vi-VN"/>
          </a:p>
          <a:p>
            <a:pPr marL="0" indent="0">
              <a:buNone/>
            </a:pPr>
            <a:r>
              <a:rPr lang="vi-VN"/>
              <a:t>1) Речі вищого штибу (Книга Буття, Книга Пошани), часто рукописні, проваджені здебільшого в одному примірнику.</a:t>
            </a:r>
          </a:p>
          <a:p>
            <a:pPr marL="0" indent="0">
              <a:buNone/>
            </a:pPr>
            <a:r>
              <a:rPr lang="vi-VN"/>
              <a:t>2) Багатосторінкова друкована продукція спеціального призначення (книга відгуків, на скарги, бухгалтерська, головна, касова, домова тощо).</a:t>
            </a:r>
          </a:p>
          <a:p>
            <a:pPr marL="0" indent="0">
              <a:buNone/>
            </a:pPr>
            <a:r>
              <a:rPr lang="vi-VN"/>
              <a:t>3) Том (книга перша, книга друга).</a:t>
            </a:r>
          </a:p>
          <a:p>
            <a:pPr marL="0" indent="0">
              <a:buNone/>
            </a:pPr>
            <a:r>
              <a:rPr lang="vi-VN" b="1"/>
              <a:t>Вида́ння</a:t>
            </a:r>
            <a:endParaRPr lang="vi-VN"/>
          </a:p>
          <a:p>
            <a:pPr marL="0" indent="0">
              <a:buNone/>
            </a:pPr>
            <a:r>
              <a:rPr lang="vi-VN"/>
              <a:t>1) Окремий друкований твір, випущений у світ;</a:t>
            </a:r>
          </a:p>
          <a:p>
            <a:pPr marL="0" indent="0">
              <a:buNone/>
            </a:pPr>
            <a:r>
              <a:rPr lang="vi-VN"/>
              <a:t>2) Сукупність тотожних примірників книжки, виданих одночасно (наклад).</a:t>
            </a:r>
          </a:p>
          <a:p>
            <a:pPr marL="0" indent="0">
              <a:buNone/>
            </a:pPr>
            <a:r>
              <a:rPr lang="vi-VN" b="1"/>
              <a:t>Примі́рник</a:t>
            </a:r>
            <a:endParaRPr lang="vi-VN"/>
          </a:p>
          <a:p>
            <a:pPr marL="0" indent="0">
              <a:buNone/>
            </a:pPr>
            <a:r>
              <a:rPr lang="vi-VN"/>
              <a:t>Кожна самостійна одиниця вида́н­ня.</a:t>
            </a:r>
          </a:p>
          <a:p>
            <a:pPr marL="0" indent="0">
              <a:buNone/>
            </a:pPr>
            <a:r>
              <a:rPr lang="vi-VN" b="1"/>
              <a:t>На́клад</a:t>
            </a:r>
            <a:endParaRPr lang="vi-VN"/>
          </a:p>
          <a:p>
            <a:pPr marL="0" indent="0">
              <a:buNone/>
            </a:pPr>
            <a:r>
              <a:rPr lang="vi-VN"/>
              <a:t>Загальна кількість примірників одного вида́ння (тираж);</a:t>
            </a:r>
          </a:p>
          <a:p>
            <a:pPr marL="0" indent="0">
              <a:buNone/>
            </a:pPr>
            <a:r>
              <a:rPr lang="vi-VN"/>
              <a:t>Сукупність тотожних примірників книжки, виданих одночасно (</a:t>
            </a:r>
            <a:r>
              <a:rPr lang="vi-VN"/>
              <a:t>вида́ння</a:t>
            </a:r>
            <a:r>
              <a:rPr lang="vi-VN" smtClean="0"/>
              <a:t>).</a:t>
            </a:r>
            <a:endParaRPr lang="vi-VN"/>
          </a:p>
        </p:txBody>
      </p:sp>
    </p:spTree>
    <p:extLst>
      <p:ext uri="{BB962C8B-B14F-4D97-AF65-F5344CB8AC3E}">
        <p14:creationId xmlns:p14="http://schemas.microsoft.com/office/powerpoint/2010/main" val="242486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1" y="173417"/>
            <a:ext cx="12192000" cy="804041"/>
          </a:xfrm>
          <a:prstGeom prst="rect">
            <a:avLst/>
          </a:prstGeom>
          <a:solidFill>
            <a:schemeClr val="accent5">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4000" b="1" smtClean="0">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rPr>
              <a:t>Поліграфічні терміни</a:t>
            </a:r>
            <a:endParaRPr lang="uk-UA" sz="4000" b="1">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83779" y="977458"/>
            <a:ext cx="11729545" cy="5770183"/>
          </a:xfrm>
        </p:spPr>
        <p:txBody>
          <a:bodyPr>
            <a:noAutofit/>
          </a:bodyPr>
          <a:lstStyle/>
          <a:p>
            <a:pPr marL="0" indent="0">
              <a:buNone/>
            </a:pPr>
            <a:r>
              <a:rPr lang="vi-VN" sz="1500" b="1"/>
              <a:t>Формат видання</a:t>
            </a:r>
            <a:endParaRPr lang="vi-VN" sz="1500"/>
          </a:p>
          <a:p>
            <a:pPr marL="0" indent="0">
              <a:buNone/>
            </a:pPr>
            <a:r>
              <a:rPr lang="vi-VN" sz="1500"/>
              <a:t>Розмір готового видання, що виз­начається шириною і довжиною сторінки видання у міліметрах чи шириною і довжиною аркуша па­перу видання в сантиметрах із за­значенням частини, яку займає на ньому сторінка видання. Наприклад, книжка формата А5 позначається як 60х84/16.</a:t>
            </a:r>
          </a:p>
          <a:p>
            <a:pPr marL="0" indent="0">
              <a:buNone/>
            </a:pPr>
            <a:r>
              <a:rPr lang="vi-VN" sz="1500" b="1"/>
              <a:t>Обкла́динка</a:t>
            </a:r>
            <a:endParaRPr lang="vi-VN" sz="1500"/>
          </a:p>
          <a:p>
            <a:pPr marL="0" indent="0">
              <a:buNone/>
            </a:pPr>
            <a:r>
              <a:rPr lang="vi-VN" sz="1500"/>
              <a:t>Зовнішнє покриття вида́ння, що з’єднується з книжковим блоком без фо́рзаців.</a:t>
            </a:r>
          </a:p>
          <a:p>
            <a:pPr marL="0" indent="0">
              <a:buNone/>
            </a:pPr>
            <a:r>
              <a:rPr lang="vi-VN" sz="1500" b="1"/>
              <a:t>Палітурка</a:t>
            </a:r>
            <a:endParaRPr lang="vi-VN" sz="1500"/>
          </a:p>
          <a:p>
            <a:pPr marL="0" indent="0">
              <a:buNone/>
            </a:pPr>
            <a:r>
              <a:rPr lang="vi-VN" sz="1500"/>
              <a:t>Зовнішнє покриття вида́ння, що з’єднується з книжковим блоком за допомо­гою двох фо́рзаців і, можливо, корінцевого матеріалу.</a:t>
            </a:r>
          </a:p>
          <a:p>
            <a:pPr marL="0" indent="0">
              <a:buNone/>
            </a:pPr>
            <a:r>
              <a:rPr lang="vi-VN" sz="1500" b="1"/>
              <a:t>Фо́рзац</a:t>
            </a:r>
            <a:endParaRPr lang="vi-VN" sz="1500"/>
          </a:p>
          <a:p>
            <a:pPr marL="0" indent="0">
              <a:buNone/>
            </a:pPr>
            <a:r>
              <a:rPr lang="vi-VN" sz="1500"/>
              <a:t>Подвійний аркуш цупкого папе­ру, що з’єднує блок з палітуркою. Може бути частиною оформлення книжки.</a:t>
            </a:r>
          </a:p>
          <a:p>
            <a:pPr marL="0" indent="0">
              <a:buNone/>
            </a:pPr>
            <a:r>
              <a:rPr lang="vi-VN" sz="1500" b="1"/>
              <a:t>Початкова сторінка</a:t>
            </a:r>
            <a:endParaRPr lang="vi-VN" sz="1500"/>
          </a:p>
          <a:p>
            <a:pPr marL="0" indent="0">
              <a:buNone/>
            </a:pPr>
            <a:r>
              <a:rPr lang="vi-VN" sz="1500"/>
              <a:t>Перша сторінка видання чи його рубрики.</a:t>
            </a:r>
          </a:p>
          <a:p>
            <a:pPr marL="0" indent="0">
              <a:buNone/>
            </a:pPr>
            <a:r>
              <a:rPr lang="vi-VN" sz="1500" b="1"/>
              <a:t>Кінцева сторінка</a:t>
            </a:r>
            <a:endParaRPr lang="vi-VN" sz="1500"/>
          </a:p>
          <a:p>
            <a:pPr marL="0" indent="0">
              <a:buNone/>
            </a:pPr>
            <a:r>
              <a:rPr lang="vi-VN" sz="1500"/>
              <a:t>Остання сторінка видання чи його рубрики.</a:t>
            </a:r>
          </a:p>
          <a:p>
            <a:pPr marL="0" indent="0">
              <a:buNone/>
            </a:pPr>
            <a:r>
              <a:rPr lang="vi-VN" sz="1500" b="1"/>
              <a:t>Шпа́льта</a:t>
            </a:r>
            <a:endParaRPr lang="vi-VN" sz="1500"/>
          </a:p>
          <a:p>
            <a:pPr marL="0" indent="0">
              <a:buNone/>
            </a:pPr>
            <a:r>
              <a:rPr lang="vi-VN" sz="1500"/>
              <a:t>Частина сторінки вида́ння, відо­кремлена від іншої шпальти по вертикалі проміжками чи лініями. Рядки, розташовані один під одним так, що вони становлять вертикальну смугу на сторінці.</a:t>
            </a:r>
          </a:p>
          <a:p>
            <a:pPr marL="0" indent="0">
              <a:buNone/>
            </a:pPr>
            <a:r>
              <a:rPr lang="vi-VN" sz="1500" b="1"/>
              <a:t>Гарнітура шрифта</a:t>
            </a:r>
            <a:endParaRPr lang="vi-VN" sz="1500"/>
          </a:p>
          <a:p>
            <a:pPr marL="0" indent="0">
              <a:buNone/>
            </a:pPr>
            <a:r>
              <a:rPr lang="vi-VN" sz="1500"/>
              <a:t>Комплект однакових за рисунком, але різних за накресленням і кег­лем шрифтів.</a:t>
            </a:r>
          </a:p>
          <a:p>
            <a:pPr marL="0" indent="0">
              <a:buNone/>
            </a:pPr>
            <a:r>
              <a:rPr lang="vi-VN" sz="1500" b="1"/>
              <a:t>Кегель шрифта</a:t>
            </a:r>
            <a:endParaRPr lang="vi-VN" sz="1500"/>
          </a:p>
          <a:p>
            <a:pPr marL="0" indent="0">
              <a:buNone/>
            </a:pPr>
            <a:r>
              <a:rPr lang="vi-VN" sz="1500"/>
              <a:t>Розмір шрифта в друкарській си­стемі вимірювання, що визнача­ється відстанню між верхньою і нижньою стінками літери.</a:t>
            </a:r>
            <a:endParaRPr lang="vi-VN" sz="1500"/>
          </a:p>
        </p:txBody>
      </p:sp>
    </p:spTree>
    <p:extLst>
      <p:ext uri="{BB962C8B-B14F-4D97-AF65-F5344CB8AC3E}">
        <p14:creationId xmlns:p14="http://schemas.microsoft.com/office/powerpoint/2010/main" val="810594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1" y="31527"/>
            <a:ext cx="12192000" cy="804041"/>
          </a:xfrm>
          <a:prstGeom prst="rect">
            <a:avLst/>
          </a:prstGeom>
          <a:solidFill>
            <a:schemeClr val="accent5">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uk-UA" sz="4000" b="1" smtClean="0">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rPr>
              <a:t>Модульна сітка</a:t>
            </a:r>
            <a:endParaRPr lang="uk-UA" sz="4000" b="1">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31228" y="835568"/>
            <a:ext cx="11729545" cy="5770183"/>
          </a:xfrm>
        </p:spPr>
        <p:txBody>
          <a:bodyPr numCol="2" spcCol="360000">
            <a:noAutofit/>
          </a:bodyPr>
          <a:lstStyle/>
          <a:p>
            <a:pPr marL="0" indent="268288" algn="just">
              <a:buNone/>
            </a:pPr>
            <a:r>
              <a:rPr lang="uk-UA" sz="1800" b="1" i="1"/>
              <a:t>Модульна </a:t>
            </a:r>
            <a:r>
              <a:rPr lang="uk-UA" sz="1800" b="1" i="1" smtClean="0"/>
              <a:t>сітка </a:t>
            </a:r>
            <a:r>
              <a:rPr lang="uk-UA" sz="1800" smtClean="0"/>
              <a:t>- </a:t>
            </a:r>
            <a:r>
              <a:rPr lang="uk-UA" sz="1800"/>
              <a:t>система горизонтальних, вертикальних, діагональних ліній, які дають змогу гармонійно розташувати між собою елементи видань.</a:t>
            </a:r>
          </a:p>
          <a:p>
            <a:pPr marL="0" indent="268288" algn="just">
              <a:buNone/>
            </a:pPr>
            <a:r>
              <a:rPr lang="uk-UA" sz="1800" b="1" u="sng"/>
              <a:t>Призначення</a:t>
            </a:r>
            <a:r>
              <a:rPr lang="uk-UA" sz="1800"/>
              <a:t>: прискорення роботи, забезпечення балансу і пропорційності, одноманітність верстки. Її використовують найчастіше в газетах, журналах, альбомах.</a:t>
            </a:r>
          </a:p>
          <a:p>
            <a:pPr marL="0" indent="268288" algn="just">
              <a:buNone/>
            </a:pPr>
            <a:r>
              <a:rPr lang="uk-UA" sz="1800" b="1" u="sng"/>
              <a:t>Види: </a:t>
            </a:r>
          </a:p>
          <a:p>
            <a:pPr marL="0" indent="268288" algn="just">
              <a:buNone/>
            </a:pPr>
            <a:r>
              <a:rPr lang="uk-UA" sz="1800" b="1" i="1"/>
              <a:t>Одношпальтна </a:t>
            </a:r>
            <a:r>
              <a:rPr lang="uk-UA" sz="1800"/>
              <a:t>модульна сітка. Такі прості сітки застосовуються для книжок , документів. У них дизайн зображень та заголовків не надто різноманітний, але застосування графічних елементів, ініціалів, ліній, проміжків дає можливість акцентувати й пожвавлювати сторінки.</a:t>
            </a:r>
          </a:p>
          <a:p>
            <a:pPr marL="0" indent="268288" algn="just">
              <a:buNone/>
            </a:pPr>
            <a:r>
              <a:rPr lang="uk-UA" sz="1800" b="1" i="1"/>
              <a:t>Двошпальтна</a:t>
            </a:r>
            <a:r>
              <a:rPr lang="uk-UA" sz="1800"/>
              <a:t>. Сторінка має більш витончений вигляд, застосовується для брошур, журналів, бюлетенів, довідників, словників, каталогів. Важливе значення тут має ширина середника. Вузькі шпальти дають можливість зменшити текстовий кегль при збереженні зручності читання. Вузькі поля можуть мати привабливий вигляд завдяки невеликому формату сторінки, великому інтерліньяжу і простору навколо блоків тексту та заголовків. Зображення у двошпальтних макетах можуть бути розміщені посеред шпальт з обтіканням текстом. При цьому висота зображень може бути довільною.</a:t>
            </a:r>
          </a:p>
          <a:p>
            <a:pPr marL="0" indent="268288" algn="just">
              <a:buNone/>
            </a:pPr>
            <a:r>
              <a:rPr lang="uk-UA" sz="1800" b="1" i="1"/>
              <a:t>Тришпальтний макет </a:t>
            </a:r>
            <a:r>
              <a:rPr lang="uk-UA" sz="1800"/>
              <a:t>найбільш поширений. Його застосовують у журналах, бюлетенях, каталогах. Така популярність обумовлена тим, що забезпечується значна свобода модифікації сторінки, розміщення текстів, зображень, заголовків, рекламних оголошень на одну-три шпальти. При цьому матеріал можна розбивати на невеликі фрагменти чи модулі, застосовувати різноманітні графічні засоби для позначення важливості розділів і демонстрації звязків між ними. Щоб ефективно розмістити текст у коротких рядках, застосовують досить дрібний кегль, який легко читається завдяки збільшенню інтерліньяжу. На трьох шпальтах зручно розміщувати як маленькі, так і великі зображення.</a:t>
            </a:r>
          </a:p>
          <a:p>
            <a:pPr marL="0" indent="268288" algn="just">
              <a:buNone/>
            </a:pPr>
            <a:r>
              <a:rPr lang="uk-UA" sz="1800" b="1" u="sng"/>
              <a:t>За основою: </a:t>
            </a:r>
            <a:r>
              <a:rPr lang="uk-UA" sz="1800"/>
              <a:t>квадратна, складена з квадратів; прямокутна.</a:t>
            </a:r>
          </a:p>
        </p:txBody>
      </p:sp>
    </p:spTree>
    <p:extLst>
      <p:ext uri="{BB962C8B-B14F-4D97-AF65-F5344CB8AC3E}">
        <p14:creationId xmlns:p14="http://schemas.microsoft.com/office/powerpoint/2010/main" val="3978154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1" y="31527"/>
            <a:ext cx="12192000" cy="804041"/>
          </a:xfrm>
          <a:prstGeom prst="rect">
            <a:avLst/>
          </a:prstGeom>
          <a:solidFill>
            <a:schemeClr val="accent5">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uk-UA" sz="4000" b="1" smtClean="0">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rPr>
              <a:t>Модульна сітка</a:t>
            </a:r>
            <a:endParaRPr lang="uk-UA" sz="4000" b="1">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pic>
        <p:nvPicPr>
          <p:cNvPr id="1026" name="Picture 2" descr="https://lh6.googleusercontent.com/PRQQvuBon6UNcWWL_bDdjOBZriWU5B5zLgUxmOrWuTGi1rg1-DiupadjdMYOB3wPCdM02yYYXCcJj12rhpyLx-2B_dvnIyePey9zw05TsflTM_xYsYQ=w10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776" y="1623846"/>
            <a:ext cx="11790449" cy="4036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5437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1" y="31527"/>
            <a:ext cx="12192000" cy="804041"/>
          </a:xfrm>
          <a:prstGeom prst="rect">
            <a:avLst/>
          </a:prstGeom>
          <a:solidFill>
            <a:schemeClr val="accent5">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uk-UA" sz="4000" b="1" smtClean="0">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rPr>
              <a:t>Шпальта</a:t>
            </a:r>
            <a:endParaRPr lang="uk-UA" sz="4000" b="1">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36485" y="1600206"/>
            <a:ext cx="5376040" cy="4525963"/>
          </a:xfrm>
        </p:spPr>
        <p:txBody>
          <a:bodyPr>
            <a:normAutofit fontScale="77500" lnSpcReduction="20000"/>
          </a:bodyPr>
          <a:lstStyle/>
          <a:p>
            <a:pPr marL="0" indent="268288" algn="just">
              <a:buNone/>
            </a:pPr>
            <a:r>
              <a:rPr lang="ru-RU" b="1" i="1"/>
              <a:t>Шпа́льта, в поліграфії </a:t>
            </a:r>
            <a:r>
              <a:rPr lang="ru-RU"/>
              <a:t>— скомпонована частина набірної форми, що включає в себе заголовки, кліше, колонцифри, формули та інші елементи, що дає на папері відбиток сторінки видання — газети, журналу, книги; часто під шпальтою розуміють сторінку видання.</a:t>
            </a:r>
          </a:p>
          <a:p>
            <a:pPr marL="0" indent="268288" algn="just">
              <a:buNone/>
            </a:pPr>
            <a:r>
              <a:rPr lang="ru-RU"/>
              <a:t>Після 90-х років XX ст. верстається в основному на комп'ютері за допомогою відповідного програмного забезпечення.</a:t>
            </a:r>
          </a:p>
          <a:p>
            <a:endParaRPr lang="uk-UA"/>
          </a:p>
        </p:txBody>
      </p:sp>
      <p:pic>
        <p:nvPicPr>
          <p:cNvPr id="2050" name="Picture 2" descr="У вересні 1939-го проти Гітлера воювали 100 тисяч українців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7421" y="1609506"/>
            <a:ext cx="6312685" cy="37350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5532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1" y="31527"/>
            <a:ext cx="12192000" cy="804041"/>
          </a:xfrm>
          <a:prstGeom prst="rect">
            <a:avLst/>
          </a:prstGeom>
          <a:solidFill>
            <a:schemeClr val="accent5">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uk-UA" sz="4000" b="1" smtClean="0">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rPr>
              <a:t>Системи виміру в поліграфії</a:t>
            </a:r>
            <a:endParaRPr lang="uk-UA" sz="4000" b="1">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36484" y="945932"/>
            <a:ext cx="11335405" cy="5912068"/>
          </a:xfrm>
        </p:spPr>
        <p:txBody>
          <a:bodyPr>
            <a:normAutofit fontScale="62500" lnSpcReduction="20000"/>
          </a:bodyPr>
          <a:lstStyle/>
          <a:p>
            <a:pPr marL="268288" indent="0">
              <a:buNone/>
            </a:pPr>
            <a:r>
              <a:rPr lang="uk-UA" sz="3600"/>
              <a:t>В поліграфічні промисловості на даний час діють три системи виміру: </a:t>
            </a:r>
            <a:r>
              <a:rPr lang="uk-UA" sz="3600" b="1" i="1"/>
              <a:t>Метрична; Типографська (заснована на французькому дюймі); Англо-американська (заснована на англійському дюймі) </a:t>
            </a:r>
            <a:endParaRPr lang="uk-UA" sz="3600"/>
          </a:p>
          <a:p>
            <a:pPr>
              <a:buFont typeface="Wingdings" pitchFamily="2" charset="2"/>
              <a:buChar char="Ø"/>
            </a:pPr>
            <a:r>
              <a:rPr lang="uk-UA" sz="3600" b="1"/>
              <a:t>Метрична система </a:t>
            </a:r>
            <a:r>
              <a:rPr lang="uk-UA" sz="3600"/>
              <a:t>застосовується для виміру лінійних величин (м, см, мм), вагових величин (т, кг, г) і об’ємних величин. В 1737 році французький типограф П.С.Фурньє запропонував в якості основної одиниці для встановлення розмірів шрифту використовувати типографський пункт, який дорівнює 1/72 долі французького дюйма. В 1880 році паризький типограф Франсу Амбруаз Дідо ввів значення дюйма рівне 27, 06 мм. </a:t>
            </a:r>
          </a:p>
          <a:p>
            <a:pPr>
              <a:buFont typeface="Wingdings" pitchFamily="2" charset="2"/>
              <a:buChar char="Ø"/>
            </a:pPr>
            <a:r>
              <a:rPr lang="uk-UA" sz="3600" b="1"/>
              <a:t>Типографська система</a:t>
            </a:r>
            <a:r>
              <a:rPr lang="uk-UA" sz="3600"/>
              <a:t> (типометрія) застосовується для виміру лінійних величин в набірному виробництві, в поліграфії, при підготовці текстових і образотворчих оригіналів до друку. Основною одиницею типографської системи є </a:t>
            </a:r>
            <a:r>
              <a:rPr lang="uk-UA" sz="3600" b="1"/>
              <a:t>типографський пункт</a:t>
            </a:r>
            <a:r>
              <a:rPr lang="uk-UA" sz="3600"/>
              <a:t>, який дорівнює </a:t>
            </a:r>
            <a:r>
              <a:rPr lang="uk-UA" sz="3600" b="1"/>
              <a:t>1/72 французького дюйма або 0, 3758 мм</a:t>
            </a:r>
            <a:r>
              <a:rPr lang="uk-UA" sz="3600"/>
              <a:t>. </a:t>
            </a:r>
          </a:p>
          <a:p>
            <a:pPr>
              <a:buFont typeface="Wingdings" pitchFamily="2" charset="2"/>
              <a:buChar char="Ø"/>
            </a:pPr>
            <a:r>
              <a:rPr lang="uk-UA" sz="3600"/>
              <a:t>В США, Великобританії і деяких інших країнах </a:t>
            </a:r>
            <a:r>
              <a:rPr lang="uk-UA" sz="3600" b="1" i="1"/>
              <a:t>один типографський пункт дорівнює 1/72 англійського дюйма (25,4 мм), тобто 0,3527 мм. Це стало стандартом для комп’ютерної обробки інформації</a:t>
            </a:r>
            <a:r>
              <a:rPr lang="uk-UA" sz="3600"/>
              <a:t> і в даний час при обробці інформації за допомогою ПК використовується англо-американська система виміру. </a:t>
            </a:r>
          </a:p>
          <a:p>
            <a:pPr>
              <a:buFont typeface="Wingdings" pitchFamily="2" charset="2"/>
              <a:buChar char="Ø"/>
            </a:pPr>
            <a:endParaRPr lang="uk-UA"/>
          </a:p>
        </p:txBody>
      </p:sp>
    </p:spTree>
    <p:extLst>
      <p:ext uri="{BB962C8B-B14F-4D97-AF65-F5344CB8AC3E}">
        <p14:creationId xmlns:p14="http://schemas.microsoft.com/office/powerpoint/2010/main" val="1348258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1" y="31527"/>
            <a:ext cx="12192000" cy="804041"/>
          </a:xfrm>
          <a:prstGeom prst="rect">
            <a:avLst/>
          </a:prstGeom>
          <a:solidFill>
            <a:schemeClr val="accent5">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uk-UA" sz="4000" b="1" smtClean="0">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rPr>
              <a:t>Основні поняття в поліграфії</a:t>
            </a:r>
            <a:endParaRPr lang="uk-UA" sz="4000" b="1">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36485" y="945932"/>
            <a:ext cx="9743088" cy="5912068"/>
          </a:xfrm>
        </p:spPr>
        <p:txBody>
          <a:bodyPr>
            <a:normAutofit fontScale="85000" lnSpcReduction="10000"/>
          </a:bodyPr>
          <a:lstStyle/>
          <a:p>
            <a:pPr marL="0" indent="0">
              <a:buNone/>
            </a:pPr>
            <a:r>
              <a:rPr lang="uk-UA" sz="2400" b="1"/>
              <a:t>Кегль</a:t>
            </a:r>
            <a:r>
              <a:rPr lang="uk-UA" sz="2400"/>
              <a:t>, або розмір шрифту, визначається його висотою, виміряною в типографських пунктах: 12 пунктів = 1 піці або 4,23 мм, 6 пік = 1 дюйму або 25.4 мм. Оскільки поняття кегля склалося в епоху металічного набору, кеглем вважається величина площадки, на якій розміщується буква. Наприклад, кегль 10 пунктів становить 3,76 мм, але сам розмір букви трошки менший, бо необхідно передбачити місце для підрядкових і надрядкових елементів. </a:t>
            </a:r>
          </a:p>
          <a:p>
            <a:pPr marL="0" indent="0">
              <a:buNone/>
            </a:pPr>
            <a:r>
              <a:rPr lang="uk-UA" sz="2400" b="1"/>
              <a:t>Шпація </a:t>
            </a:r>
            <a:r>
              <a:rPr lang="uk-UA" sz="2400"/>
              <a:t>– величина пробілу між словами при ви ключці рядків, в абзацних відступах, при виділенні тексту розрядкою та ін.. Шпації можуть мати товщину від 1 до 20 пунктів. Кругла шпація, напівкругла шпація, тонка шпація дорівнюють ширині великих букв </a:t>
            </a:r>
            <a:r>
              <a:rPr lang="en-US" sz="2400"/>
              <a:t>M, N </a:t>
            </a:r>
            <a:r>
              <a:rPr lang="uk-UA" sz="2400"/>
              <a:t>і маленької букви </a:t>
            </a:r>
            <a:r>
              <a:rPr lang="en-US" sz="2400"/>
              <a:t>t </a:t>
            </a:r>
            <a:r>
              <a:rPr lang="uk-UA" sz="2400"/>
              <a:t>відповідно. </a:t>
            </a:r>
          </a:p>
          <a:p>
            <a:pPr marL="0" indent="0">
              <a:buNone/>
            </a:pPr>
            <a:r>
              <a:rPr lang="uk-UA" sz="2400" b="1"/>
              <a:t>Інтерліньяж </a:t>
            </a:r>
            <a:r>
              <a:rPr lang="uk-UA" sz="2400"/>
              <a:t>– відстань між базовими лініями сусідніх рядків. Звичайно інтерліньяж становить 120% від кегля. Символи в рядку розташовані в межах заданої лінії (базова лінія), а самі рядки можуть бути вирівняні вліво, вправо або центровані. Таке вирівнювання називається виключка. Таким чином, виключка буває по правому краю, по лівому краю, по формату, повна і по центру. </a:t>
            </a:r>
          </a:p>
          <a:p>
            <a:pPr marL="0" indent="0">
              <a:buNone/>
            </a:pPr>
            <a:r>
              <a:rPr lang="uk-UA" sz="2400" b="1"/>
              <a:t>Кернінг </a:t>
            </a:r>
            <a:r>
              <a:rPr lang="uk-UA" sz="2400"/>
              <a:t>– процес зміни відстані між окремими парами букв з невеликим кроком, величина якого залежить від кегля шрифту. Звичайно кернінг роблять в бік зменшення пробілу таким чином, що частини однієї букви, що виступають, заходять в простір другої букви. В результаті розміщення символів стає більш рівномірним в зоровому сприйнятті. Кернінг є одним із самих ефективних способів підвищити якість тексту. </a:t>
            </a:r>
          </a:p>
          <a:p>
            <a:pPr marL="0" indent="0">
              <a:buNone/>
            </a:pPr>
            <a:endParaRPr lang="uk-UA"/>
          </a:p>
        </p:txBody>
      </p:sp>
      <p:pic>
        <p:nvPicPr>
          <p:cNvPr id="4098" name="Picture 2" descr="https://lh6.googleusercontent.com/6tl_oMpckWc_a5NbEHP5tMFOX_axabbO3WGrBuW8XY1lEvO8PGqecsirg7Zzq-4pJPh1f3bBjFWRIcAPde4gNofnUtMXtNSBFzDanAWtWn6hb1oVHsU=w3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35602" y="3304344"/>
            <a:ext cx="2152650" cy="1381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574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1" y="31527"/>
            <a:ext cx="12192000" cy="804041"/>
          </a:xfrm>
          <a:prstGeom prst="rect">
            <a:avLst/>
          </a:prstGeom>
          <a:solidFill>
            <a:schemeClr val="accent5">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uk-UA" sz="4000" b="1" smtClean="0">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rPr>
              <a:t>Основні поняття в поліграфії</a:t>
            </a:r>
            <a:endParaRPr lang="uk-UA" sz="4000" b="1">
              <a:ln w="12700">
                <a:solidFill>
                  <a:schemeClr val="bg1">
                    <a:lumMod val="7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36484" y="945932"/>
            <a:ext cx="11335405" cy="5912068"/>
          </a:xfrm>
        </p:spPr>
        <p:txBody>
          <a:bodyPr>
            <a:normAutofit fontScale="92500"/>
          </a:bodyPr>
          <a:lstStyle/>
          <a:p>
            <a:pPr marL="0" indent="0">
              <a:buNone/>
            </a:pPr>
            <a:r>
              <a:rPr lang="uk-UA" sz="2400" b="1" smtClean="0"/>
              <a:t>Трекінг </a:t>
            </a:r>
            <a:r>
              <a:rPr lang="uk-UA" sz="2400"/>
              <a:t>– відстань між буквами, використовується для зміни густини текстового блоку. Чим більша розрядка між буквами, тим світліший текст. Зменшення трекінгу підвищує густину тексту і робить публікацію більш темною. </a:t>
            </a:r>
          </a:p>
          <a:p>
            <a:pPr marL="0" indent="0">
              <a:buNone/>
            </a:pPr>
            <a:r>
              <a:rPr lang="uk-UA" sz="2400"/>
              <a:t>Добавлення нового кольору покращує типографський дизайн видання. Але навіть колір тексту надрукованого чорною фарбою на білому фоні, виглядає неоднорідно. Це пояснюється різною насиченістю шрифту. Таким чином, ще однією характеристикою шрифту є його насиченість. </a:t>
            </a:r>
          </a:p>
          <a:p>
            <a:pPr marL="0" indent="0">
              <a:buNone/>
            </a:pPr>
            <a:r>
              <a:rPr lang="uk-UA" sz="2400" b="1"/>
              <a:t>Насиченість шрифту</a:t>
            </a:r>
            <a:r>
              <a:rPr lang="uk-UA" sz="2400"/>
              <a:t> визначається відношенням товщини основного штриха знаків до висоти великих букв. Наприклад, для світлих штрихів 10-го кегля це відношення має бути не більше 23%. </a:t>
            </a:r>
          </a:p>
          <a:p>
            <a:pPr marL="0" indent="0">
              <a:buNone/>
            </a:pPr>
            <a:r>
              <a:rPr lang="uk-UA" sz="2400"/>
              <a:t>Число знаків в рядку одного формату змінюється в залежності від шрифту, навіть якщо використовується один кегль. </a:t>
            </a:r>
          </a:p>
          <a:p>
            <a:pPr marL="0" indent="0">
              <a:buNone/>
            </a:pPr>
            <a:r>
              <a:rPr lang="uk-UA" sz="2400"/>
              <a:t>Шрифт, при наборі яким в рядку розміщується відносно багато знаків, називається густим. </a:t>
            </a:r>
          </a:p>
          <a:p>
            <a:pPr marL="0" indent="0">
              <a:buNone/>
            </a:pPr>
            <a:r>
              <a:rPr lang="uk-UA" sz="2400" b="1"/>
              <a:t>Густина шрифту</a:t>
            </a:r>
            <a:r>
              <a:rPr lang="uk-UA" sz="2400"/>
              <a:t> визначається відношенням ширини знаків типу «н», «п», «и» великих до їх висоти у відсотках. Для нормальних шрифтів десятого кегля це відношення становить від 60% до 85%. </a:t>
            </a:r>
          </a:p>
          <a:p>
            <a:pPr marL="0" indent="0">
              <a:buNone/>
            </a:pPr>
            <a:endParaRPr lang="uk-UA"/>
          </a:p>
        </p:txBody>
      </p:sp>
    </p:spTree>
    <p:extLst>
      <p:ext uri="{BB962C8B-B14F-4D97-AF65-F5344CB8AC3E}">
        <p14:creationId xmlns:p14="http://schemas.microsoft.com/office/powerpoint/2010/main" val="2400267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Education">
      <a:dk1>
        <a:srgbClr val="3C4743"/>
      </a:dk1>
      <a:lt1>
        <a:srgbClr val="E5E6DA"/>
      </a:lt1>
      <a:dk2>
        <a:srgbClr val="000000"/>
      </a:dk2>
      <a:lt2>
        <a:srgbClr val="FFFFFF"/>
      </a:lt2>
      <a:accent1>
        <a:srgbClr val="DDC237"/>
      </a:accent1>
      <a:accent2>
        <a:srgbClr val="94A43E"/>
      </a:accent2>
      <a:accent3>
        <a:srgbClr val="6488A3"/>
      </a:accent3>
      <a:accent4>
        <a:srgbClr val="926E8F"/>
      </a:accent4>
      <a:accent5>
        <a:srgbClr val="96A1AA"/>
      </a:accent5>
      <a:accent6>
        <a:srgbClr val="A99E8A"/>
      </a:accent6>
      <a:hlink>
        <a:srgbClr val="6488A3"/>
      </a:hlink>
      <a:folHlink>
        <a:srgbClr val="926E8F"/>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Education">
      <a:dk1>
        <a:srgbClr val="3C4743"/>
      </a:dk1>
      <a:lt1>
        <a:srgbClr val="E5E6DA"/>
      </a:lt1>
      <a:dk2>
        <a:srgbClr val="000000"/>
      </a:dk2>
      <a:lt2>
        <a:srgbClr val="FFFFFF"/>
      </a:lt2>
      <a:accent1>
        <a:srgbClr val="DDC237"/>
      </a:accent1>
      <a:accent2>
        <a:srgbClr val="94A43E"/>
      </a:accent2>
      <a:accent3>
        <a:srgbClr val="6488A3"/>
      </a:accent3>
      <a:accent4>
        <a:srgbClr val="926E8F"/>
      </a:accent4>
      <a:accent5>
        <a:srgbClr val="96A1AA"/>
      </a:accent5>
      <a:accent6>
        <a:srgbClr val="A99E8A"/>
      </a:accent6>
      <a:hlink>
        <a:srgbClr val="6488A3"/>
      </a:hlink>
      <a:folHlink>
        <a:srgbClr val="926E8F"/>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141aba3b8f8cb7f331be6546df69db50">
  <xsd:schema xmlns:xsd="http://www.w3.org/2001/XMLSchema" xmlns:xs="http://www.w3.org/2001/XMLSchema" xmlns:p="http://schemas.microsoft.com/office/2006/metadata/properties" targetNamespace="http://schemas.microsoft.com/office/2006/metadata/properties" ma:root="true" ma:fieldsID="f8e4ef66d87525153bd8907774ed28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BC99BC-3A63-4255-9D4F-38C5B80A3193}">
  <ds:schemaRefs>
    <ds:schemaRef ds:uri="http://schemas.openxmlformats.org/package/2006/metadata/core-properties"/>
    <ds:schemaRef ds:uri="http://purl.org/dc/dcmitype/"/>
    <ds:schemaRef ds:uri="http://purl.org/dc/elements/1.1/"/>
    <ds:schemaRef ds:uri="http://schemas.microsoft.com/office/2006/documentManagement/types"/>
    <ds:schemaRef ds:uri="http://purl.org/dc/terms/"/>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896FEF9-821E-45A6-82F2-0B1CE4CD8C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F7A874A-6E55-415B-9061-8B2D43DC2F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1951</Words>
  <Application>Microsoft Office PowerPoint</Application>
  <PresentationFormat>Произвольный</PresentationFormat>
  <Paragraphs>107</Paragraphs>
  <Slides>13</Slides>
  <Notes>12</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2012-09-21T18:31:34Z</dcterms:created>
  <dcterms:modified xsi:type="dcterms:W3CDTF">2020-04-22T14:25:15Z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