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9" r:id="rId2"/>
    <p:sldId id="261" r:id="rId3"/>
    <p:sldId id="262" r:id="rId4"/>
    <p:sldId id="263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26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7" y="1700808"/>
            <a:ext cx="2965813" cy="371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Властивості напівпровідників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687544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Напівпровідники, як це випливає з їхньої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наз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ви, за своєю провідністю посідають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проміжне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місце між провідниками і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діелектриками</a:t>
            </a:r>
          </a:p>
          <a:p>
            <a:pPr marL="0" indent="0"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Властивості напівпровідників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1) на відміну від металевих провідників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питомий опір напівпровідників зазвичай зменшується з підвищенням температури </a:t>
            </a:r>
            <a:endParaRPr lang="uk-UA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питомий опір більшості напівпровідників зменшується зі збільшенням освітленості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різко зменшити питомий опір напівпровідників може введення домішок.</a:t>
            </a:r>
            <a:r>
              <a:rPr lang="uk-UA" sz="2000" dirty="0"/>
              <a:t/>
            </a:r>
            <a:br>
              <a:rPr lang="uk-UA" sz="2000" dirty="0"/>
            </a:b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67734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Напівпровідники</a:t>
            </a:r>
            <a:endParaRPr lang="uk-UA" dirty="0"/>
          </a:p>
        </p:txBody>
      </p:sp>
      <p:graphicFrame>
        <p:nvGraphicFramePr>
          <p:cNvPr id="5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143527"/>
              </p:ext>
            </p:extLst>
          </p:nvPr>
        </p:nvGraphicFramePr>
        <p:xfrm>
          <a:off x="179512" y="3573016"/>
          <a:ext cx="8748000" cy="308503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45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0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Метал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Питомий опір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Напівпровідник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Питомий опір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Діелектрик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Питомий опір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15" marB="45715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Срібло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1,6·10</a:t>
                      </a:r>
                      <a:r>
                        <a:rPr kumimoji="0" lang="uk-UA" sz="1400" b="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-8</a:t>
                      </a:r>
                      <a:r>
                        <a:rPr kumimoji="0" lang="en-US" sz="1400" b="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uk-UA" sz="14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Ом·м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Телур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2,5·10</a:t>
                      </a:r>
                      <a:r>
                        <a:rPr kumimoji="0" lang="uk-UA" sz="1400" b="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-2</a:t>
                      </a:r>
                      <a:r>
                        <a:rPr kumimoji="0" lang="en-US" sz="1400" b="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uk-UA" sz="14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Ом·м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Скло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2·10</a:t>
                      </a:r>
                      <a:r>
                        <a:rPr kumimoji="0" lang="uk-UA" sz="1400" b="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r>
                        <a:rPr kumimoji="0" lang="en-US" sz="1400" b="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uk-UA" sz="14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Ом·м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15" marB="45715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Мідь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1,7·10</a:t>
                      </a:r>
                      <a:r>
                        <a:rPr kumimoji="0" lang="uk-UA" sz="1400" b="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-8</a:t>
                      </a:r>
                      <a:r>
                        <a:rPr kumimoji="0" lang="en-US" sz="1400" b="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uk-UA" sz="14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Ом·м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Германій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5,0·10</a:t>
                      </a:r>
                      <a:r>
                        <a:rPr kumimoji="0" lang="uk-UA" sz="1400" b="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-2</a:t>
                      </a:r>
                      <a:r>
                        <a:rPr kumimoji="0" lang="en-US" sz="1400" b="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uk-UA" sz="14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Ом·м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Фарфор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3·10</a:t>
                      </a:r>
                      <a:r>
                        <a:rPr kumimoji="0" lang="uk-UA" sz="1400" b="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r>
                        <a:rPr kumimoji="0" lang="en-US" sz="1400" b="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uk-UA" sz="14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Ом·м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15" marB="45715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Сталь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1,2·10</a:t>
                      </a:r>
                      <a:r>
                        <a:rPr kumimoji="0" lang="uk-UA" sz="1400" b="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-8</a:t>
                      </a:r>
                      <a:r>
                        <a:rPr kumimoji="0" lang="en-US" sz="1400" b="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uk-UA" sz="14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Ом·м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Селен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uk-UA" sz="1400" b="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uk-UA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– 10</a:t>
                      </a:r>
                      <a:r>
                        <a:rPr kumimoji="0" lang="uk-UA" sz="1400" b="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en-US" sz="1400" b="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uk-UA" sz="14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Ом·м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Ебоніт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2·10</a:t>
                      </a:r>
                      <a:r>
                        <a:rPr kumimoji="0" lang="uk-UA" sz="1400" b="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r>
                        <a:rPr kumimoji="0" lang="en-US" sz="1400" b="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uk-UA" sz="14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Ом·м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15" marB="45715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Ніхром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1,1·10</a:t>
                      </a:r>
                      <a:r>
                        <a:rPr kumimoji="0" lang="uk-UA" sz="1400" b="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-8</a:t>
                      </a:r>
                      <a:r>
                        <a:rPr kumimoji="0" lang="en-US" sz="1400" b="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uk-UA" sz="14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Ом·м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Окис міді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uk-UA" sz="1400" b="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r>
                        <a:rPr kumimoji="0" lang="en-US" sz="1400" b="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uk-UA" sz="14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Ом·м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Сірка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3·10</a:t>
                      </a:r>
                      <a:r>
                        <a:rPr kumimoji="0" lang="uk-UA" sz="1400" b="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r>
                        <a:rPr kumimoji="0" lang="en-US" sz="1400" b="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uk-UA" sz="14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Ом·м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15" marB="45715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2624" t="2700" r="49421" b="5427"/>
          <a:stretch/>
        </p:blipFill>
        <p:spPr>
          <a:xfrm>
            <a:off x="436787" y="1772816"/>
            <a:ext cx="1058094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49268" r="12794" b="3219"/>
          <a:stretch/>
        </p:blipFill>
        <p:spPr>
          <a:xfrm>
            <a:off x="2669035" y="1772816"/>
            <a:ext cx="1004021" cy="144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61974" t="1711" r="12507" b="15890"/>
          <a:stretch/>
        </p:blipFill>
        <p:spPr>
          <a:xfrm>
            <a:off x="5693371" y="1772816"/>
            <a:ext cx="793211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50250" t="4144" r="12699" b="5426"/>
          <a:stretch/>
        </p:blipFill>
        <p:spPr>
          <a:xfrm>
            <a:off x="1547664" y="1772816"/>
            <a:ext cx="1049363" cy="144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2985" t="640" r="49682" b="3219"/>
          <a:stretch/>
        </p:blipFill>
        <p:spPr>
          <a:xfrm>
            <a:off x="3749155" y="1772976"/>
            <a:ext cx="994565" cy="144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12719" t="3275" r="61555" b="16800"/>
          <a:stretch/>
        </p:blipFill>
        <p:spPr>
          <a:xfrm>
            <a:off x="4796992" y="1772976"/>
            <a:ext cx="824371" cy="1440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7526"/>
            <a:ext cx="2448272" cy="29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744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/>
              <a:t>В</a:t>
            </a:r>
            <a:r>
              <a:rPr lang="uk-UA" sz="4000" b="1" dirty="0" smtClean="0"/>
              <a:t>ласна </a:t>
            </a:r>
            <a:r>
              <a:rPr lang="uk-UA" sz="4000" b="1" dirty="0"/>
              <a:t>провідність напівпровідників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895456" cy="4781128"/>
          </a:xfrm>
        </p:spPr>
        <p:txBody>
          <a:bodyPr>
            <a:normAutofit/>
          </a:bodyPr>
          <a:lstStyle/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Якщо напівпровідниковий кристал помістити в електричне поле, то вільні електрони почнуть рухатися до позитивного полюса джерела струму і в напівпровіднику виникне електричний струм.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Провідність напівпровідників, зумовлену наявністю в них вільних електронів, називають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електронною провідністю.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33718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582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Власна провідність напівпровідників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196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Після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того як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електрон «залишив» валентний зв’язок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, його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місце виявиться «порожнім» — таке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місце фізики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називають </a:t>
            </a:r>
            <a:r>
              <a:rPr lang="uk-UA" sz="1800" b="1" i="1" dirty="0">
                <a:latin typeface="Times New Roman" pitchFamily="18" charset="0"/>
                <a:cs typeface="Times New Roman" pitchFamily="18" charset="0"/>
              </a:rPr>
              <a:t>діркою. </a:t>
            </a:r>
            <a:endParaRPr lang="uk-UA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Зрозуміло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дірці приписують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позитивний заряд. На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вакантне місце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(в дірку)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може «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перестрибнути»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електрон від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сусіднього зв’язку. Тоді дірка з’явиться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біля сусіднього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атома. 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Провідність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напівпровідників,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зумовлену переміщенням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дірок,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називають </a:t>
            </a: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дірковою провідністю.</a:t>
            </a:r>
          </a:p>
          <a:p>
            <a:pPr marL="0" indent="0">
              <a:buNone/>
            </a:pPr>
            <a:r>
              <a:rPr lang="uk-UA" sz="1800" b="1" i="1" dirty="0">
                <a:latin typeface="Times New Roman" pitchFamily="18" charset="0"/>
                <a:cs typeface="Times New Roman" pitchFamily="18" charset="0"/>
              </a:rPr>
              <a:t>У чистому напівпровіднику </a:t>
            </a: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електричний струм </a:t>
            </a:r>
            <a:r>
              <a:rPr lang="uk-UA" sz="1800" b="1" i="1" dirty="0">
                <a:latin typeface="Times New Roman" pitchFamily="18" charset="0"/>
                <a:cs typeface="Times New Roman" pitchFamily="18" charset="0"/>
              </a:rPr>
              <a:t>створює однакова кількість </a:t>
            </a: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вільних електронів </a:t>
            </a:r>
            <a:r>
              <a:rPr lang="uk-UA" sz="1800" b="1" i="1" dirty="0">
                <a:latin typeface="Times New Roman" pitchFamily="18" charset="0"/>
                <a:cs typeface="Times New Roman" pitchFamily="18" charset="0"/>
              </a:rPr>
              <a:t>і дірок. Таку провідність називають </a:t>
            </a:r>
            <a:r>
              <a:rPr lang="uk-UA" sz="1800" b="1" i="1" u="sng" dirty="0">
                <a:latin typeface="Times New Roman" pitchFamily="18" charset="0"/>
                <a:cs typeface="Times New Roman" pitchFamily="18" charset="0"/>
              </a:rPr>
              <a:t>власною провідністю напівпровідників.</a:t>
            </a:r>
            <a:r>
              <a:rPr lang="uk-UA" sz="1800" u="sng" dirty="0"/>
              <a:t/>
            </a:r>
            <a:br>
              <a:rPr lang="uk-UA" sz="1800" u="sng" dirty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>
                <a:latin typeface="Times New Roman" pitchFamily="18" charset="0"/>
                <a:cs typeface="Times New Roman" pitchFamily="18" charset="0"/>
              </a:rPr>
            </a:b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53136"/>
            <a:ext cx="31146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327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3400" cy="990600"/>
          </a:xfrm>
        </p:spPr>
        <p:txBody>
          <a:bodyPr>
            <a:noAutofit/>
          </a:bodyPr>
          <a:lstStyle/>
          <a:p>
            <a:r>
              <a:rPr lang="uk-UA" sz="3600" dirty="0" smtClean="0"/>
              <a:t>ДОМІШКОВА ПРОВІДНІСТЬ</a:t>
            </a:r>
            <a:br>
              <a:rPr lang="uk-UA" sz="3600" dirty="0" smtClean="0"/>
            </a:b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Якщо до чистого напівпровідника додати невелику кількість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певної домішки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, то механізм його провідності зміниться. Це легко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простежити на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прикладі силіцію з невеликою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кількістю 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домішки більшої або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меншої валентності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(Силіцій є чотиривалентним елементом).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08312"/>
            <a:ext cx="5471716" cy="412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305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65</TotalTime>
  <Words>212</Words>
  <Application>Microsoft Office PowerPoint</Application>
  <PresentationFormat>Экран (4:3)</PresentationFormat>
  <Paragraphs>48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Calibri</vt:lpstr>
      <vt:lpstr>Cambria Math</vt:lpstr>
      <vt:lpstr>Times New Roman</vt:lpstr>
      <vt:lpstr>Tw Cen MT</vt:lpstr>
      <vt:lpstr>Wingdings</vt:lpstr>
      <vt:lpstr>Wingdings 2</vt:lpstr>
      <vt:lpstr>Обычная</vt:lpstr>
      <vt:lpstr>Властивості напівпровідників</vt:lpstr>
      <vt:lpstr>Напівпровідники</vt:lpstr>
      <vt:lpstr>Власна провідність напівпровідників </vt:lpstr>
      <vt:lpstr>Власна провідність напівпровідників</vt:lpstr>
      <vt:lpstr>ДОМІШКОВА ПРОВІДНІСТЬ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Електричний струм в напівпровідниках. Напівпровідниковий діод. Напівпровідникові технології</dc:title>
  <dc:creator>Флора</dc:creator>
  <cp:lastModifiedBy>1</cp:lastModifiedBy>
  <cp:revision>16</cp:revision>
  <dcterms:created xsi:type="dcterms:W3CDTF">2020-03-24T15:25:21Z</dcterms:created>
  <dcterms:modified xsi:type="dcterms:W3CDTF">2020-04-23T17:44:19Z</dcterms:modified>
</cp:coreProperties>
</file>