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5" r:id="rId12"/>
    <p:sldId id="274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5" autoAdjust="0"/>
  </p:normalViewPr>
  <p:slideViewPr>
    <p:cSldViewPr>
      <p:cViewPr>
        <p:scale>
          <a:sx n="90" d="100"/>
          <a:sy n="90" d="100"/>
        </p:scale>
        <p:origin x="-732" y="-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hyperlink" Target="mailto:dimaslyut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83802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Умови виникнення вільних коливань. Вимушені коливання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71600" y="5953"/>
            <a:ext cx="6832848" cy="119764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МЕХАНІЧНІ КОЛИВАННЯ ТА ХВИЛІ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AutoShape 2" descr="Tesla Ð¾ÑÐµÐ½ÑÑ Ð½Ð°ÑÐ½ÐµÑ Ð²ÑÐ¿ÑÑÐº ÑÐ»ÐµÐºÑÑÐ¾ÐºÐ°ÑÐ¾Ð² Ð½Ð¾Ð²Ð¾Ð³Ð¾ Ð¿Ð¾ÐºÐ¾Ð»ÐµÐ½Ð¸Ñ (ÐÐÐÐÐ ..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Tesla Ð¾ÑÐµÐ½ÑÑ Ð½Ð°ÑÐ½ÐµÑ Ð²ÑÐ¿ÑÑÐº ÑÐ»ÐµÐºÑÑÐ¾ÐºÐ°ÑÐ¾Ð² Ð½Ð¾Ð²Ð¾Ð³Ð¾ Ð¿Ð¾ÐºÐ¾Ð»ÐµÐ½Ð¸Ñ (ÐÐÐÐÐ ...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9415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95486"/>
            <a:ext cx="8208912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Гармонічні коливання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31590"/>
            <a:ext cx="8136904" cy="2088232"/>
          </a:xfrm>
        </p:spPr>
        <p:txBody>
          <a:bodyPr>
            <a:noAutofit/>
          </a:bodyPr>
          <a:lstStyle/>
          <a:p>
            <a:r>
              <a:rPr lang="uk-UA" sz="1400" dirty="0" smtClean="0"/>
              <a:t>Якщо початок відліку часу (</a:t>
            </a:r>
            <a:r>
              <a:rPr lang="uk-UA" sz="1400" i="1" dirty="0" smtClean="0"/>
              <a:t>t </a:t>
            </a:r>
            <a:r>
              <a:rPr lang="uk-UA" sz="1400" dirty="0" smtClean="0"/>
              <a:t>= 0) збігається з моментом максимального відхилення тіла від положення рівноваги </a:t>
            </a:r>
            <a:r>
              <a:rPr lang="uk-UA" sz="1400" i="1" dirty="0" smtClean="0"/>
              <a:t>x</a:t>
            </a:r>
            <a:r>
              <a:rPr lang="uk-UA" sz="1400" baseline="-25000" dirty="0" smtClean="0"/>
              <a:t>0</a:t>
            </a:r>
            <a:r>
              <a:rPr lang="uk-UA" sz="1400" dirty="0" smtClean="0"/>
              <a:t> </a:t>
            </a:r>
            <a:r>
              <a:rPr lang="uk-UA" sz="1400" dirty="0"/>
              <a:t>= </a:t>
            </a:r>
            <a:r>
              <a:rPr lang="uk-UA" sz="1400" i="1" dirty="0" err="1" smtClean="0"/>
              <a:t>x</a:t>
            </a:r>
            <a:r>
              <a:rPr lang="uk-UA" sz="1400" baseline="-25000" dirty="0" err="1" smtClean="0"/>
              <a:t>max</a:t>
            </a:r>
            <a:r>
              <a:rPr lang="uk-UA" sz="1400" dirty="0" smtClean="0"/>
              <a:t> </a:t>
            </a:r>
            <a:r>
              <a:rPr lang="uk-UA" sz="1400" dirty="0"/>
              <a:t>=</a:t>
            </a:r>
            <a:r>
              <a:rPr lang="uk-UA" sz="1400" i="1" dirty="0" smtClean="0"/>
              <a:t> A</a:t>
            </a:r>
            <a:r>
              <a:rPr lang="uk-UA" sz="1400" dirty="0" smtClean="0"/>
              <a:t>, то рівняння коливань зручніше записувати у вигляді: </a:t>
            </a:r>
            <a:r>
              <a:rPr lang="uk-UA" sz="1400" i="1" dirty="0" smtClean="0"/>
              <a:t>x</a:t>
            </a:r>
            <a:r>
              <a:rPr lang="uk-UA" sz="1400" dirty="0" smtClean="0"/>
              <a:t> = </a:t>
            </a:r>
            <a:r>
              <a:rPr lang="uk-UA" sz="1400" i="1" dirty="0" smtClean="0"/>
              <a:t>A </a:t>
            </a:r>
            <a:r>
              <a:rPr lang="uk-UA" sz="1400" dirty="0" err="1" smtClean="0"/>
              <a:t>cos</a:t>
            </a:r>
            <a:r>
              <a:rPr lang="el-GR" sz="1400" i="1" dirty="0" smtClean="0"/>
              <a:t>ω</a:t>
            </a:r>
            <a:r>
              <a:rPr lang="uk-UA" sz="1400" i="1" dirty="0" smtClean="0"/>
              <a:t>t</a:t>
            </a:r>
            <a:r>
              <a:rPr lang="uk-UA" sz="1400" dirty="0" smtClean="0"/>
              <a:t>. </a:t>
            </a:r>
          </a:p>
          <a:p>
            <a:r>
              <a:rPr lang="uk-UA" sz="1400" dirty="0" smtClean="0"/>
              <a:t>Якщо початок відліку часу (</a:t>
            </a:r>
            <a:r>
              <a:rPr lang="uk-UA" sz="1400" i="1" dirty="0" smtClean="0"/>
              <a:t>t </a:t>
            </a:r>
            <a:r>
              <a:rPr lang="uk-UA" sz="1400" dirty="0" smtClean="0"/>
              <a:t>= 0) збігається з моментом проходження тілом положення рівноваги (</a:t>
            </a:r>
            <a:r>
              <a:rPr lang="uk-UA" sz="1400" i="1" dirty="0" smtClean="0"/>
              <a:t>x</a:t>
            </a:r>
            <a:r>
              <a:rPr lang="uk-UA" sz="1400" baseline="-25000" dirty="0" smtClean="0"/>
              <a:t>0</a:t>
            </a:r>
            <a:r>
              <a:rPr lang="uk-UA" sz="1400" dirty="0" smtClean="0"/>
              <a:t> = 0), то рівняння коливань зручніше записувати у вигляді: </a:t>
            </a:r>
            <a:r>
              <a:rPr lang="uk-UA" sz="1400" i="1" dirty="0" smtClean="0"/>
              <a:t>x </a:t>
            </a:r>
            <a:r>
              <a:rPr lang="uk-UA" sz="1400" dirty="0" smtClean="0"/>
              <a:t>= </a:t>
            </a:r>
            <a:r>
              <a:rPr lang="uk-UA" sz="1400" i="1" dirty="0" err="1" smtClean="0"/>
              <a:t>A</a:t>
            </a:r>
            <a:r>
              <a:rPr lang="uk-UA" sz="1400" dirty="0" err="1" smtClean="0"/>
              <a:t>sin</a:t>
            </a:r>
            <a:r>
              <a:rPr lang="el-GR" sz="1400" i="1" dirty="0"/>
              <a:t> ω</a:t>
            </a:r>
            <a:r>
              <a:rPr lang="uk-UA" sz="1400" i="1" dirty="0"/>
              <a:t>t</a:t>
            </a:r>
            <a:r>
              <a:rPr lang="uk-UA" sz="1400" i="1" dirty="0" smtClean="0"/>
              <a:t> </a:t>
            </a:r>
            <a:r>
              <a:rPr lang="uk-UA" sz="1400" dirty="0" smtClean="0"/>
              <a:t>.</a:t>
            </a:r>
          </a:p>
          <a:p>
            <a:r>
              <a:rPr lang="uk-UA" sz="1400" dirty="0" smtClean="0"/>
              <a:t>Із графіка коливань, як і з рівняння коливань, легко визначити всі фізичні величини, що характеризують коливальний рух</a:t>
            </a:r>
            <a:endParaRPr lang="uk-UA" sz="1400" b="1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75806"/>
            <a:ext cx="2755032" cy="18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75806"/>
            <a:ext cx="2578348" cy="170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212" y="3579862"/>
            <a:ext cx="1733426" cy="106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584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95486"/>
            <a:ext cx="8208912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Вчимося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розв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язувати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задачі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31590"/>
            <a:ext cx="8136904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Задача.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За наведеним графіком визначте амплітуду та період коливань тіла. Обчисліть циклічну частоту коливань і максимальну швидкість руху тіла. Запишіть рівняння коливань. Знайдіть зміщення тіла у фазі  π/2 рад.</a:t>
            </a:r>
            <a:endParaRPr lang="uk-UA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949671"/>
            <a:ext cx="565785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127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Підручник: </a:t>
            </a:r>
            <a:r>
              <a:rPr lang="uk-UA" sz="2800" b="1" u="sng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Фізика </a:t>
            </a:r>
            <a:r>
              <a:rPr lang="uk-UA" sz="2800" b="1" u="sng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кл. Стандарт. За </a:t>
            </a:r>
            <a:r>
              <a:rPr lang="uk-UA" sz="2800" b="1" u="sng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редацією</a:t>
            </a: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В.Г. </a:t>
            </a:r>
            <a:r>
              <a:rPr lang="uk-UA" sz="2800" b="1" u="sng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Баряхтара</a:t>
            </a: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С.О. Довгого:   </a:t>
            </a:r>
          </a:p>
          <a:p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Опрацювати:  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endParaRPr lang="uk-UA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Вправа </a:t>
            </a: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3 - 5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(розв'язати)</a:t>
            </a: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язки</a:t>
            </a: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надіслати: 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dimaslyuta@gmail.com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пошта.</a:t>
            </a:r>
            <a:endParaRPr lang="en-US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0660098440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Viber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Telegram</a:t>
            </a:r>
            <a:endParaRPr lang="uk-UA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6479" y="273845"/>
            <a:ext cx="7298871" cy="994172"/>
          </a:xfrm>
        </p:spPr>
        <p:txBody>
          <a:bodyPr/>
          <a:lstStyle/>
          <a:p>
            <a:r>
              <a:rPr lang="uk-UA" dirty="0" smtClean="0">
                <a:solidFill>
                  <a:srgbClr val="014035"/>
                </a:solidFill>
              </a:rPr>
              <a:t>Домашнє завдання</a:t>
            </a:r>
            <a:endParaRPr lang="uk-UA" dirty="0">
              <a:solidFill>
                <a:srgbClr val="014035"/>
              </a:solidFill>
            </a:endParaRPr>
          </a:p>
        </p:txBody>
      </p:sp>
      <p:pic>
        <p:nvPicPr>
          <p:cNvPr id="4" name="Picture 6" descr="E:\Новая папка\картинки\WMF\VOL_WMF\BOOK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2484088"/>
            <a:ext cx="2232248" cy="1054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505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95486"/>
            <a:ext cx="8208912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Коливальний рух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37518"/>
            <a:ext cx="5842992" cy="339447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uk-UA" i="1" dirty="0" smtClean="0"/>
              <a:t>Коливання</a:t>
            </a:r>
            <a:r>
              <a:rPr lang="uk-UA" dirty="0" smtClean="0"/>
              <a:t> — один з найпоширеніших видів руху в природі й техніці. </a:t>
            </a:r>
          </a:p>
          <a:p>
            <a:pPr marL="0" indent="0" algn="just">
              <a:buNone/>
            </a:pPr>
            <a:r>
              <a:rPr lang="uk-UA" dirty="0" smtClean="0"/>
              <a:t>Коливаються дерева в лісі, пшениця в полі, стру­ни музичних інструментів, мембрана телефону. Коливаються площини й фюзеляж літака, кузов автомобіля, поршні двигуна.</a:t>
            </a:r>
          </a:p>
          <a:p>
            <a:pPr marL="0" indent="0" algn="just">
              <a:buNone/>
            </a:pPr>
            <a:r>
              <a:rPr lang="uk-UA" dirty="0" smtClean="0"/>
              <a:t>Коливальні рухи відбуваються й у житті нашої планети (землетруси, припливи й відливи), і в астрономічних явищах. </a:t>
            </a:r>
          </a:p>
          <a:p>
            <a:pPr marL="0" indent="0" algn="just">
              <a:buNone/>
            </a:pPr>
            <a:r>
              <a:rPr lang="uk-UA" dirty="0" smtClean="0"/>
              <a:t>З коливаннями ми зустрічаємось і в живій приро­ді: биття серця, рух голосових зв'язок тощо.</a:t>
            </a:r>
          </a:p>
          <a:p>
            <a:pPr marL="0" indent="0" algn="just">
              <a:buNone/>
            </a:pPr>
            <a:r>
              <a:rPr lang="uk-UA" dirty="0" smtClean="0"/>
              <a:t>Що таке механічні коливання, а також які види та характеристики вони мають дізнаємось далі! </a:t>
            </a:r>
          </a:p>
          <a:p>
            <a:pPr marL="0" lvl="0" indent="0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Флора\Desktop\Все для презентаций\Картинки\kaplan280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1419622"/>
            <a:ext cx="208519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058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95486"/>
            <a:ext cx="8208912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Амплітуда коливань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7614"/>
            <a:ext cx="5328592" cy="30243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1600" b="1" i="1" dirty="0" smtClean="0"/>
              <a:t>Механічні коливання </a:t>
            </a:r>
            <a:r>
              <a:rPr lang="uk-UA" sz="1600" dirty="0" smtClean="0"/>
              <a:t>— це рухи тіла (або системи тіл), які відбуваються біля певного </a:t>
            </a:r>
            <a:r>
              <a:rPr lang="uk-UA" sz="1600" dirty="0" err="1" smtClean="0"/>
              <a:t>положеннярівноваги</a:t>
            </a:r>
            <a:r>
              <a:rPr lang="uk-UA" sz="1600" dirty="0" smtClean="0"/>
              <a:t> та які точно або  </a:t>
            </a:r>
            <a:r>
              <a:rPr lang="uk-UA" sz="1600" dirty="0" err="1" smtClean="0"/>
              <a:t>приблизноповторюються</a:t>
            </a:r>
            <a:r>
              <a:rPr lang="uk-UA" sz="1600" dirty="0" smtClean="0"/>
              <a:t> через рівні інтервали часу. </a:t>
            </a:r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Коливальний рух, як і будь-який інший рух, характеризується такими фізичними величинами, як </a:t>
            </a:r>
            <a:r>
              <a:rPr lang="uk-UA" sz="1600" i="1" dirty="0" smtClean="0"/>
              <a:t>швидкість, прискорення, координата </a:t>
            </a:r>
            <a:r>
              <a:rPr lang="uk-UA" sz="1600" dirty="0" smtClean="0"/>
              <a:t>(</a:t>
            </a:r>
            <a:r>
              <a:rPr lang="uk-UA" sz="1600" i="1" dirty="0" smtClean="0"/>
              <a:t>зміщення</a:t>
            </a:r>
            <a:r>
              <a:rPr lang="uk-UA" sz="1600" dirty="0" smtClean="0"/>
              <a:t>).</a:t>
            </a:r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r>
              <a:rPr lang="uk-UA" sz="1600" i="1" dirty="0" smtClean="0"/>
              <a:t>Зміщення x </a:t>
            </a:r>
            <a:r>
              <a:rPr lang="uk-UA" sz="1600" dirty="0" smtClean="0"/>
              <a:t>— це відстань від положення рівноваги до точки, в якій у даний момент часу перебуває тіло, що коливається.</a:t>
            </a:r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Найбільше відхилення тіла від положення рівноваги під час коливання називають </a:t>
            </a:r>
            <a:r>
              <a:rPr lang="uk-UA" sz="1600" i="1" dirty="0" smtClean="0"/>
              <a:t>амплітудою - А</a:t>
            </a:r>
            <a:r>
              <a:rPr lang="uk-UA" sz="1600" dirty="0" smtClean="0"/>
              <a:t>.</a:t>
            </a:r>
          </a:p>
          <a:p>
            <a:pPr marL="0" indent="0">
              <a:buNone/>
            </a:pP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14" y="1131590"/>
            <a:ext cx="2101850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3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95486"/>
            <a:ext cx="8208912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Характеристики коливань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267096"/>
            <a:ext cx="8208913" cy="308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858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95486"/>
            <a:ext cx="8208912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Вільні коливання 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200151"/>
            <a:ext cx="4114800" cy="33158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000" dirty="0" smtClean="0"/>
              <a:t>Існують два види коливальних рухів: </a:t>
            </a:r>
            <a:r>
              <a:rPr lang="uk-UA" sz="2000" i="1" dirty="0" smtClean="0"/>
              <a:t>вільні та вимушені</a:t>
            </a:r>
            <a:r>
              <a:rPr lang="uk-UA" sz="2000" dirty="0" smtClean="0"/>
              <a:t>.</a:t>
            </a:r>
          </a:p>
          <a:p>
            <a:pPr marL="0" indent="0">
              <a:buNone/>
            </a:pPr>
            <a:r>
              <a:rPr lang="uk-UA" sz="2000" b="1" i="1" dirty="0" smtClean="0"/>
              <a:t>Вільні коливання — це коливання, які відбуваються в механічній си­стемі під дією внутрішніх сил системи після короткочасного впливу зов­нішньої сили.</a:t>
            </a:r>
            <a:endParaRPr lang="uk-UA" sz="2000" i="1" dirty="0" smtClean="0"/>
          </a:p>
          <a:p>
            <a:pPr marL="0" indent="0">
              <a:buNone/>
            </a:pPr>
            <a:r>
              <a:rPr lang="uk-UA" sz="2000" dirty="0" smtClean="0"/>
              <a:t>До вільних коливань належать, наприклад, коливання тя­гарця на нитці, тягарця на пружині, шальки терезів тощо. </a:t>
            </a:r>
          </a:p>
          <a:p>
            <a:pPr marL="0" indent="0">
              <a:buNone/>
            </a:pPr>
            <a:r>
              <a:rPr lang="uk-UA" sz="2000" i="1" dirty="0" smtClean="0"/>
              <a:t>Вільні </a:t>
            </a:r>
            <a:r>
              <a:rPr lang="uk-UA" sz="2000" i="1" dirty="0"/>
              <a:t>коливання — </a:t>
            </a:r>
            <a:r>
              <a:rPr lang="uk-UA" sz="2000" i="1" dirty="0" smtClean="0"/>
              <a:t>це зав </a:t>
            </a:r>
            <a:r>
              <a:rPr lang="uk-UA" sz="2000" i="1" dirty="0"/>
              <a:t>жди затухаючі коливання</a:t>
            </a:r>
            <a:endParaRPr lang="uk-UA" sz="2000" dirty="0" smtClean="0"/>
          </a:p>
          <a:p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75109"/>
            <a:ext cx="1824987" cy="178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66" y="1175109"/>
            <a:ext cx="1934526" cy="178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7814"/>
            <a:ext cx="2667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95486"/>
            <a:ext cx="8208912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Вимушені коливання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200151"/>
            <a:ext cx="4114800" cy="367585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sz="2200" dirty="0" smtClean="0"/>
              <a:t>Тіло або систему тіл можна змусити здійснювати коливання, доклада­ючи зовнішню періодичну силу. Скажімо, гойдалку можна розгойдувати, періодично її підштовхуючи.</a:t>
            </a:r>
          </a:p>
          <a:p>
            <a:pPr marL="0" indent="0">
              <a:buNone/>
            </a:pPr>
            <a:endParaRPr lang="uk-UA" sz="2200" b="1" i="1" dirty="0" smtClean="0"/>
          </a:p>
          <a:p>
            <a:pPr marL="0" indent="0">
              <a:buNone/>
            </a:pPr>
            <a:r>
              <a:rPr lang="uk-UA" sz="2200" b="1" i="1" dirty="0" smtClean="0"/>
              <a:t>Коливання, які виникають під дією зовнішніх сил, що змінюються з часом  за величиною і напрямом, називаються вимушеними.</a:t>
            </a:r>
            <a:endParaRPr lang="uk-UA" sz="2200" i="1" dirty="0" smtClean="0"/>
          </a:p>
          <a:p>
            <a:pPr marL="0" indent="0">
              <a:buNone/>
            </a:pPr>
            <a:r>
              <a:rPr lang="uk-UA" sz="2200" dirty="0" smtClean="0"/>
              <a:t> </a:t>
            </a:r>
          </a:p>
          <a:p>
            <a:pPr lvl="0"/>
            <a:r>
              <a:rPr lang="uk-UA" sz="2200" dirty="0" smtClean="0"/>
              <a:t>зовнішня сила задає коливальній системі частоту коливань;</a:t>
            </a:r>
          </a:p>
          <a:p>
            <a:pPr lvl="0"/>
            <a:r>
              <a:rPr lang="uk-UA" sz="2200" dirty="0" smtClean="0"/>
              <a:t>амплітуда вимушених коливань пропорційна амплітуді зовнішньої сили;</a:t>
            </a:r>
          </a:p>
          <a:p>
            <a:pPr lvl="0"/>
            <a:r>
              <a:rPr lang="uk-UA" sz="2200" dirty="0" smtClean="0"/>
              <a:t>втрата енергії в системі внаслідок тертя поповнюється за рахунок роботи зовнішньої сили;</a:t>
            </a:r>
          </a:p>
          <a:p>
            <a:pPr lvl="0"/>
            <a:r>
              <a:rPr lang="uk-UA" sz="2200" dirty="0" smtClean="0"/>
              <a:t>найбільші амплітуди вимушених коливань спостерігаються за частот, близьких до власної частоти коливальної системи.</a:t>
            </a:r>
          </a:p>
          <a:p>
            <a:endParaRPr lang="uk-UA" dirty="0"/>
          </a:p>
        </p:txBody>
      </p:sp>
      <p:pic>
        <p:nvPicPr>
          <p:cNvPr id="5122" name="Picture 2" descr="C:\Users\Флора\Desktop\Все для презентаций\Картинки\13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91629"/>
            <a:ext cx="3970028" cy="264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473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95486"/>
            <a:ext cx="8208912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Автоколивання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7614"/>
            <a:ext cx="5616624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 smtClean="0"/>
              <a:t>Незатухаючі коливання, які відбуваються в системі за рахунок надходження енергії від постійного джерела, що регулюється самою системою, називають </a:t>
            </a:r>
            <a:r>
              <a:rPr lang="uk-UA" sz="1600" b="1" i="1" dirty="0" smtClean="0"/>
              <a:t>автоколиваннями</a:t>
            </a:r>
            <a:r>
              <a:rPr lang="uk-UA" sz="1600" dirty="0" smtClean="0"/>
              <a:t>.</a:t>
            </a:r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Прикладом механічної автоколивальної системи може бути храповий механізм маятникового годинника.</a:t>
            </a:r>
            <a:endParaRPr lang="uk-UA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38" y="1264568"/>
            <a:ext cx="2435918" cy="340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232" y="3483521"/>
            <a:ext cx="2453353" cy="118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936" y="3091046"/>
            <a:ext cx="1033867" cy="170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914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95486"/>
            <a:ext cx="8208912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Гармонічні коливання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7614"/>
            <a:ext cx="8136904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 smtClean="0"/>
              <a:t>Коливання, під час яких координата </a:t>
            </a:r>
            <a:r>
              <a:rPr lang="uk-UA" sz="1600" i="1" dirty="0" smtClean="0"/>
              <a:t>x </a:t>
            </a:r>
            <a:r>
              <a:rPr lang="uk-UA" sz="1600" dirty="0" smtClean="0"/>
              <a:t>тіла, що коливається, змінюється з часом </a:t>
            </a:r>
            <a:r>
              <a:rPr lang="uk-UA" sz="1600" i="1" dirty="0" smtClean="0"/>
              <a:t>t </a:t>
            </a:r>
            <a:r>
              <a:rPr lang="uk-UA" sz="1600" dirty="0" smtClean="0"/>
              <a:t>за законом косинуса (або синуса), називають </a:t>
            </a:r>
            <a:r>
              <a:rPr lang="uk-UA" sz="1600" b="1" i="1" dirty="0" smtClean="0"/>
              <a:t>гармонічними коливаннями:</a:t>
            </a:r>
            <a:endParaRPr lang="uk-UA" sz="1600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693" y="1985431"/>
            <a:ext cx="5103589" cy="52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362" y="2571750"/>
            <a:ext cx="5010249" cy="231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424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95486"/>
            <a:ext cx="8208912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Гармонічні коливання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31590"/>
            <a:ext cx="8136904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 smtClean="0"/>
              <a:t>Можна довести: коли координата тіла змінюється за гармонічним законом (за законом косинуса або синуса), швидкість і прискорення руху тіла теж змінюються гармонічно. При цьому виконуються співвідношення:</a:t>
            </a:r>
            <a:endParaRPr lang="uk-UA" sz="1600" b="1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995686"/>
            <a:ext cx="5283249" cy="53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6712" y="255258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/>
              <a:t>Я</a:t>
            </a:r>
            <a:r>
              <a:rPr lang="uk-UA" sz="1400" i="1" dirty="0" smtClean="0"/>
              <a:t>кщо в </a:t>
            </a:r>
            <a:r>
              <a:rPr lang="uk-UA" sz="1400" i="1" dirty="0" err="1" smtClean="0"/>
              <a:t>будьякий</a:t>
            </a:r>
            <a:r>
              <a:rPr lang="uk-UA" sz="1400" i="1" dirty="0" smtClean="0"/>
              <a:t> момент часу руху тіла його прискорення прямо пропорційне зміщенню та напрямлене в бік,  протилежний зміщенню, то такий рух являє собою гармонічні коливання</a:t>
            </a:r>
            <a:endParaRPr lang="uk-UA" sz="1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75806"/>
            <a:ext cx="7000577" cy="184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217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611</Words>
  <Application>Microsoft Office PowerPoint</Application>
  <PresentationFormat>Экран (16:9)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Умови виникнення вільних коливань. Вимушені коливання</vt:lpstr>
      <vt:lpstr>Коливальний рух</vt:lpstr>
      <vt:lpstr>Амплітуда коливань</vt:lpstr>
      <vt:lpstr>Характеристики коливань</vt:lpstr>
      <vt:lpstr>Вільні коливання </vt:lpstr>
      <vt:lpstr>Вимушені коливання</vt:lpstr>
      <vt:lpstr>Автоколивання</vt:lpstr>
      <vt:lpstr>Гармонічні коливання</vt:lpstr>
      <vt:lpstr>Гармонічні коливання</vt:lpstr>
      <vt:lpstr>Гармонічні коливання</vt:lpstr>
      <vt:lpstr>Вчимося розв’язувати задачі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ДІЯ МАГНІТНОГО ПОЛЯ НА РАМКУ ЗІ СТРУМОМ. СИЛА АМПЕРА</dc:title>
  <dc:creator>Флора</dc:creator>
  <cp:lastModifiedBy>Таня</cp:lastModifiedBy>
  <cp:revision>19</cp:revision>
  <dcterms:created xsi:type="dcterms:W3CDTF">2020-03-29T14:23:23Z</dcterms:created>
  <dcterms:modified xsi:type="dcterms:W3CDTF">2020-04-26T11:47:37Z</dcterms:modified>
</cp:coreProperties>
</file>