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3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D45678-BB66-4322-8C00-C2D974A409FB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8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Свобода слова</a:t>
            </a:r>
            <a:endParaRPr lang="ru-RU" sz="8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9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61296" y="331162"/>
            <a:ext cx="10353762" cy="1414512"/>
          </a:xfrm>
        </p:spPr>
        <p:txBody>
          <a:bodyPr/>
          <a:lstStyle/>
          <a:p>
            <a:pPr algn="ctr"/>
            <a:r>
              <a:rPr lang="ru-RU" sz="2800" i="1" dirty="0">
                <a:solidFill>
                  <a:schemeClr val="tx1"/>
                </a:solidFill>
              </a:rPr>
              <a:t>Свобода слова — право </a:t>
            </a:r>
            <a:r>
              <a:rPr lang="ru-RU" sz="2800" i="1" dirty="0" err="1">
                <a:solidFill>
                  <a:schemeClr val="tx1"/>
                </a:solidFill>
              </a:rPr>
              <a:t>людини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вільно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висловлювати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свої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думки, </a:t>
            </a:r>
            <a:r>
              <a:rPr lang="ru-RU" sz="2800" i="1" dirty="0">
                <a:solidFill>
                  <a:schemeClr val="tx1"/>
                </a:solidFill>
              </a:rPr>
              <a:t>є </a:t>
            </a:r>
            <a:r>
              <a:rPr lang="ru-RU" sz="2800" i="1" dirty="0" err="1">
                <a:solidFill>
                  <a:schemeClr val="tx1"/>
                </a:solidFill>
              </a:rPr>
              <a:t>однією</a:t>
            </a:r>
            <a:r>
              <a:rPr lang="ru-RU" sz="2800" i="1" dirty="0">
                <a:solidFill>
                  <a:schemeClr val="tx1"/>
                </a:solidFill>
              </a:rPr>
              <a:t> з </a:t>
            </a:r>
            <a:r>
              <a:rPr lang="ru-RU" sz="2800" i="1" dirty="0" err="1">
                <a:solidFill>
                  <a:schemeClr val="tx1"/>
                </a:solidFill>
              </a:rPr>
              <a:t>найважливіших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громадянських</a:t>
            </a:r>
            <a:r>
              <a:rPr lang="ru-RU" sz="2800" i="1" dirty="0">
                <a:solidFill>
                  <a:schemeClr val="tx1"/>
                </a:solidFill>
              </a:rPr>
              <a:t> свобод.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9" y="2202873"/>
            <a:ext cx="4438906" cy="3551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08" y="2096399"/>
            <a:ext cx="555955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277" y="194755"/>
            <a:ext cx="10753725" cy="376618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Кожному </a:t>
            </a:r>
            <a:r>
              <a:rPr lang="ru-RU" sz="3200" dirty="0" err="1">
                <a:solidFill>
                  <a:schemeClr val="bg1"/>
                </a:solidFill>
              </a:rPr>
              <a:t>гарантується</a:t>
            </a:r>
            <a:r>
              <a:rPr lang="ru-RU" sz="3200" dirty="0">
                <a:solidFill>
                  <a:schemeClr val="bg1"/>
                </a:solidFill>
              </a:rPr>
              <a:t> право на свободу думки і слова, на </a:t>
            </a:r>
            <a:r>
              <a:rPr lang="ru-RU" sz="3200" dirty="0" err="1">
                <a:solidFill>
                  <a:schemeClr val="bg1"/>
                </a:solidFill>
              </a:rPr>
              <a:t>вільне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вираження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своїх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поглядів</a:t>
            </a:r>
            <a:r>
              <a:rPr lang="ru-RU" sz="3200" dirty="0">
                <a:solidFill>
                  <a:schemeClr val="bg1"/>
                </a:solidFill>
              </a:rPr>
              <a:t> і </a:t>
            </a:r>
            <a:r>
              <a:rPr lang="ru-RU" sz="3200" dirty="0" err="1">
                <a:solidFill>
                  <a:schemeClr val="bg1"/>
                </a:solidFill>
              </a:rPr>
              <a:t>переконань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  <a:r>
              <a:rPr lang="ru-RU" sz="3200" dirty="0" err="1">
                <a:solidFill>
                  <a:schemeClr val="bg1"/>
                </a:solidFill>
              </a:rPr>
              <a:t>Кожен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має</a:t>
            </a:r>
            <a:r>
              <a:rPr lang="ru-RU" sz="3200" dirty="0">
                <a:solidFill>
                  <a:schemeClr val="bg1"/>
                </a:solidFill>
              </a:rPr>
              <a:t> право </a:t>
            </a:r>
            <a:r>
              <a:rPr lang="ru-RU" sz="3200" dirty="0" err="1">
                <a:solidFill>
                  <a:schemeClr val="bg1"/>
                </a:solidFill>
              </a:rPr>
              <a:t>вільно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збирати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зберігати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використовувати</a:t>
            </a:r>
            <a:r>
              <a:rPr lang="ru-RU" sz="3200" dirty="0">
                <a:solidFill>
                  <a:schemeClr val="bg1"/>
                </a:solidFill>
              </a:rPr>
              <a:t> і </a:t>
            </a:r>
            <a:r>
              <a:rPr lang="ru-RU" sz="3200" dirty="0" err="1">
                <a:solidFill>
                  <a:schemeClr val="bg1"/>
                </a:solidFill>
              </a:rPr>
              <a:t>поширювати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інформацію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усно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письмово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або</a:t>
            </a:r>
            <a:r>
              <a:rPr lang="ru-RU" sz="3200" dirty="0">
                <a:solidFill>
                  <a:schemeClr val="bg1"/>
                </a:solidFill>
              </a:rPr>
              <a:t> в </a:t>
            </a:r>
            <a:r>
              <a:rPr lang="ru-RU" sz="3200" dirty="0" err="1">
                <a:solidFill>
                  <a:schemeClr val="bg1"/>
                </a:solidFill>
              </a:rPr>
              <a:t>інший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спосіб</a:t>
            </a:r>
            <a:r>
              <a:rPr lang="ru-RU" sz="3200" dirty="0">
                <a:solidFill>
                  <a:schemeClr val="bg1"/>
                </a:solidFill>
              </a:rPr>
              <a:t> і на </a:t>
            </a:r>
            <a:r>
              <a:rPr lang="ru-RU" sz="3200" dirty="0" err="1">
                <a:solidFill>
                  <a:schemeClr val="bg1"/>
                </a:solidFill>
              </a:rPr>
              <a:t>свій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вибір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2" y="2580079"/>
            <a:ext cx="4762500" cy="3095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82" y="2258747"/>
            <a:ext cx="5607437" cy="37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За </a:t>
            </a:r>
            <a:r>
              <a:rPr lang="ru-RU" sz="3200" dirty="0" err="1"/>
              <a:t>рівнем</a:t>
            </a:r>
            <a:r>
              <a:rPr lang="ru-RU" sz="3200" dirty="0"/>
              <a:t> </a:t>
            </a:r>
            <a:r>
              <a:rPr lang="ru-RU" sz="3200" dirty="0" err="1"/>
              <a:t>свободи</a:t>
            </a:r>
            <a:r>
              <a:rPr lang="ru-RU" sz="3200" dirty="0"/>
              <a:t> </a:t>
            </a:r>
            <a:r>
              <a:rPr lang="ru-RU" sz="3200" dirty="0" err="1"/>
              <a:t>преси</a:t>
            </a:r>
            <a:r>
              <a:rPr lang="ru-RU" sz="3200" dirty="0"/>
              <a:t> за </a:t>
            </a:r>
            <a:r>
              <a:rPr lang="ru-RU" sz="3200" dirty="0" err="1"/>
              <a:t>минулий</a:t>
            </a:r>
            <a:r>
              <a:rPr lang="ru-RU" sz="3200" dirty="0"/>
              <a:t> </a:t>
            </a:r>
            <a:r>
              <a:rPr lang="ru-RU" sz="3200" dirty="0" err="1"/>
              <a:t>рік</a:t>
            </a:r>
            <a:r>
              <a:rPr lang="ru-RU" sz="3200" dirty="0"/>
              <a:t> </a:t>
            </a:r>
            <a:r>
              <a:rPr lang="ru-RU" sz="3200" dirty="0" err="1"/>
              <a:t>Україна</a:t>
            </a:r>
            <a:r>
              <a:rPr lang="ru-RU" sz="3200" dirty="0"/>
              <a:t> </a:t>
            </a:r>
            <a:r>
              <a:rPr lang="ru-RU" sz="3200" dirty="0" err="1"/>
              <a:t>поділяє</a:t>
            </a:r>
            <a:r>
              <a:rPr lang="ru-RU" sz="3200" dirty="0"/>
              <a:t> 127 </a:t>
            </a:r>
            <a:r>
              <a:rPr lang="ru-RU" sz="3200" dirty="0" err="1"/>
              <a:t>місце</a:t>
            </a:r>
            <a:r>
              <a:rPr lang="ru-RU" sz="3200" dirty="0"/>
              <a:t> </a:t>
            </a:r>
            <a:r>
              <a:rPr lang="ru-RU" sz="3200" dirty="0" err="1"/>
              <a:t>поруч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Замбією</a:t>
            </a:r>
            <a:r>
              <a:rPr lang="ru-RU" sz="3200" dirty="0"/>
              <a:t> і </a:t>
            </a:r>
            <a:r>
              <a:rPr lang="ru-RU" sz="3200" dirty="0" err="1"/>
              <a:t>Південним</a:t>
            </a:r>
            <a:r>
              <a:rPr lang="ru-RU" sz="3200" dirty="0"/>
              <a:t> Суданом.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8" y="191837"/>
            <a:ext cx="3679675" cy="3416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87" y="191837"/>
            <a:ext cx="5000625" cy="3238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03" y="1035734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478" y="262026"/>
            <a:ext cx="10772775" cy="1658198"/>
          </a:xfrm>
        </p:spPr>
        <p:txBody>
          <a:bodyPr>
            <a:noAutofit/>
          </a:bodyPr>
          <a:lstStyle/>
          <a:p>
            <a:r>
              <a:rPr lang="ru-RU" sz="2800" dirty="0" err="1"/>
              <a:t>Найгірше</a:t>
            </a:r>
            <a:r>
              <a:rPr lang="ru-RU" sz="2800" dirty="0"/>
              <a:t> становище в </a:t>
            </a:r>
            <a:r>
              <a:rPr lang="ru-RU" sz="2800" dirty="0" err="1"/>
              <a:t>світі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свободою </a:t>
            </a:r>
            <a:r>
              <a:rPr lang="ru-RU" sz="2800" dirty="0" err="1"/>
              <a:t>преси</a:t>
            </a:r>
            <a:r>
              <a:rPr lang="ru-RU" sz="2800" dirty="0"/>
              <a:t> – у </a:t>
            </a:r>
            <a:r>
              <a:rPr lang="ru-RU" sz="2800" dirty="0" err="1"/>
              <a:t>Північній</a:t>
            </a:r>
            <a:r>
              <a:rPr lang="ru-RU" sz="2800" dirty="0"/>
              <a:t> </a:t>
            </a:r>
            <a:r>
              <a:rPr lang="ru-RU" sz="2800" dirty="0" err="1"/>
              <a:t>Кореї</a:t>
            </a:r>
            <a:r>
              <a:rPr lang="ru-RU" sz="2800" dirty="0"/>
              <a:t> і </a:t>
            </a:r>
            <a:r>
              <a:rPr lang="ru-RU" sz="2800" dirty="0" err="1"/>
              <a:t>Туркменистані</a:t>
            </a:r>
            <a:r>
              <a:rPr lang="ru-RU" sz="2800" dirty="0"/>
              <a:t>, </a:t>
            </a:r>
            <a:r>
              <a:rPr lang="ru-RU" sz="2800" dirty="0" err="1"/>
              <a:t>поруч</a:t>
            </a:r>
            <a:r>
              <a:rPr lang="ru-RU" sz="2800" dirty="0"/>
              <a:t> з ними </a:t>
            </a:r>
            <a:r>
              <a:rPr lang="ru-RU" sz="2800" dirty="0" err="1"/>
              <a:t>опинилися</a:t>
            </a:r>
            <a:r>
              <a:rPr lang="ru-RU" sz="2800" dirty="0"/>
              <a:t> </a:t>
            </a:r>
            <a:r>
              <a:rPr lang="ru-RU" sz="2800" dirty="0" err="1"/>
              <a:t>Білорусь</a:t>
            </a:r>
            <a:r>
              <a:rPr lang="ru-RU" sz="2800" dirty="0"/>
              <a:t> та Узбекистан.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1" y="2148640"/>
            <a:ext cx="3810000" cy="23050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47" y="2148640"/>
            <a:ext cx="3640497" cy="2071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77" y="2148640"/>
            <a:ext cx="3246169" cy="2358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47" y="4363462"/>
            <a:ext cx="35337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/>
              <a:t>Найкраще</a:t>
            </a:r>
            <a:r>
              <a:rPr lang="ru-RU" sz="3600" dirty="0"/>
              <a:t> становище </a:t>
            </a:r>
            <a:r>
              <a:rPr lang="ru-RU" sz="3600" dirty="0" err="1"/>
              <a:t>зі</a:t>
            </a:r>
            <a:r>
              <a:rPr lang="ru-RU" sz="3600" dirty="0"/>
              <a:t> свободою слова </a:t>
            </a:r>
            <a:r>
              <a:rPr lang="ru-RU" sz="3600" dirty="0" err="1"/>
              <a:t>традиційно</a:t>
            </a:r>
            <a:r>
              <a:rPr lang="ru-RU" sz="3600" dirty="0"/>
              <a:t> у </a:t>
            </a:r>
            <a:r>
              <a:rPr lang="ru-RU" sz="3600" dirty="0" err="1"/>
              <a:t>Західній</a:t>
            </a:r>
            <a:r>
              <a:rPr lang="ru-RU" sz="3600" dirty="0"/>
              <a:t> </a:t>
            </a:r>
            <a:r>
              <a:rPr lang="ru-RU" sz="3600" dirty="0" err="1"/>
              <a:t>Європі</a:t>
            </a:r>
            <a:r>
              <a:rPr lang="ru-RU" sz="3600" dirty="0"/>
              <a:t>, з </a:t>
            </a:r>
            <a:r>
              <a:rPr lang="ru-RU" sz="3600" dirty="0" err="1"/>
              <a:t>лідерами</a:t>
            </a:r>
            <a:r>
              <a:rPr lang="ru-RU" sz="3600" dirty="0"/>
              <a:t> рейтингу </a:t>
            </a:r>
            <a:r>
              <a:rPr lang="ru-RU" sz="3600" dirty="0" err="1"/>
              <a:t>Норвегією</a:t>
            </a:r>
            <a:r>
              <a:rPr lang="ru-RU" sz="3600" dirty="0"/>
              <a:t> та </a:t>
            </a:r>
            <a:r>
              <a:rPr lang="ru-RU" sz="3600" dirty="0" err="1"/>
              <a:t>Швецією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0" y="122543"/>
            <a:ext cx="5397334" cy="404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65" y="122543"/>
            <a:ext cx="5414497" cy="4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987" y="3806903"/>
            <a:ext cx="8683348" cy="1143000"/>
          </a:xfrm>
        </p:spPr>
        <p:txBody>
          <a:bodyPr>
            <a:noAutofit/>
          </a:bodyPr>
          <a:lstStyle/>
          <a:p>
            <a:r>
              <a:rPr lang="ru-RU" sz="2400" dirty="0" err="1"/>
              <a:t>Довіра</a:t>
            </a:r>
            <a:r>
              <a:rPr lang="ru-RU" sz="2400" dirty="0"/>
              <a:t> до </a:t>
            </a:r>
            <a:r>
              <a:rPr lang="ru-RU" sz="2400" dirty="0" err="1"/>
              <a:t>засобам</a:t>
            </a:r>
            <a:r>
              <a:rPr lang="ru-RU" sz="2400" dirty="0"/>
              <a:t> </a:t>
            </a:r>
            <a:r>
              <a:rPr lang="ru-RU" sz="2400" dirty="0" err="1"/>
              <a:t>масової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</a:t>
            </a:r>
            <a:r>
              <a:rPr lang="ru-RU" sz="2400" dirty="0" err="1"/>
              <a:t>Росії</a:t>
            </a:r>
            <a:r>
              <a:rPr lang="ru-RU" sz="2400" dirty="0"/>
              <a:t> в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менша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до </a:t>
            </a:r>
            <a:r>
              <a:rPr lang="ru-RU" sz="2400" dirty="0" err="1"/>
              <a:t>українських</a:t>
            </a:r>
            <a:r>
              <a:rPr lang="ru-RU" sz="2400" dirty="0"/>
              <a:t> ЗМІ: </a:t>
            </a:r>
            <a:r>
              <a:rPr lang="ru-RU" sz="2400" dirty="0" err="1"/>
              <a:t>довіряють</a:t>
            </a:r>
            <a:r>
              <a:rPr lang="ru-RU" sz="2400" dirty="0"/>
              <a:t>  </a:t>
            </a:r>
            <a:r>
              <a:rPr lang="ru-RU" sz="2400" dirty="0" err="1"/>
              <a:t>українським</a:t>
            </a:r>
            <a:r>
              <a:rPr lang="ru-RU" sz="2400" dirty="0"/>
              <a:t> </a:t>
            </a:r>
            <a:r>
              <a:rPr lang="ru-RU" sz="2400" dirty="0" err="1"/>
              <a:t>засобам</a:t>
            </a:r>
            <a:r>
              <a:rPr lang="ru-RU" sz="2400" dirty="0"/>
              <a:t> </a:t>
            </a:r>
            <a:r>
              <a:rPr lang="ru-RU" sz="2400" dirty="0" err="1"/>
              <a:t>масової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58%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не </a:t>
            </a:r>
            <a:r>
              <a:rPr lang="ru-RU" sz="2400" dirty="0" err="1"/>
              <a:t>довіряють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34%. 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половини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 </a:t>
            </a:r>
            <a:r>
              <a:rPr lang="ru-RU" sz="2400" dirty="0" err="1"/>
              <a:t>вважає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існує</a:t>
            </a:r>
            <a:r>
              <a:rPr lang="ru-RU" sz="2400" dirty="0"/>
              <a:t> свобода слова, а 36% </a:t>
            </a:r>
            <a:r>
              <a:rPr lang="ru-RU" sz="2400" dirty="0" err="1"/>
              <a:t>впевнені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існує</a:t>
            </a:r>
            <a:r>
              <a:rPr lang="ru-RU" sz="24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4" y="313189"/>
            <a:ext cx="3921765" cy="31710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18" y="402249"/>
            <a:ext cx="428625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60" y="485377"/>
            <a:ext cx="3143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3524" y="99752"/>
            <a:ext cx="10753725" cy="3766185"/>
          </a:xfrm>
        </p:spPr>
        <p:txBody>
          <a:bodyPr>
            <a:normAutofit/>
          </a:bodyPr>
          <a:lstStyle/>
          <a:p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Абсолютним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інформаційним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лідером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інформуванні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громадян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політичні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події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залишається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телебачення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місцеві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газети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слугують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як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основне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джерело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політичної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інформації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37%,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радіо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для 29%, 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Інтернет-сайти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для 21%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населення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6" y="1817654"/>
            <a:ext cx="3515096" cy="2460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82" y="1352141"/>
            <a:ext cx="342900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85" y="1614996"/>
            <a:ext cx="3471898" cy="2794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43" y="4095341"/>
            <a:ext cx="3810000" cy="2381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43" y="3990609"/>
            <a:ext cx="2740884" cy="22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5797" y="1028343"/>
            <a:ext cx="8711738" cy="5447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ТА ЗАВДАННЯ</a:t>
            </a:r>
          </a:p>
          <a:p>
            <a:pPr>
              <a:lnSpc>
                <a:spcPct val="200000"/>
              </a:lnSpc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Як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розумієте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«свобода слова»?</a:t>
            </a:r>
          </a:p>
          <a:p>
            <a:pPr>
              <a:lnSpc>
                <a:spcPct val="200000"/>
              </a:lnSpc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повна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нічим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обмежена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свобода слова?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роль мас-медіа в демократичному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соціумі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Проаналізуйте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мас-медіа у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думки та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цензура?</a:t>
            </a:r>
          </a:p>
          <a:p>
            <a:pPr>
              <a:lnSpc>
                <a:spcPct val="200000"/>
              </a:lnSpc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Як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цензури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тоталітарних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демократичних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суспільствах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868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276</Words>
  <Application>Microsoft Office PowerPoint</Application>
  <PresentationFormat>Произвольный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Свобода слова</vt:lpstr>
      <vt:lpstr>Презентация PowerPoint</vt:lpstr>
      <vt:lpstr>Презентация PowerPoint</vt:lpstr>
      <vt:lpstr>За рівнем свободи преси за минулий рік Україна поділяє 127 місце поруч із Замбією і Південним Суданом. </vt:lpstr>
      <vt:lpstr>Найгірше становище в світі зі свободою преси – у Північній Кореї і Туркменистані, поруч з ними опинилися Білорусь та Узбекистан. </vt:lpstr>
      <vt:lpstr>Найкраще становище зі свободою слова традиційно у Західній Європі, з лідерами рейтингу Норвегією та Швецією</vt:lpstr>
      <vt:lpstr>Довіра до засобам масової інформації Росії в України менша, ніж до українських ЗМІ: довіряють  українським засобам масової інформації 58% населення України, не довіряють майже 34%.  Більше половини населення  вважає, що в Україні існує свобода слова, а 36% впевнені, що не існує.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Свобода слова</dc:title>
  <dc:creator>Вова</dc:creator>
  <cp:lastModifiedBy>User</cp:lastModifiedBy>
  <cp:revision>10</cp:revision>
  <dcterms:created xsi:type="dcterms:W3CDTF">2014-04-09T17:08:25Z</dcterms:created>
  <dcterms:modified xsi:type="dcterms:W3CDTF">2020-03-22T16:35:44Z</dcterms:modified>
</cp:coreProperties>
</file>