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61" r:id="rId10"/>
    <p:sldId id="262" r:id="rId11"/>
    <p:sldId id="280" r:id="rId12"/>
    <p:sldId id="281" r:id="rId13"/>
    <p:sldId id="276" r:id="rId14"/>
    <p:sldId id="277" r:id="rId15"/>
    <p:sldId id="263" r:id="rId16"/>
    <p:sldId id="264" r:id="rId17"/>
    <p:sldId id="265" r:id="rId18"/>
    <p:sldId id="266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7" autoAdjust="0"/>
  </p:normalViewPr>
  <p:slideViewPr>
    <p:cSldViewPr showGuides="1">
      <p:cViewPr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73837-B9D9-4A17-B487-FCB31C7973BA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4307D-2509-4C08-9776-2ABED3A6AF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85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4307D-2509-4C08-9776-2ABED3A6AF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82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A8D0-7AA8-4A9D-B60B-1E53E082291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F368-6483-4F93-8530-F857F3298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1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F5EC-6E8C-4E7F-AA6A-6560FEAB2D8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C9E3-C607-4FD1-B1CA-9CEF36A41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5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9E28-0801-47FC-9394-5F0B064638B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D295-29C4-47F2-8310-636884B2F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9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2CD5-A686-4D0B-B192-10C3E577459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BA3C-B621-45BC-BB82-A8EB2DFF7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6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5425-9D22-43E2-B1BF-EDED2F48500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DDF6-49D0-41F7-B6C6-17F942DDD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61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A06D-A690-43FC-888F-AC082E15C70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7BF2-BA16-4FA3-A5E4-1BD9A217C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4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6D6-D581-4E83-B6D3-B48362D8C22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16B7-EC5A-4507-9040-3162424C7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4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21E3-052D-41CA-BB7F-EC36A38AF1B0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884C-6765-4E55-AA39-12B5B3C0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83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A523-543E-466F-B960-4A0B91F2A83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56B-ADCC-45E9-A633-4DCC2E262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31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068E-A850-4566-A6B1-A93E0F9785F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00F0-5D7C-434F-B8D0-2AE18F4CF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48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C8D0-9D1E-4AC2-8A33-722EB303E37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701C-D41E-4D1F-8B94-FA526B01F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11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5158D-5251-4D23-BB1D-8C8F0F8A7E4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830604-9B1A-42CF-9D54-0BC84B03B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799" y="46473"/>
            <a:ext cx="8604448" cy="118346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ПАРОУТВОРЕННЯ </a:t>
            </a:r>
            <a:r>
              <a:rPr lang="ru-RU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Й </a:t>
            </a:r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КОНДЕНСАЦІЯ. В</a:t>
            </a:r>
            <a:r>
              <a:rPr lang="uk-UA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ЛАСТИВОСТІ НАСИЧЕНОЇ ТА НЕНАСИЧЕНОЇ ПАРИ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850" y="419100"/>
            <a:ext cx="85359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lnSpc>
                <a:spcPts val="55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uk-UA" altLang="ru-RU" smtClean="0">
                <a:solidFill>
                  <a:srgbClr val="00153E"/>
                </a:solidFill>
                <a:latin typeface="Arial" charset="0"/>
              </a:rPr>
              <a:t>   </a:t>
            </a:r>
            <a:r>
              <a:rPr lang="en-US" altLang="ru-RU" smtClean="0">
                <a:solidFill>
                  <a:srgbClr val="00153E"/>
                </a:solidFill>
                <a:latin typeface="Arial" charset="0"/>
              </a:rPr>
              <a:t>                        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— </a:t>
            </a:r>
            <a:r>
              <a:rPr lang="uk-UA" altLang="ru-RU" b="1">
                <a:solidFill>
                  <a:srgbClr val="00153E"/>
                </a:solidFill>
                <a:latin typeface="Arial" charset="0"/>
              </a:rPr>
              <a:t>теплота, необхідна для перетворення рідини масою </a:t>
            </a:r>
            <a:r>
              <a:rPr lang="uk-UA" altLang="ru-RU" b="1" i="1">
                <a:solidFill>
                  <a:srgbClr val="00153E"/>
                </a:solidFill>
                <a:latin typeface="Arial" charset="0"/>
              </a:rPr>
              <a:t>m</a:t>
            </a:r>
            <a:r>
              <a:rPr lang="uk-UA" altLang="ru-RU" b="1">
                <a:solidFill>
                  <a:srgbClr val="00153E"/>
                </a:solidFill>
                <a:latin typeface="Arial" charset="0"/>
              </a:rPr>
              <a:t> на пару без зміни температури.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2536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781301"/>
            <a:ext cx="2927524" cy="25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4835" y="462502"/>
            <a:ext cx="5400278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38" algn="just">
              <a:buNone/>
            </a:pPr>
            <a:r>
              <a:rPr lang="ru-RU" sz="2400"/>
              <a:t>Якщо </a:t>
            </a:r>
            <a:r>
              <a:rPr lang="ru-RU" sz="2400" smtClean="0"/>
              <a:t>за один </a:t>
            </a:r>
            <a:r>
              <a:rPr lang="uk-UA" sz="2400" smtClean="0"/>
              <a:t>і </a:t>
            </a:r>
            <a:r>
              <a:rPr lang="ru-RU" sz="2400" smtClean="0"/>
              <a:t>той </a:t>
            </a:r>
            <a:r>
              <a:rPr lang="ru-RU" sz="2400"/>
              <a:t>самий час число молекул, що вилетіли з поверхні </a:t>
            </a:r>
            <a:r>
              <a:rPr lang="ru-RU" sz="2400"/>
              <a:t>рідини</a:t>
            </a:r>
            <a:r>
              <a:rPr lang="ru-RU" sz="2400" smtClean="0"/>
              <a:t>, дорівнює </a:t>
            </a:r>
            <a:r>
              <a:rPr lang="ru-RU" sz="2400"/>
              <a:t>числу молекул, які повернулися в рідину, то рідина та її </a:t>
            </a:r>
            <a:r>
              <a:rPr lang="ru-RU" sz="2400"/>
              <a:t>пара </a:t>
            </a:r>
            <a:r>
              <a:rPr lang="ru-RU" sz="2400" smtClean="0"/>
              <a:t>перебувають </a:t>
            </a:r>
            <a:r>
              <a:rPr lang="ru-RU" sz="2400"/>
              <a:t>у </a:t>
            </a:r>
            <a:r>
              <a:rPr lang="ru-RU" sz="2400"/>
              <a:t>стані </a:t>
            </a:r>
            <a:r>
              <a:rPr lang="ru-RU" sz="2400" b="1" i="1" smtClean="0"/>
              <a:t>динамічної рівноваги</a:t>
            </a:r>
            <a:r>
              <a:rPr lang="ru-RU" sz="2400"/>
              <a:t>. </a:t>
            </a:r>
            <a:endParaRPr lang="ru-RU" sz="2400" smtClean="0"/>
          </a:p>
          <a:p>
            <a:pPr indent="363538" algn="just">
              <a:buNone/>
            </a:pPr>
            <a:r>
              <a:rPr lang="ru-RU" sz="2400" smtClean="0"/>
              <a:t>Пару</a:t>
            </a:r>
            <a:r>
              <a:rPr lang="ru-RU" sz="2400"/>
              <a:t>, яка перебуває в </a:t>
            </a:r>
            <a:r>
              <a:rPr lang="ru-RU" sz="2400"/>
              <a:t>стані </a:t>
            </a:r>
            <a:r>
              <a:rPr lang="ru-RU" sz="2400" smtClean="0"/>
              <a:t>динамічної </a:t>
            </a:r>
            <a:r>
              <a:rPr lang="ru-RU" sz="2400"/>
              <a:t>рівноваги зі своєю рідиною, </a:t>
            </a:r>
            <a:r>
              <a:rPr lang="ru-RU" sz="2400" b="1" i="1"/>
              <a:t>називають </a:t>
            </a:r>
            <a:r>
              <a:rPr lang="ru-RU" sz="2400" b="1" i="1" smtClean="0"/>
              <a:t>насиченою. </a:t>
            </a:r>
          </a:p>
          <a:p>
            <a:pPr indent="0" algn="just">
              <a:buNone/>
            </a:pPr>
            <a:r>
              <a:rPr lang="ru-RU" sz="2400" i="1"/>
              <a:t>Концентрація молекул насиченої пари </a:t>
            </a:r>
            <a:r>
              <a:rPr lang="ru-RU" sz="2400" i="1"/>
              <a:t>— </a:t>
            </a:r>
            <a:r>
              <a:rPr lang="ru-RU" sz="2400" i="1" smtClean="0"/>
              <a:t>найбільша можлива </a:t>
            </a:r>
            <a:r>
              <a:rPr lang="ru-RU" sz="2400" i="1"/>
              <a:t>концентрація молекул пари за даної температури</a:t>
            </a:r>
            <a:r>
              <a:rPr lang="ru-RU" sz="2400"/>
              <a:t>; пару</a:t>
            </a:r>
            <a:r>
              <a:rPr lang="ru-RU" sz="2400"/>
              <a:t>, </a:t>
            </a:r>
            <a:r>
              <a:rPr lang="ru-RU" sz="2400" smtClean="0"/>
              <a:t>концентрація молекул </a:t>
            </a:r>
            <a:r>
              <a:rPr lang="ru-RU" sz="2400"/>
              <a:t>якої менша, ніж у насиченій, називають </a:t>
            </a:r>
            <a:r>
              <a:rPr lang="ru-RU" sz="2400" b="1" i="1"/>
              <a:t>ненасиченою парою.</a:t>
            </a:r>
            <a:endParaRPr lang="uk-UA" altLang="ru-RU" sz="2400" b="1" i="1">
              <a:solidFill>
                <a:srgbClr val="00153E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3048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4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86521" y="836712"/>
            <a:ext cx="4833551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38" algn="ctr">
              <a:buNone/>
            </a:pPr>
            <a:r>
              <a:rPr lang="ru-RU" sz="2400" b="1" smtClean="0">
                <a:solidFill>
                  <a:srgbClr val="00B0F0"/>
                </a:solidFill>
              </a:rPr>
              <a:t>Тиск насиченої пари: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smtClean="0"/>
              <a:t>залежить </a:t>
            </a:r>
            <a:r>
              <a:rPr lang="ru-RU" sz="2400"/>
              <a:t>від </a:t>
            </a:r>
            <a:r>
              <a:rPr lang="ru-RU" sz="2400" i="1"/>
              <a:t>роду </a:t>
            </a:r>
            <a:r>
              <a:rPr lang="ru-RU" sz="2400" i="1" smtClean="0"/>
              <a:t>рідини;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i="1" smtClean="0"/>
              <a:t>залежить від </a:t>
            </a:r>
            <a:r>
              <a:rPr lang="uk-UA" sz="2400" i="1"/>
              <a:t>температури</a:t>
            </a:r>
            <a:r>
              <a:rPr lang="uk-UA" sz="2400"/>
              <a:t>. </a:t>
            </a:r>
            <a:r>
              <a:rPr lang="uk-UA" sz="2400" smtClean="0"/>
              <a:t>(зі збільшенням </a:t>
            </a:r>
            <a:r>
              <a:rPr lang="ru-RU" sz="2400" smtClean="0"/>
              <a:t>температури </a:t>
            </a:r>
            <a:r>
              <a:rPr lang="ru-RU" sz="2400"/>
              <a:t>тиск насиченої </a:t>
            </a:r>
            <a:r>
              <a:rPr lang="ru-RU" sz="2400"/>
              <a:t>пари </a:t>
            </a:r>
            <a:r>
              <a:rPr lang="ru-RU" sz="2400" smtClean="0"/>
              <a:t>зростає набагато </a:t>
            </a:r>
            <a:r>
              <a:rPr lang="ru-RU" sz="2400"/>
              <a:t>швидше, ніж тиск </a:t>
            </a:r>
            <a:r>
              <a:rPr lang="ru-RU" sz="2400"/>
              <a:t>ідеального </a:t>
            </a:r>
            <a:r>
              <a:rPr lang="ru-RU" sz="2400" smtClean="0"/>
              <a:t>газу);</a:t>
            </a:r>
          </a:p>
          <a:p>
            <a:pPr>
              <a:buFont typeface="Wingdings" pitchFamily="2" charset="2"/>
              <a:buChar char="ü"/>
            </a:pPr>
            <a:r>
              <a:rPr lang="uk-UA" sz="2400" i="1" smtClean="0"/>
              <a:t>не залежить </a:t>
            </a:r>
            <a:r>
              <a:rPr lang="uk-UA" sz="2400" i="1"/>
              <a:t>від </a:t>
            </a:r>
            <a:r>
              <a:rPr lang="uk-UA" sz="2400" i="1"/>
              <a:t>її </a:t>
            </a:r>
            <a:r>
              <a:rPr lang="uk-UA" sz="2400" i="1" smtClean="0"/>
              <a:t>об’єму;</a:t>
            </a:r>
            <a:endParaRPr lang="ru-RU" sz="2400" smtClean="0"/>
          </a:p>
          <a:p>
            <a:pPr algn="just">
              <a:buFont typeface="Wingdings" pitchFamily="2" charset="2"/>
              <a:buChar char="ü"/>
            </a:pPr>
            <a:r>
              <a:rPr lang="uk-UA" sz="2400" i="1"/>
              <a:t>Тиск, створюваний </a:t>
            </a:r>
            <a:r>
              <a:rPr lang="uk-UA" sz="2400" i="1"/>
              <a:t>насиченою </a:t>
            </a:r>
            <a:r>
              <a:rPr lang="uk-UA" sz="2400" i="1" smtClean="0"/>
              <a:t>парою, </a:t>
            </a:r>
            <a:r>
              <a:rPr lang="ru-RU" sz="2400" i="1" smtClean="0"/>
              <a:t>є </a:t>
            </a:r>
            <a:r>
              <a:rPr lang="ru-RU" sz="2400" i="1"/>
              <a:t>найбільшим тиском, який </a:t>
            </a:r>
            <a:r>
              <a:rPr lang="ru-RU" sz="2400" i="1"/>
              <a:t>може </a:t>
            </a:r>
            <a:r>
              <a:rPr lang="ru-RU" sz="2400" i="1" smtClean="0"/>
              <a:t>створити пара </a:t>
            </a:r>
            <a:r>
              <a:rPr lang="ru-RU" sz="2400" i="1"/>
              <a:t>даної рідини за </a:t>
            </a:r>
            <a:r>
              <a:rPr lang="ru-RU" sz="2400" i="1"/>
              <a:t>даної </a:t>
            </a:r>
            <a:r>
              <a:rPr lang="ru-RU" sz="2400" i="1" smtClean="0"/>
              <a:t>температури.</a:t>
            </a:r>
          </a:p>
          <a:p>
            <a:pPr algn="just">
              <a:buFont typeface="Wingdings" pitchFamily="2" charset="2"/>
              <a:buChar char="ü"/>
            </a:pPr>
            <a:endParaRPr lang="ru-RU" sz="2400"/>
          </a:p>
          <a:p>
            <a:pPr indent="363538" algn="just">
              <a:buNone/>
            </a:pPr>
            <a:endParaRPr lang="uk-UA" altLang="ru-RU" sz="2400" b="1" i="1">
              <a:solidFill>
                <a:srgbClr val="00153E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11" y="1990660"/>
            <a:ext cx="33909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9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969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виділиться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конденсації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г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С ?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400 г = 0,4 кг      𝑄 = 𝑟 ∙ 𝑚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2,3 · 106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 · 0,4 кг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2,3 · 106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0,92 МДж.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- ? 	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/>
              <a:t>                       </a:t>
            </a:r>
            <a:r>
              <a:rPr lang="ru-RU" sz="2400" b="1" i="1" dirty="0" err="1" smtClean="0"/>
              <a:t>Відповідь</a:t>
            </a:r>
            <a:r>
              <a:rPr lang="ru-RU" sz="2400" b="1" i="1" dirty="0"/>
              <a:t>: </a:t>
            </a:r>
            <a:r>
              <a:rPr lang="ru-RU" sz="2400" b="1" dirty="0" err="1"/>
              <a:t>виділиться</a:t>
            </a:r>
            <a:r>
              <a:rPr lang="ru-RU" sz="2400" b="1" dirty="0"/>
              <a:t> 0,92 МДж </a:t>
            </a:r>
            <a:r>
              <a:rPr lang="ru-RU" sz="2400" b="1" dirty="0" err="1"/>
              <a:t>теплоти</a:t>
            </a:r>
            <a:r>
              <a:rPr lang="ru-RU" sz="2400" b="1" dirty="0"/>
              <a:t>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761" y="3717032"/>
            <a:ext cx="27363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203848" y="2420888"/>
            <a:ext cx="4217" cy="1944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016" y="2686633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кг,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20°С, у пару,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100°С?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54459"/>
            <a:ext cx="9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                                     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Q1 + Q2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4,2·103 Дж/кг ·°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·2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·(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1000°C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-200°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C)+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𝑄1 = 𝑐𝑚(𝑡2 − 𝑡1)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 ·106 Дж/кг · 2 кг = 5,3 · 106 Дж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𝑄2 = 𝑟 ∙ 𝑚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4,2·103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Дж/кг·°С                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𝑐𝑚(𝑡2 − 𝑡1) + 𝑟 ∙ 𝑚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2,3 ·106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- ? 	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/>
              <a:t>                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еобхідно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5,3 · 106 Дж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357301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49327" y="1772816"/>
            <a:ext cx="0" cy="2232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71839" y="1772816"/>
            <a:ext cx="0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476250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i="1" dirty="0" smtClean="0">
                <a:solidFill>
                  <a:srgbClr val="A50021"/>
                </a:solidFill>
                <a:latin typeface="Arial" charset="0"/>
              </a:rPr>
              <a:t>Задачі</a:t>
            </a:r>
            <a:endParaRPr lang="uk-UA" altLang="ru-RU" sz="40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934" y="1109514"/>
            <a:ext cx="84215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кг води, яку взято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0°С,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кипіння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як у калориметр,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г води, впустили 20 г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водяної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 при 1000С, там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встановилась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500С.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початкова температура води?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476250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i="1" smtClean="0">
                <a:solidFill>
                  <a:srgbClr val="A50021"/>
                </a:solidFill>
                <a:latin typeface="Arial" charset="0"/>
              </a:rPr>
              <a:t>Опитування</a:t>
            </a:r>
            <a:endParaRPr lang="uk-UA" altLang="ru-RU" sz="4000" i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82588" y="1336675"/>
            <a:ext cx="853598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b="1" smtClean="0">
                <a:solidFill>
                  <a:srgbClr val="00153E"/>
                </a:solidFill>
                <a:latin typeface="Arial" charset="0"/>
              </a:rPr>
              <a:t>1.</a:t>
            </a:r>
            <a:r>
              <a:rPr lang="uk-UA" altLang="ru-RU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Жаба — чудовий синоптик</a:t>
            </a:r>
            <a:r>
              <a:rPr lang="uk-UA" altLang="ru-RU" smtClean="0">
                <a:solidFill>
                  <a:srgbClr val="00153E"/>
                </a:solidFill>
                <a:latin typeface="Arial" charset="0"/>
              </a:rPr>
              <a:t>. 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Африканські племена помітили, що перед початком сезону дощів жаби виходять із води й підіймаються на дерева для метання ікри. Якщо «прогноз» жаб виявиться помилковим, то ікра висохне й потомство загине. Чому? Як із фізичної точки зору пояснити поведінку жаб?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327025"/>
            <a:ext cx="242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476250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i="1" smtClean="0">
                <a:solidFill>
                  <a:srgbClr val="A50021"/>
                </a:solidFill>
                <a:latin typeface="Arial" charset="0"/>
              </a:rPr>
              <a:t>Опитування</a:t>
            </a:r>
            <a:endParaRPr lang="uk-UA" altLang="ru-RU" sz="4000" i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23850" y="1203325"/>
            <a:ext cx="85359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sz="2800" b="1" smtClean="0">
                <a:solidFill>
                  <a:srgbClr val="00153E"/>
                </a:solidFill>
                <a:latin typeface="Arial" charset="0"/>
              </a:rPr>
              <a:t>2.</a:t>
            </a:r>
            <a:r>
              <a:rPr lang="uk-UA" altLang="ru-RU" sz="2800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 sz="2800">
                <a:solidFill>
                  <a:srgbClr val="00153E"/>
                </a:solidFill>
                <a:latin typeface="Arial" charset="0"/>
              </a:rPr>
              <a:t>Улітку в спекотні дні робочі бджоли приносять у вулик воду. Бджоли, що перебувають у вулику, збирають цю воду й розпилюють її, при цьому безперервно махаючи крильцями. Через деякий час вони перестають забирати воду в робочих бджіл і знову починають приносити нектар. Поясніть із фізичної точки зору причину інстинктивної поведінки бджіл і </a:t>
            </a:r>
            <a:r>
              <a:rPr lang="en-US" altLang="ru-RU" sz="2800">
                <a:solidFill>
                  <a:srgbClr val="00153E"/>
                </a:solidFill>
                <a:latin typeface="Arial" charset="0"/>
              </a:rPr>
              <a:t>                                 </a:t>
            </a:r>
            <a:r>
              <a:rPr lang="uk-UA" altLang="ru-RU" sz="2800">
                <a:solidFill>
                  <a:srgbClr val="00153E"/>
                </a:solidFill>
                <a:latin typeface="Arial" charset="0"/>
              </a:rPr>
              <a:t>сутність спостережуваних явищ.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23749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476250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i="1">
                <a:solidFill>
                  <a:srgbClr val="A50021"/>
                </a:solidFill>
                <a:latin typeface="Arial" charset="0"/>
              </a:rPr>
              <a:t>Опитування</a:t>
            </a:r>
            <a:endParaRPr lang="uk-UA" altLang="ru-RU" sz="4000" i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90500" y="1212871"/>
            <a:ext cx="8534400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b="1">
                <a:solidFill>
                  <a:srgbClr val="00153E"/>
                </a:solidFill>
                <a:latin typeface="Arial" charset="0"/>
              </a:rPr>
              <a:t>3</a:t>
            </a:r>
            <a:r>
              <a:rPr lang="uk-UA" altLang="ru-RU" b="1" smtClean="0">
                <a:solidFill>
                  <a:srgbClr val="00153E"/>
                </a:solidFill>
                <a:latin typeface="Arial" charset="0"/>
              </a:rPr>
              <a:t>.</a:t>
            </a:r>
            <a:r>
              <a:rPr lang="uk-UA" altLang="ru-RU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Чому сирі дрова в костриці «стріляють»?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64" y="2708920"/>
            <a:ext cx="6048672" cy="3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10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Врправа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31 № 4-7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3894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23850" y="549275"/>
            <a:ext cx="85359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Перехід речовини з рідкого або твердого стану в газоподібний називається </a:t>
            </a:r>
            <a:r>
              <a:rPr lang="uk-UA" altLang="ru-RU" b="1" i="1" dirty="0">
                <a:solidFill>
                  <a:srgbClr val="00153E"/>
                </a:solidFill>
                <a:latin typeface="Arial" charset="0"/>
              </a:rPr>
              <a:t>пароутворенням</a:t>
            </a: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752528" cy="35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50825" y="549275"/>
            <a:ext cx="85359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uk-UA" altLang="ru-RU">
                <a:solidFill>
                  <a:srgbClr val="00153E"/>
                </a:solidFill>
                <a:latin typeface="Arial" charset="0"/>
              </a:rPr>
              <a:t>Розрізняють два види </a:t>
            </a:r>
            <a:r>
              <a:rPr lang="uk-UA" altLang="ru-RU" b="1" i="1">
                <a:solidFill>
                  <a:srgbClr val="00153E"/>
                </a:solidFill>
                <a:latin typeface="Arial" charset="0"/>
              </a:rPr>
              <a:t>пароутворення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 — </a:t>
            </a:r>
            <a:r>
              <a:rPr lang="uk-UA" altLang="ru-RU" i="1">
                <a:solidFill>
                  <a:srgbClr val="00153E"/>
                </a:solidFill>
                <a:latin typeface="Arial" charset="0"/>
              </a:rPr>
              <a:t>випаровування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 й </a:t>
            </a:r>
            <a:r>
              <a:rPr lang="uk-UA" altLang="ru-RU" i="1">
                <a:solidFill>
                  <a:srgbClr val="00153E"/>
                </a:solidFill>
                <a:latin typeface="Arial" charset="0"/>
              </a:rPr>
              <a:t>кипіння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.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37" y="3348225"/>
            <a:ext cx="454507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48225"/>
            <a:ext cx="41036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840584"/>
            <a:ext cx="3456384" cy="27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64704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хаотичного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є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молекула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вирватися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подолавши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молекул. </a:t>
            </a:r>
          </a:p>
        </p:txBody>
      </p:sp>
    </p:spTree>
    <p:extLst>
      <p:ext uri="{BB962C8B-B14F-4D97-AF65-F5344CB8AC3E}">
        <p14:creationId xmlns:p14="http://schemas.microsoft.com/office/powerpoint/2010/main" val="332823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2" y="1412776"/>
            <a:ext cx="3286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2" y="3478759"/>
            <a:ext cx="3744416" cy="11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513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Р</a:t>
            </a:r>
            <a:r>
              <a:rPr lang="ru-RU" b="1" i="1" dirty="0" err="1" smtClean="0">
                <a:solidFill>
                  <a:srgbClr val="7030A0"/>
                </a:solidFill>
              </a:rPr>
              <a:t>ідина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випаровується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тим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швидше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чим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вища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її</a:t>
            </a:r>
            <a:r>
              <a:rPr lang="ru-RU" b="1" i="1" dirty="0">
                <a:solidFill>
                  <a:srgbClr val="7030A0"/>
                </a:solidFill>
              </a:rPr>
              <a:t> температура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6109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Ш</a:t>
            </a:r>
            <a:r>
              <a:rPr lang="ru-RU" b="1" dirty="0" err="1" smtClean="0">
                <a:solidFill>
                  <a:srgbClr val="7030A0"/>
                </a:solidFill>
              </a:rPr>
              <a:t>видкість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залежить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роду </a:t>
            </a:r>
            <a:r>
              <a:rPr lang="ru-RU" b="1" dirty="0" err="1">
                <a:solidFill>
                  <a:srgbClr val="7030A0"/>
                </a:solidFill>
              </a:rPr>
              <a:t>рідини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0942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Ш</a:t>
            </a:r>
            <a:r>
              <a:rPr lang="ru-RU" b="1" dirty="0" err="1" smtClean="0">
                <a:solidFill>
                  <a:srgbClr val="7030A0"/>
                </a:solidFill>
              </a:rPr>
              <a:t>видкість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рідини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залежить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площі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її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поверхні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017" y="469510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Ш</a:t>
            </a:r>
            <a:r>
              <a:rPr lang="ru-RU" b="1" dirty="0" err="1" smtClean="0">
                <a:solidFill>
                  <a:srgbClr val="7030A0"/>
                </a:solidFill>
              </a:rPr>
              <a:t>видкість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залежить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також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руху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повітр</a:t>
            </a:r>
            <a:r>
              <a:rPr lang="ru-RU" dirty="0" err="1">
                <a:solidFill>
                  <a:srgbClr val="7030A0"/>
                </a:solidFill>
              </a:rPr>
              <a:t>я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106" name="Picture 10" descr="D:\!system files\Рабочий стол\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92284" y="5062443"/>
            <a:ext cx="1725793" cy="17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Процес</a:t>
            </a:r>
            <a:r>
              <a:rPr lang="ru-RU" b="1" dirty="0"/>
              <a:t> переходу </a:t>
            </a:r>
            <a:r>
              <a:rPr lang="ru-RU" b="1" dirty="0" err="1"/>
              <a:t>речовини</a:t>
            </a:r>
            <a:r>
              <a:rPr lang="ru-RU" b="1" dirty="0"/>
              <a:t> з </a:t>
            </a:r>
            <a:r>
              <a:rPr lang="ru-RU" b="1" dirty="0" err="1"/>
              <a:t>газоподібного</a:t>
            </a:r>
            <a:r>
              <a:rPr lang="ru-RU" b="1" dirty="0"/>
              <a:t> стану в </a:t>
            </a:r>
            <a:r>
              <a:rPr lang="ru-RU" b="1" dirty="0" err="1"/>
              <a:t>рідкий</a:t>
            </a:r>
            <a:r>
              <a:rPr lang="ru-RU" b="1" dirty="0"/>
              <a:t> </a:t>
            </a:r>
            <a:r>
              <a:rPr lang="ru-RU" b="1" dirty="0" err="1"/>
              <a:t>називають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конденсацією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267019"/>
            <a:ext cx="3336429" cy="23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533925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</a:t>
            </a:r>
            <a:r>
              <a:rPr lang="ru-RU" b="1" dirty="0" err="1" smtClean="0"/>
              <a:t>ипаровування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конденсація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відбуваються</a:t>
            </a:r>
            <a:r>
              <a:rPr lang="ru-RU" b="1" dirty="0"/>
              <a:t> </a:t>
            </a:r>
            <a:r>
              <a:rPr lang="ru-RU" b="1" dirty="0" err="1"/>
              <a:t>одночасно</a:t>
            </a:r>
            <a:r>
              <a:rPr lang="ru-RU" b="1" dirty="0"/>
              <a:t>, і «</a:t>
            </a:r>
            <a:r>
              <a:rPr lang="ru-RU" b="1" dirty="0" err="1"/>
              <a:t>підсумковий</a:t>
            </a:r>
            <a:r>
              <a:rPr lang="ru-RU" b="1" dirty="0"/>
              <a:t> результат»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того,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з </a:t>
            </a:r>
            <a:r>
              <a:rPr lang="ru-RU" b="1" dirty="0" err="1"/>
              <a:t>більшою</a:t>
            </a:r>
            <a:r>
              <a:rPr lang="ru-RU" b="1" dirty="0"/>
              <a:t> </a:t>
            </a:r>
            <a:r>
              <a:rPr lang="ru-RU" b="1" dirty="0" err="1"/>
              <a:t>швидкістю</a:t>
            </a:r>
            <a:r>
              <a:rPr lang="ru-RU" b="1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753352"/>
            <a:ext cx="2165226" cy="27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74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конденсації</a:t>
            </a:r>
            <a:r>
              <a:rPr lang="ru-RU" b="1" dirty="0"/>
              <a:t> води в </a:t>
            </a:r>
            <a:r>
              <a:rPr lang="ru-RU" b="1" dirty="0" err="1"/>
              <a:t>природі</a:t>
            </a:r>
            <a:r>
              <a:rPr lang="ru-RU" b="1" dirty="0"/>
              <a:t> ми </a:t>
            </a:r>
            <a:r>
              <a:rPr lang="ru-RU" b="1" dirty="0" err="1"/>
              <a:t>спостерігаємо</a:t>
            </a:r>
            <a:r>
              <a:rPr lang="ru-RU" b="1" dirty="0"/>
              <a:t> </a:t>
            </a:r>
            <a:r>
              <a:rPr lang="ru-RU" b="1" dirty="0" err="1"/>
              <a:t>щодня</a:t>
            </a:r>
            <a:r>
              <a:rPr lang="ru-RU" b="1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7"/>
            <a:ext cx="3848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16127"/>
            <a:ext cx="4265604" cy="28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381241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2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0929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b="1" dirty="0" err="1" smtClean="0">
                <a:solidFill>
                  <a:srgbClr val="C00000"/>
                </a:solidFill>
              </a:rPr>
              <a:t>ипіння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пароутворення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в </a:t>
            </a:r>
            <a:r>
              <a:rPr lang="ru-RU" b="1" dirty="0" err="1"/>
              <a:t>усьому</a:t>
            </a:r>
            <a:r>
              <a:rPr lang="ru-RU" b="1" dirty="0"/>
              <a:t> </a:t>
            </a:r>
            <a:r>
              <a:rPr lang="ru-RU" b="1" dirty="0" err="1"/>
              <a:t>об’ємі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b="1" dirty="0"/>
              <a:t> й </a:t>
            </a:r>
            <a:r>
              <a:rPr lang="ru-RU" b="1" dirty="0" err="1"/>
              <a:t>супроводжується</a:t>
            </a:r>
            <a:r>
              <a:rPr lang="ru-RU" b="1" dirty="0"/>
              <a:t> </a:t>
            </a:r>
            <a:r>
              <a:rPr lang="ru-RU" b="1" dirty="0" err="1"/>
              <a:t>утворенням</a:t>
            </a:r>
            <a:r>
              <a:rPr lang="ru-RU" b="1" dirty="0"/>
              <a:t> і </a:t>
            </a:r>
            <a:r>
              <a:rPr lang="ru-RU" b="1" dirty="0" err="1"/>
              <a:t>зростанням</a:t>
            </a:r>
            <a:r>
              <a:rPr lang="ru-RU" b="1" dirty="0"/>
              <a:t> </a:t>
            </a:r>
            <a:r>
              <a:rPr lang="ru-RU" b="1" dirty="0" err="1"/>
              <a:t>бульбашок</a:t>
            </a:r>
            <a:r>
              <a:rPr lang="ru-RU" b="1" dirty="0"/>
              <a:t> пари.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23"/>
            <a:ext cx="2706960" cy="2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241179" cy="210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П</a:t>
            </a:r>
            <a:r>
              <a:rPr lang="ru-RU" b="1" dirty="0" err="1" smtClean="0"/>
              <a:t>ід</a:t>
            </a:r>
            <a:r>
              <a:rPr lang="ru-RU" b="1" dirty="0" smtClean="0"/>
              <a:t> </a:t>
            </a:r>
            <a:r>
              <a:rPr lang="ru-RU" b="1" dirty="0"/>
              <a:t>час </a:t>
            </a:r>
            <a:r>
              <a:rPr lang="ru-RU" b="1" dirty="0" err="1"/>
              <a:t>кипіння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b="1" dirty="0"/>
              <a:t> й пари над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поверхнею</a:t>
            </a:r>
            <a:r>
              <a:rPr lang="ru-RU" b="1" dirty="0"/>
              <a:t> </a:t>
            </a:r>
            <a:r>
              <a:rPr lang="ru-RU" b="1" dirty="0" err="1"/>
              <a:t>однакові</a:t>
            </a:r>
            <a:r>
              <a:rPr lang="ru-RU" b="1" dirty="0"/>
              <a:t> й </a:t>
            </a:r>
            <a:r>
              <a:rPr lang="ru-RU" b="1" dirty="0" err="1"/>
              <a:t>залишаються</a:t>
            </a:r>
            <a:r>
              <a:rPr lang="ru-RU" b="1" dirty="0"/>
              <a:t> </a:t>
            </a:r>
            <a:r>
              <a:rPr lang="ru-RU" b="1" dirty="0" err="1"/>
              <a:t>постійними</a:t>
            </a:r>
            <a:r>
              <a:rPr lang="ru-RU" b="1" dirty="0"/>
              <a:t> до </a:t>
            </a:r>
            <a:r>
              <a:rPr lang="ru-RU" b="1" dirty="0" err="1"/>
              <a:t>повного</a:t>
            </a:r>
            <a:r>
              <a:rPr lang="ru-RU" b="1" dirty="0"/>
              <a:t> </a:t>
            </a:r>
            <a:r>
              <a:rPr lang="ru-RU" b="1" dirty="0" err="1"/>
              <a:t>викіпання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b="1" dirty="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455646"/>
            <a:ext cx="4176464" cy="241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1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23850" y="476250"/>
            <a:ext cx="85359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uk-UA" altLang="ru-RU" sz="2800" dirty="0">
                <a:solidFill>
                  <a:srgbClr val="00153E"/>
                </a:solidFill>
                <a:latin typeface="Arial" charset="0"/>
              </a:rPr>
              <a:t>Фізична величина, що показує, яка кількість теплоти необхідна, щоб перетворити рідину масою 1 кг на пару без зміни температури, дістала назву </a:t>
            </a:r>
            <a:r>
              <a:rPr lang="uk-UA" altLang="ru-RU" sz="2800" b="1" i="1" dirty="0">
                <a:solidFill>
                  <a:srgbClr val="FF0000"/>
                </a:solidFill>
                <a:latin typeface="Arial" charset="0"/>
              </a:rPr>
              <a:t>питомої теплоти пароутворення</a:t>
            </a:r>
            <a:r>
              <a:rPr lang="uk-UA" altLang="ru-RU" sz="2800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054" y="3068960"/>
            <a:ext cx="1634654" cy="165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77348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FF0000"/>
                </a:solidFill>
              </a:rPr>
              <a:t>Питома</a:t>
            </a:r>
            <a:r>
              <a:rPr lang="ru-RU" sz="2400" b="1" dirty="0">
                <a:solidFill>
                  <a:srgbClr val="FF0000"/>
                </a:solidFill>
              </a:rPr>
              <a:t> теплота </a:t>
            </a:r>
            <a:r>
              <a:rPr lang="ru-RU" sz="2400" b="1" dirty="0" err="1">
                <a:solidFill>
                  <a:srgbClr val="FF0000"/>
                </a:solidFill>
              </a:rPr>
              <a:t>паротворення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позначається</a:t>
            </a:r>
            <a:r>
              <a:rPr lang="ru-RU" sz="2400" b="1" dirty="0"/>
              <a:t> буквою </a:t>
            </a:r>
            <a:r>
              <a:rPr lang="ru-RU" sz="2400" b="1" i="1" dirty="0">
                <a:solidFill>
                  <a:srgbClr val="FF0000"/>
                </a:solidFill>
              </a:rPr>
              <a:t>r</a:t>
            </a:r>
            <a:r>
              <a:rPr lang="ru-RU" sz="2400" b="1" i="1" dirty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вимірюється</a:t>
            </a:r>
            <a:r>
              <a:rPr lang="ru-RU" sz="2400" b="1" dirty="0"/>
              <a:t> в Дж/кг. </a:t>
            </a:r>
            <a:r>
              <a:rPr lang="ru-RU" sz="2400" b="1" dirty="0" smtClean="0"/>
              <a:t>[</a:t>
            </a:r>
            <a:r>
              <a:rPr lang="ru-RU" sz="2400" b="1" dirty="0"/>
              <a:t>𝒓] = 𝟏 Дж </a:t>
            </a:r>
            <a:r>
              <a:rPr lang="ru-RU" sz="2400" b="1" dirty="0" smtClean="0"/>
              <a:t>/кг 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sz="2400" b="1" dirty="0"/>
              <a:t>Питому теплоту </a:t>
            </a:r>
            <a:r>
              <a:rPr lang="ru-RU" sz="2400" b="1" dirty="0" err="1"/>
              <a:t>пароутворення</a:t>
            </a:r>
            <a:r>
              <a:rPr lang="ru-RU" sz="2400" b="1" dirty="0"/>
              <a:t> </a:t>
            </a:r>
            <a:r>
              <a:rPr lang="ru-RU" sz="2400" b="1" dirty="0" err="1"/>
              <a:t>визначають</a:t>
            </a:r>
            <a:r>
              <a:rPr lang="ru-RU" sz="2400" b="1" dirty="0"/>
              <a:t> </a:t>
            </a:r>
            <a:r>
              <a:rPr lang="ru-RU" sz="2400" b="1" dirty="0" err="1"/>
              <a:t>дослідним</a:t>
            </a:r>
            <a:r>
              <a:rPr lang="ru-RU" sz="2400" b="1" dirty="0"/>
              <a:t> шляхом і </a:t>
            </a:r>
            <a:r>
              <a:rPr lang="ru-RU" sz="2400" b="1" dirty="0" err="1"/>
              <a:t>заносять</a:t>
            </a:r>
            <a:r>
              <a:rPr lang="ru-RU" sz="2400" b="1" dirty="0"/>
              <a:t> до </a:t>
            </a:r>
            <a:r>
              <a:rPr lang="ru-RU" sz="2400" b="1" dirty="0" err="1"/>
              <a:t>таблиць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1157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4750SlideId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4750SlideId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4750SlideId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4750SlideId26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824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Таня</cp:lastModifiedBy>
  <cp:revision>46</cp:revision>
  <dcterms:created xsi:type="dcterms:W3CDTF">2010-07-26T05:28:58Z</dcterms:created>
  <dcterms:modified xsi:type="dcterms:W3CDTF">2020-04-27T13:13:05Z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true</vt:bool>
  </property>
  <property fmtid="{D5CDD505-2E9C-101B-9397-08002B2CF9AE}" pid="5" name="UserClose">
    <vt:bool>false</vt:bool>
  </property>
  <property fmtid="{D5CDD505-2E9C-101B-9397-08002B2CF9AE}" pid="6" name="StrPasteIntoNotes">
    <vt:lpwstr/>
  </property>
</Properties>
</file>