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>
        <p:scale>
          <a:sx n="66" d="100"/>
          <a:sy n="66" d="100"/>
        </p:scale>
        <p:origin x="-118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04664"/>
            <a:ext cx="1981200" cy="165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img.anews.com/media/posts/images/20141128/aab9e0fbdd564836901e8304032c049c.jp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4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04664"/>
            <a:ext cx="1981200" cy="165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Группа 15"/>
          <p:cNvGrpSpPr/>
          <p:nvPr userDrawn="1"/>
        </p:nvGrpSpPr>
        <p:grpSpPr>
          <a:xfrm>
            <a:off x="0" y="0"/>
            <a:ext cx="1763688" cy="6858000"/>
            <a:chOff x="395536" y="0"/>
            <a:chExt cx="2522220" cy="7694712"/>
          </a:xfrm>
        </p:grpSpPr>
        <p:sp>
          <p:nvSpPr>
            <p:cNvPr id="14" name="Прямоугольник 13"/>
            <p:cNvSpPr/>
            <p:nvPr userDrawn="1"/>
          </p:nvSpPr>
          <p:spPr>
            <a:xfrm>
              <a:off x="395536" y="836712"/>
              <a:ext cx="395536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овина рамки 14"/>
            <p:cNvSpPr/>
            <p:nvPr userDrawn="1"/>
          </p:nvSpPr>
          <p:spPr>
            <a:xfrm>
              <a:off x="395536" y="0"/>
              <a:ext cx="2522220" cy="1342300"/>
            </a:xfrm>
            <a:prstGeom prst="halfFrame">
              <a:avLst>
                <a:gd name="adj1" fmla="val 33333"/>
                <a:gd name="adj2" fmla="val 51531"/>
              </a:avLst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 userDrawn="1"/>
        </p:nvGrpSpPr>
        <p:grpSpPr>
          <a:xfrm rot="10800000">
            <a:off x="7380312" y="0"/>
            <a:ext cx="1763688" cy="6858000"/>
            <a:chOff x="395536" y="0"/>
            <a:chExt cx="2522220" cy="7694712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395536" y="836712"/>
              <a:ext cx="395536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овина рамки 21"/>
            <p:cNvSpPr/>
            <p:nvPr userDrawn="1"/>
          </p:nvSpPr>
          <p:spPr>
            <a:xfrm>
              <a:off x="395536" y="0"/>
              <a:ext cx="2522220" cy="1342300"/>
            </a:xfrm>
            <a:prstGeom prst="halfFrame">
              <a:avLst>
                <a:gd name="adj1" fmla="val 33333"/>
                <a:gd name="adj2" fmla="val 51531"/>
              </a:avLst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7344816" cy="2403698"/>
          </a:xfrm>
        </p:spPr>
        <p:txBody>
          <a:bodyPr>
            <a:normAutofit fontScale="90000"/>
          </a:bodyPr>
          <a:lstStyle/>
          <a:p>
            <a:r>
              <a:rPr lang="uk-UA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Поверхневий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натяг рідини. Змочування.  Капілярні явища.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2995985" cy="22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56992"/>
            <a:ext cx="2699497" cy="31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18560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568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uk-UA" b="1" dirty="0" smtClean="0"/>
              <a:t>1) Тестові завдання «Хто швидше?»</a:t>
            </a:r>
            <a:endParaRPr lang="ru-RU" dirty="0" smtClean="0"/>
          </a:p>
          <a:p>
            <a:r>
              <a:rPr lang="uk-UA" dirty="0" smtClean="0"/>
              <a:t>1. В яких одиницях вимірюють коефіцієнт поверхневого натягу?</a:t>
            </a:r>
            <a:endParaRPr lang="ru-RU" dirty="0" smtClean="0"/>
          </a:p>
          <a:p>
            <a:r>
              <a:rPr lang="uk-UA" b="1" dirty="0" smtClean="0"/>
              <a:t>         </a:t>
            </a:r>
            <a:r>
              <a:rPr lang="uk-UA" dirty="0" smtClean="0"/>
              <a:t>А) 1 Н/м  Б) 1 </a:t>
            </a:r>
            <a:r>
              <a:rPr lang="uk-UA" dirty="0" err="1" smtClean="0"/>
              <a:t>Н∙м</a:t>
            </a:r>
            <a:r>
              <a:rPr lang="uk-UA" dirty="0" smtClean="0"/>
              <a:t>   В) 1 м/Н</a:t>
            </a:r>
            <a:endParaRPr lang="ru-RU" dirty="0" smtClean="0"/>
          </a:p>
          <a:p>
            <a:r>
              <a:rPr lang="uk-UA" dirty="0" smtClean="0"/>
              <a:t>2. Після дощу на листі окремих рослин вода збирається у формі </a:t>
            </a:r>
          </a:p>
          <a:p>
            <a:r>
              <a:rPr lang="uk-UA" dirty="0" smtClean="0"/>
              <a:t>невеликих кульок. Це відбувається тому, що:</a:t>
            </a:r>
            <a:endParaRPr lang="ru-RU" dirty="0" smtClean="0"/>
          </a:p>
          <a:p>
            <a:pPr lvl="1"/>
            <a:r>
              <a:rPr lang="uk-UA" dirty="0" smtClean="0"/>
              <a:t>А) вода не змочує поверхні листків цих рослин</a:t>
            </a:r>
            <a:endParaRPr lang="ru-RU" dirty="0" smtClean="0"/>
          </a:p>
          <a:p>
            <a:pPr lvl="1"/>
            <a:r>
              <a:rPr lang="uk-UA" dirty="0" smtClean="0"/>
              <a:t>Б) вода змочує поверхні листків цих рослин</a:t>
            </a:r>
            <a:endParaRPr lang="ru-RU" dirty="0" smtClean="0"/>
          </a:p>
          <a:p>
            <a:pPr lvl="1"/>
            <a:r>
              <a:rPr lang="uk-UA" dirty="0" smtClean="0"/>
              <a:t>В) інша відповідь</a:t>
            </a:r>
            <a:endParaRPr lang="ru-RU" dirty="0" smtClean="0"/>
          </a:p>
          <a:p>
            <a:r>
              <a:rPr lang="uk-UA" dirty="0" smtClean="0"/>
              <a:t>3. У скляній капілярній трубці рідина опустилася дещо нижче рівня рідини в посудині. Чи змочує ця рідина скло?</a:t>
            </a:r>
            <a:endParaRPr lang="ru-RU" dirty="0" smtClean="0"/>
          </a:p>
          <a:p>
            <a:pPr lvl="1"/>
            <a:r>
              <a:rPr lang="uk-UA" dirty="0" smtClean="0"/>
              <a:t>А) так</a:t>
            </a:r>
            <a:endParaRPr lang="ru-RU" dirty="0" smtClean="0"/>
          </a:p>
          <a:p>
            <a:pPr lvl="1"/>
            <a:r>
              <a:rPr lang="uk-UA" dirty="0" smtClean="0"/>
              <a:t>Б) ні</a:t>
            </a:r>
            <a:endParaRPr lang="ru-RU" dirty="0" smtClean="0"/>
          </a:p>
          <a:p>
            <a:pPr lvl="1"/>
            <a:r>
              <a:rPr lang="uk-UA" dirty="0" smtClean="0"/>
              <a:t>В) інша причина</a:t>
            </a:r>
            <a:endParaRPr lang="ru-RU" dirty="0" smtClean="0"/>
          </a:p>
          <a:p>
            <a:r>
              <a:rPr lang="uk-UA" dirty="0" smtClean="0"/>
              <a:t>4. В змочувальну рідину опустили два капіляри. Радіус першого в 2 рази більший за радіус другого. Порівняйте висоту стовпчиків рідини в капілярах.</a:t>
            </a:r>
            <a:endParaRPr lang="ru-RU" dirty="0" smtClean="0"/>
          </a:p>
          <a:p>
            <a:pPr lvl="1"/>
            <a:r>
              <a:rPr lang="uk-UA" dirty="0" smtClean="0"/>
              <a:t>А) однакові</a:t>
            </a:r>
            <a:endParaRPr lang="ru-RU" dirty="0" smtClean="0"/>
          </a:p>
          <a:p>
            <a:pPr lvl="1"/>
            <a:r>
              <a:rPr lang="uk-UA" dirty="0" smtClean="0"/>
              <a:t>Б) в першому в 2 рази більший, ніж у другому</a:t>
            </a:r>
            <a:endParaRPr lang="ru-RU" dirty="0" smtClean="0"/>
          </a:p>
          <a:p>
            <a:pPr lvl="1"/>
            <a:r>
              <a:rPr lang="uk-UA" dirty="0" smtClean="0"/>
              <a:t>В) у другому в 2 рази більший, ніж у першому</a:t>
            </a:r>
            <a:endParaRPr lang="ru-RU" dirty="0" smtClean="0"/>
          </a:p>
          <a:p>
            <a:r>
              <a:rPr lang="uk-UA" dirty="0" smtClean="0"/>
              <a:t>5. У якої води – чистої чи мильної – поверхневий натяг більший?</a:t>
            </a:r>
            <a:endParaRPr lang="ru-RU" dirty="0" smtClean="0"/>
          </a:p>
          <a:p>
            <a:pPr lvl="1"/>
            <a:r>
              <a:rPr lang="uk-UA" dirty="0" smtClean="0"/>
              <a:t>А) у чистої</a:t>
            </a:r>
            <a:endParaRPr lang="ru-RU" dirty="0" smtClean="0"/>
          </a:p>
          <a:p>
            <a:pPr lvl="1"/>
            <a:r>
              <a:rPr lang="uk-UA" dirty="0" smtClean="0"/>
              <a:t>Б) у мильної</a:t>
            </a:r>
            <a:endParaRPr lang="ru-RU" dirty="0" smtClean="0"/>
          </a:p>
          <a:p>
            <a:pPr lvl="1"/>
            <a:r>
              <a:rPr lang="uk-UA" dirty="0" smtClean="0"/>
              <a:t>В) однаковий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65527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6. Коефіцієнт поверхневого натягу залежить від:</a:t>
            </a:r>
            <a:endParaRPr lang="ru-RU" dirty="0" smtClean="0"/>
          </a:p>
          <a:p>
            <a:pPr lvl="1"/>
            <a:r>
              <a:rPr lang="uk-UA" dirty="0" smtClean="0"/>
              <a:t>А) температури</a:t>
            </a:r>
            <a:endParaRPr lang="ru-RU" dirty="0" smtClean="0"/>
          </a:p>
          <a:p>
            <a:pPr lvl="1"/>
            <a:r>
              <a:rPr lang="uk-UA" dirty="0" smtClean="0"/>
              <a:t>Б) маси речовини</a:t>
            </a:r>
            <a:endParaRPr lang="ru-RU" dirty="0" smtClean="0"/>
          </a:p>
          <a:p>
            <a:pPr lvl="1"/>
            <a:r>
              <a:rPr lang="uk-UA" dirty="0" smtClean="0"/>
              <a:t>В) густини речовини</a:t>
            </a:r>
            <a:endParaRPr lang="ru-RU" dirty="0" smtClean="0"/>
          </a:p>
          <a:p>
            <a:r>
              <a:rPr lang="uk-UA" dirty="0" smtClean="0"/>
              <a:t>7. Пір’я водоплавних птахів покрите тонким шаром жиру. Яку роль відіграє цей захисний шар у житті птахів?</a:t>
            </a:r>
            <a:endParaRPr lang="ru-RU" dirty="0" smtClean="0"/>
          </a:p>
          <a:p>
            <a:pPr lvl="1"/>
            <a:r>
              <a:rPr lang="uk-UA" dirty="0" smtClean="0"/>
              <a:t>А) шар жиру слабо проводить тепло</a:t>
            </a:r>
            <a:endParaRPr lang="ru-RU" dirty="0" smtClean="0"/>
          </a:p>
          <a:p>
            <a:pPr lvl="1"/>
            <a:r>
              <a:rPr lang="uk-UA" dirty="0" smtClean="0"/>
              <a:t>Б) пір’я не змочується водою</a:t>
            </a:r>
            <a:endParaRPr lang="ru-RU" dirty="0" smtClean="0"/>
          </a:p>
          <a:p>
            <a:pPr lvl="1"/>
            <a:r>
              <a:rPr lang="uk-UA" dirty="0" smtClean="0"/>
              <a:t>В) забезпечує міцність пір’я</a:t>
            </a:r>
            <a:endParaRPr lang="ru-RU" dirty="0" smtClean="0"/>
          </a:p>
          <a:p>
            <a:r>
              <a:rPr lang="uk-UA" dirty="0" smtClean="0"/>
              <a:t>8. Чому вода в кабіні космічного корабля, який рухається по навколоземній орбіті при вимкнених двигунах, плаває в повітрі у вигляді кулястих крапель?</a:t>
            </a:r>
            <a:endParaRPr lang="ru-RU" dirty="0" smtClean="0"/>
          </a:p>
          <a:p>
            <a:pPr lvl="1"/>
            <a:r>
              <a:rPr lang="uk-UA" dirty="0" smtClean="0"/>
              <a:t>А) тому, що на краплі не діє сила тяжіння</a:t>
            </a:r>
            <a:endParaRPr lang="ru-RU" dirty="0" smtClean="0"/>
          </a:p>
          <a:p>
            <a:pPr lvl="1"/>
            <a:r>
              <a:rPr lang="uk-UA" dirty="0" smtClean="0"/>
              <a:t>Б) тому, що на краплі діють сили поверхневого натягу</a:t>
            </a:r>
            <a:endParaRPr lang="ru-RU" dirty="0" smtClean="0"/>
          </a:p>
          <a:p>
            <a:pPr lvl="1"/>
            <a:r>
              <a:rPr lang="uk-UA" dirty="0" smtClean="0"/>
              <a:t>В) тому, що сила тяжіння, яка діє на краплю, зрівноважена її вагою</a:t>
            </a:r>
            <a:endParaRPr lang="ru-RU" dirty="0" smtClean="0"/>
          </a:p>
          <a:p>
            <a:r>
              <a:rPr lang="uk-UA" dirty="0" smtClean="0"/>
              <a:t>9. З якою метою перед тим, як мурувати стіни будинку, на його фундамент кладуть толь або руберойд?</a:t>
            </a:r>
            <a:endParaRPr lang="ru-RU" dirty="0" smtClean="0"/>
          </a:p>
          <a:p>
            <a:pPr lvl="1"/>
            <a:r>
              <a:rPr lang="uk-UA" dirty="0" smtClean="0"/>
              <a:t>А) щоб покращити теплоізоляцію</a:t>
            </a:r>
            <a:endParaRPr lang="ru-RU" dirty="0" smtClean="0"/>
          </a:p>
          <a:p>
            <a:pPr lvl="1"/>
            <a:r>
              <a:rPr lang="uk-UA" dirty="0" smtClean="0"/>
              <a:t>Б) щоб забезпечити електроізоляцію стін від землі</a:t>
            </a:r>
            <a:endParaRPr lang="ru-RU" dirty="0" smtClean="0"/>
          </a:p>
          <a:p>
            <a:pPr lvl="1"/>
            <a:r>
              <a:rPr lang="uk-UA" dirty="0" smtClean="0"/>
              <a:t>В) щоб запобігти капілярному підняттю вологи із ґрунту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836712"/>
          <a:ext cx="676875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2198894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 група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Яку роль у житті рослин відіграє восковий наліт на поверхні листя?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Чому бризки, що розлітаються при падінні масивних тіл у воду, набирають сферичної форми?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 група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Російська приказка «Як з гусака вода». Чому вода з гусака скочується?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Для чого після посіву цукрових буряків коткують ґрунти?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4362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 група</a:t>
                      </a: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Загадка: їду, </a:t>
                      </a:r>
                      <a:r>
                        <a:rPr lang="uk-UA" sz="18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їду</a:t>
                      </a: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– нема сліду (плавання по воді). Чому на воді не залишається сліду?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Як пояснити миючу властивість мила? 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8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група</a:t>
                      </a:r>
                      <a:endParaRPr lang="uk-UA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Перебуваючи надворі в морозний день, ми можемо  спостерігати «пару», що йде з рота людей. Що ми бачимо  насправді?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Грузинська приказка: «Упадеш у воду – сухим не вийдеш». Чому людина не виходить з води сухою? Що треба зробити, щоб шкіра у воді не намокла?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2606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2) Розв’язування якісних задач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Відповіді на якісні задачі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268760"/>
          <a:ext cx="7560840" cy="575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384376"/>
              </a:tblGrid>
              <a:tr h="2850047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 група</a:t>
                      </a:r>
                    </a:p>
                    <a:p>
                      <a:pPr lvl="0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(Рельєф листка утворений набором пагорбів і западин мікронного розміру, покритих окремими крупинками «гідрофобної» речовини діаметром у кілька нанометрів. Потрапивши на таку поверхню крапля набуває форми, близької до сферичного і легко скочується з неї, несучи із собою частинки забруднень.)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Бризки змінюють свою форму так, щоб їх поверхня була мінімальною, а це – сфера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 група</a:t>
                      </a: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коткування, ущільнюючи ґрунт, звужує капіляри, чим поліпшує піднімання вологи з глибинних шарів ґрунту у верхні, де проростає насіння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Гусак, як і більшість водо плаваючих птахів, за допомогою дзьобу змазує своє пір’я жиром, який виділяють особливі залози тому пір’я не змочується водою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9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 група</a:t>
                      </a: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на молекули води на поверхні рідини діють сили поверхневого натягу. В результаті їх дії поверхня рідини вирівнюється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uk-UA" sz="16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мильний розчин має менший поверхневий натяг, а отже краще змочує поверхню шкіри і за рахунок сил поверхневого натягу вбирає в себе частинки бруду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1600" b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група</a:t>
                      </a:r>
                      <a:endParaRPr lang="uk-UA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 конденсацію теплого видихуваного повітря на холоді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вода гарно змочує шкіру. </a:t>
                      </a:r>
                    </a:p>
                    <a:p>
                      <a:pPr algn="l"/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2. Щоб вода не змочувала шкіру, її необхідно натерти речовиною, яка не змочується водою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85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b="1" i="1" dirty="0">
                <a:solidFill>
                  <a:schemeClr val="accent2"/>
                </a:solidFill>
                <a:latin typeface="+mn-lt"/>
              </a:rPr>
              <a:t>Домашнє завдання</a:t>
            </a:r>
            <a:endParaRPr lang="ru-RU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25538"/>
            <a:ext cx="8539162" cy="5122862"/>
          </a:xfrm>
        </p:spPr>
        <p:txBody>
          <a:bodyPr>
            <a:normAutofit fontScale="92500" lnSpcReduction="20000"/>
          </a:bodyPr>
          <a:lstStyle/>
          <a:p>
            <a:pPr marL="109728" indent="0">
              <a:buFont typeface="Arial" charset="0"/>
              <a:buNone/>
              <a:defRPr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Підручник: Фізика 10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С.О. Довгого</a:t>
            </a:r>
            <a:r>
              <a:rPr lang="uk-UA" sz="2000" b="1" u="sng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  </a:t>
            </a:r>
            <a:endParaRPr lang="uk-UA" sz="2000" b="1" u="sng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09728" indent="0">
              <a:buFont typeface="Arial" charset="0"/>
              <a:buNone/>
              <a:defRPr/>
            </a:pPr>
            <a:endParaRPr lang="uk-UA" sz="2000" b="1" u="sng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Опрацювати: 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33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Розв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язати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</a:t>
            </a:r>
            <a:r>
              <a:rPr lang="uk-UA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Врправа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33 № 1 - 4</a:t>
            </a: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надіслати</a:t>
            </a:r>
            <a:r>
              <a:rPr lang="uk-UA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</a:t>
            </a:r>
            <a:endParaRPr lang="uk-UA" b="1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b="1" u="sng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7412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24542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720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Перевірка домашнього завдання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Що розуміють під вологістю повітря? Абсолютною вологістю? Відносною вологістю?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Що означає фраза «відносна вологість повітря 70 %»?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Що називають точкою роси?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За допомогою яких приладів визначають вологість повітря?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Які суб’єктивні відчуття вологості повітря людиною? </a:t>
            </a:r>
            <a:endParaRPr lang="ru-RU" sz="2400" dirty="0" smtClean="0"/>
          </a:p>
          <a:p>
            <a:pPr lvl="0" indent="261938">
              <a:buFont typeface="Arial" pitchFamily="34" charset="0"/>
              <a:buChar char="•"/>
            </a:pPr>
            <a:r>
              <a:rPr lang="uk-UA" sz="2400" dirty="0" smtClean="0"/>
              <a:t>Якими приладами можна виміряти відносну вологість повітря?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10242" name="AutoShape 2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cloclo28.datacloudmail.ru/view/%D0%BA%D0%B0%D1%80%D1%82%D0%B8%D0%BD%D0%BA%D0%B8/%D1%84%D1%96%D0%B7%D0%B8%D0%BA%D0%B0%20%D0%BA%D0%B0%D1%80%D1%82%D0%B8%D0%BD%D0%BA%D0%B8/emoticone-msn-lis-un-livre.gif?etag=566A6E34F449C5DC6DDF93A0AEA3E48615925625&amp;x-email=zoya-200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2" name="Picture 12" descr="http://www.lewamack.com/Facebook/Pics/Confused-Surprised-Shocked-Q/Question-animated-smiley_question_hw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6128" y="1916833"/>
            <a:ext cx="367240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90046"/>
              </p:ext>
            </p:extLst>
          </p:nvPr>
        </p:nvGraphicFramePr>
        <p:xfrm>
          <a:off x="611560" y="1988840"/>
          <a:ext cx="813690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1435184">
                <a:tc>
                  <a:txBody>
                    <a:bodyPr/>
                    <a:lstStyle/>
                    <a:p>
                      <a:r>
                        <a:rPr lang="uk-UA" sz="1800" b="1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Властивості газів: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гази не зберігають ні об’єму, ні форми: газ заповнює всю посудину, у якій він міститься;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характер молекулярного руху – безладний (хаотичний) рух.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Властивості рідин: 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рідини зберігають об’єм, але не зберігають форми: унаслідок текучості рідина зазвичай набуває форми посудини;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характер молекулярного руху: молекули коливаються близько до положення рівноваги й перескакують в інші позиції.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800" b="1" u="sng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Властивості твердих тіл: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 тверді тіла зберігають об’єм і форму;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  характер молекулярного руху – коливання атомів або молекул є близьким до положення рівноваги.</a:t>
                      </a:r>
                      <a:endParaRPr lang="ru-RU" sz="1800" b="1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МАМА\2015-16 н.р\НА МО\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5659">
            <a:off x="683568" y="620688"/>
            <a:ext cx="2208245" cy="1656184"/>
          </a:xfrm>
          <a:prstGeom prst="rect">
            <a:avLst/>
          </a:prstGeom>
          <a:noFill/>
        </p:spPr>
      </p:pic>
      <p:pic>
        <p:nvPicPr>
          <p:cNvPr id="1027" name="Picture 3" descr="D:\1МАМА\2015-16 н.р\НА МО\картинки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2997">
            <a:off x="467544" y="3429000"/>
            <a:ext cx="2177819" cy="1633364"/>
          </a:xfrm>
          <a:prstGeom prst="rect">
            <a:avLst/>
          </a:prstGeom>
          <a:noFill/>
        </p:spPr>
      </p:pic>
      <p:pic>
        <p:nvPicPr>
          <p:cNvPr id="1028" name="Picture 4" descr="D:\1МАМА\2015-16 н.р\НА МО\картинки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7819" cy="1633364"/>
          </a:xfrm>
          <a:prstGeom prst="rect">
            <a:avLst/>
          </a:prstGeom>
          <a:noFill/>
        </p:spPr>
      </p:pic>
      <p:pic>
        <p:nvPicPr>
          <p:cNvPr id="1029" name="Picture 5" descr="D:\1МАМА\2015-16 н.р\НА МО\картинки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103">
            <a:off x="6180612" y="1369169"/>
            <a:ext cx="2177819" cy="1633364"/>
          </a:xfrm>
          <a:prstGeom prst="rect">
            <a:avLst/>
          </a:prstGeom>
          <a:noFill/>
        </p:spPr>
      </p:pic>
      <p:pic>
        <p:nvPicPr>
          <p:cNvPr id="1030" name="Picture 6" descr="D:\1МАМА\2015-16 н.р\НА МО\картинки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78755">
            <a:off x="6155622" y="3455035"/>
            <a:ext cx="2177819" cy="1633364"/>
          </a:xfrm>
          <a:prstGeom prst="rect">
            <a:avLst/>
          </a:prstGeom>
          <a:noFill/>
        </p:spPr>
      </p:pic>
      <p:pic>
        <p:nvPicPr>
          <p:cNvPr id="1031" name="Picture 7" descr="D:\1МАМА\2015-16 н.р\НА МО\картинки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013176"/>
            <a:ext cx="2208245" cy="1656184"/>
          </a:xfrm>
          <a:prstGeom prst="rect">
            <a:avLst/>
          </a:prstGeom>
          <a:noFill/>
        </p:spPr>
      </p:pic>
      <p:pic>
        <p:nvPicPr>
          <p:cNvPr id="9" name="Picture 6" descr="D:\1МАМА\2015-16 н.р\НА МО\картинки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085184"/>
            <a:ext cx="2088232" cy="1566174"/>
          </a:xfrm>
          <a:prstGeom prst="rect">
            <a:avLst/>
          </a:prstGeom>
          <a:noFill/>
        </p:spPr>
      </p:pic>
      <p:sp>
        <p:nvSpPr>
          <p:cNvPr id="10" name="Стрелка вправо с вырезом 9"/>
          <p:cNvSpPr/>
          <p:nvPr/>
        </p:nvSpPr>
        <p:spPr>
          <a:xfrm rot="20657355">
            <a:off x="2819535" y="1122658"/>
            <a:ext cx="576064" cy="432048"/>
          </a:xfrm>
          <a:prstGeom prst="notch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113763">
            <a:off x="5651972" y="1179323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692832">
            <a:off x="7043995" y="3014286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8253491">
            <a:off x="6730540" y="5150945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629682">
            <a:off x="4078289" y="5747255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4128244">
            <a:off x="1282656" y="5218541"/>
            <a:ext cx="576064" cy="432048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699792" y="2132856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Якщо  виріжемо з паперу квіти  і  опустимо їх на воду, налиту в тарілку, то квіти буквально «оживуть» на ваших очах - пелюстки квітів почнуть розпускатися.  Чому?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2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2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2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2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7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2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1. Властивості рідин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72728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2000" b="1" dirty="0" smtClean="0"/>
              <a:t>Рідини мають такі властивості:</a:t>
            </a:r>
            <a:endParaRPr lang="ru-RU" sz="2000" b="1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займають певний об'єм, бо </a:t>
            </a:r>
            <a:r>
              <a:rPr lang="uk-UA" sz="2000" dirty="0" err="1" smtClean="0"/>
              <a:t>Е</a:t>
            </a:r>
            <a:r>
              <a:rPr lang="uk-UA" sz="2000" baseline="-25000" dirty="0" err="1" smtClean="0"/>
              <a:t>кін</a:t>
            </a:r>
            <a:r>
              <a:rPr lang="uk-UA" sz="2000" dirty="0" smtClean="0"/>
              <a:t> &lt; </a:t>
            </a:r>
            <a:r>
              <a:rPr lang="uk-UA" sz="2000" dirty="0" err="1" smtClean="0"/>
              <a:t>Е</a:t>
            </a:r>
            <a:r>
              <a:rPr lang="uk-UA" sz="2000" baseline="-25000" dirty="0" err="1" smtClean="0"/>
              <a:t>пот</a:t>
            </a:r>
            <a:r>
              <a:rPr lang="uk-UA" sz="2000" dirty="0" smtClean="0"/>
              <a:t> (обумовлено міжмолекулярною взаємодією);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спричиняють поверхневий (молекулярний) тиск, бо молекули і поверхневого шару стискають рідину (пояснено нижче);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нестисливі, бо мають великий молекулярний тиск.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текучі, тобто набирають форми посудини, бо результуюча сил притягання дорівнює нулю;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проявляють в’язкість, бо під час зсування шарів виникають сили внутрішнього тертя, що залежать від речовини, температури, тиску;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проявляють пружність (</a:t>
            </a:r>
            <a:r>
              <a:rPr lang="uk-UA" sz="2000" dirty="0" err="1" smtClean="0"/>
              <a:t>t</a:t>
            </a:r>
            <a:r>
              <a:rPr lang="uk-UA" sz="2000" baseline="-25000" dirty="0" err="1" smtClean="0"/>
              <a:t>дії</a:t>
            </a:r>
            <a:r>
              <a:rPr lang="uk-UA" sz="2000" dirty="0" err="1" smtClean="0"/>
              <a:t>≤t</a:t>
            </a:r>
            <a:r>
              <a:rPr lang="uk-UA" sz="2000" baseline="-25000" dirty="0" err="1" smtClean="0"/>
              <a:t>осідлого</a:t>
            </a:r>
            <a:r>
              <a:rPr lang="uk-UA" sz="2000" dirty="0" smtClean="0"/>
              <a:t> </a:t>
            </a:r>
            <a:r>
              <a:rPr lang="uk-UA" sz="2000" baseline="-25000" dirty="0" smtClean="0"/>
              <a:t>життя молекул</a:t>
            </a:r>
            <a:r>
              <a:rPr lang="uk-UA" sz="2000" dirty="0" smtClean="0"/>
              <a:t>~10</a:t>
            </a:r>
            <a:r>
              <a:rPr lang="uk-UA" sz="2000" baseline="30000" dirty="0" smtClean="0"/>
              <a:t>-10 </a:t>
            </a:r>
            <a:r>
              <a:rPr lang="uk-UA" sz="2000" dirty="0" smtClean="0"/>
              <a:t>– 10</a:t>
            </a:r>
            <a:r>
              <a:rPr lang="uk-UA" sz="2000" baseline="30000" dirty="0" smtClean="0"/>
              <a:t>-12</a:t>
            </a:r>
            <a:r>
              <a:rPr lang="uk-UA" sz="2000" dirty="0" smtClean="0"/>
              <a:t>с), бо час взаємодії дуже малий;</a:t>
            </a:r>
            <a:endParaRPr lang="ru-RU" sz="2000" dirty="0" smtClean="0"/>
          </a:p>
          <a:p>
            <a:pPr lvl="0" indent="174625" fontAlgn="base">
              <a:buFont typeface="Arial" pitchFamily="34" charset="0"/>
              <a:buChar char="•"/>
            </a:pPr>
            <a:r>
              <a:rPr lang="uk-UA" sz="2000" dirty="0" smtClean="0"/>
              <a:t>наявний ближній порядок розміщення молекул, чим схожі до твердих тіл.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>
                <a:solidFill>
                  <a:srgbClr val="7030A0"/>
                </a:solidFill>
              </a:rPr>
              <a:t>2. Поверхневий натяг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2862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170080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Поверхнева енергія пропорційна площі вільної поверхні рідини:</a:t>
            </a:r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732240" y="2852936"/>
          <a:ext cx="1619672" cy="56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Формула" r:id="rId4" imgW="660400" imgH="228600" progId="Equation.3">
                  <p:embed/>
                </p:oleObj>
              </mc:Choice>
              <mc:Fallback>
                <p:oleObj name="Формула" r:id="rId4" imgW="660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852936"/>
                        <a:ext cx="1619672" cy="5634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350100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Поверхневий натяг рідини позначається символом σ,  одиниця в СІ — ньютон на метр (Н/м).     Поверхневий натяг рідини — скалярна додатна величина.</a:t>
            </a:r>
          </a:p>
          <a:p>
            <a:endParaRPr lang="ru-RU" sz="2400" dirty="0" smtClean="0"/>
          </a:p>
          <a:p>
            <a:r>
              <a:rPr lang="uk-UA" sz="2400" b="1" i="1" dirty="0" smtClean="0"/>
              <a:t>Поверхневий натяг рідини</a:t>
            </a:r>
            <a:r>
              <a:rPr lang="uk-UA" sz="2400" dirty="0" smtClean="0"/>
              <a:t> — це відношення сили поверхневого натягу, яка діє на елемент контуру, що обмежує цю поверхню, до довжини контуру: </a:t>
            </a:r>
          </a:p>
          <a:p>
            <a:endParaRPr lang="uk-UA" sz="2400" dirty="0" smtClean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308304" y="5661248"/>
          <a:ext cx="1080120" cy="73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Формула" r:id="rId6" imgW="596641" imgH="406224" progId="Equation.3">
                  <p:embed/>
                </p:oleObj>
              </mc:Choice>
              <mc:Fallback>
                <p:oleObj name="Формула" r:id="rId6" imgW="596641" imgH="4062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5661248"/>
                        <a:ext cx="1080120" cy="738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6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6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3. Змочування.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2276872"/>
            <a:ext cx="2843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Якщо Θ=0, змочування ідеальне; якщо Θ=π, то ідеальне незмочування. При θ=0 і θ=π спостерігається сферична форма меніска, увігнута чи випукла.</a:t>
            </a:r>
          </a:p>
          <a:p>
            <a:r>
              <a:rPr lang="uk-UA" dirty="0" smtClean="0"/>
              <a:t> При Θ=π/2 рідина має плоску вільну поверхню. Цей випадок називається відсутністю змочування і незмочування.</a:t>
            </a:r>
            <a:endParaRPr lang="ru-RU" dirty="0"/>
          </a:p>
        </p:txBody>
      </p:sp>
      <p:pic>
        <p:nvPicPr>
          <p:cNvPr id="5122" name="Picture 2" descr="http://svitppt.com.ua/images/40/39381/960/img21.jpg"/>
          <p:cNvPicPr>
            <a:picLocks noChangeAspect="1" noChangeArrowheads="1"/>
          </p:cNvPicPr>
          <p:nvPr/>
        </p:nvPicPr>
        <p:blipFill>
          <a:blip r:embed="rId2" cstate="print"/>
          <a:srcRect l="18550" t="17850" r="16138" b="54851"/>
          <a:stretch>
            <a:fillRect/>
          </a:stretch>
        </p:blipFill>
        <p:spPr bwMode="auto">
          <a:xfrm flipH="1">
            <a:off x="611560" y="3645024"/>
            <a:ext cx="5616624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90872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Рідина називається </a:t>
            </a:r>
            <a:r>
              <a:rPr lang="uk-UA" dirty="0" err="1" smtClean="0"/>
              <a:t>змочуючою</a:t>
            </a:r>
            <a:r>
              <a:rPr lang="uk-UA" dirty="0" smtClean="0"/>
              <a:t> тверде тіло, якщо крайовий кут гострий 0°≤ Θ &lt;π/2. Наприклад, вода змочує чисте скло, ртуть змочує цинк.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90872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рідин, що не змочують тверде тіло, крайовий кут тупий: π/2&lt;Θ&lt;π.</a:t>
            </a:r>
          </a:p>
          <a:p>
            <a:r>
              <a:rPr lang="uk-UA" dirty="0" smtClean="0"/>
              <a:t>Наприклад, вода не змочує парафін, ртуть не змочує чавун.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6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6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4. Капілярні явища.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2" descr="C:\Documents and Settings\mala\Рабочий стол\Капилярные явления\12a9125180c971c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24744"/>
            <a:ext cx="2898862" cy="3795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97152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Явище підняття (чи опускання) рідини в капілярах називається капілярністю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4" descr="C:\Documents and Settings\mala\Рабочий стол\Капилярные явления\248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714644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443711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Висота підйому рідини в капілярах тим більша, чим менший його діаметр.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300191" y="4941168"/>
          <a:ext cx="1901207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5" imgW="571320" imgH="419040" progId="Equation.3">
                  <p:embed/>
                </p:oleObj>
              </mc:Choice>
              <mc:Fallback>
                <p:oleObj name="Формула" r:id="rId5" imgW="571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1" y="4941168"/>
                        <a:ext cx="1901207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t="16634" r="37819" b="29171"/>
          <a:stretch>
            <a:fillRect/>
          </a:stretch>
        </p:blipFill>
        <p:spPr bwMode="auto">
          <a:xfrm>
            <a:off x="5796136" y="2276872"/>
            <a:ext cx="3131840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2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2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5987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Експериментальна задача.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«Визначення форми рідини в звичайних умовах»</a:t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(кожна група працює зі своїм твердим тілом)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3284983"/>
          <a:ext cx="7920880" cy="2928357"/>
        </p:xfrm>
        <a:graphic>
          <a:graphicData uri="http://schemas.openxmlformats.org/drawingml/2006/table">
            <a:tbl>
              <a:tblPr/>
              <a:tblGrid>
                <a:gridCol w="2345129"/>
                <a:gridCol w="2490759"/>
                <a:gridCol w="3084992"/>
              </a:tblGrid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Тверде тіло + рідина 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Рисунок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Висновок 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Алюміній + олія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Алюміній + вода 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Мідь + олія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Мідь + вода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Скло + олія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Скло + вода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Парафін + олія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73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Парафін + олія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05273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dirty="0" smtClean="0"/>
              <a:t>Хід роботи</a:t>
            </a:r>
            <a:endParaRPr lang="ru-RU" dirty="0" smtClean="0"/>
          </a:p>
          <a:p>
            <a:pPr fontAlgn="base"/>
            <a:r>
              <a:rPr lang="uk-UA" dirty="0" smtClean="0"/>
              <a:t>1. Помістити краплі води та олії на алюмінієву, мідну, скляну та парафінову пластинки. </a:t>
            </a:r>
            <a:endParaRPr lang="ru-RU" dirty="0" smtClean="0"/>
          </a:p>
          <a:p>
            <a:pPr fontAlgn="base"/>
            <a:r>
              <a:rPr lang="uk-UA" dirty="0" smtClean="0"/>
              <a:t>2. Розглянути та замалювати форму крапель.</a:t>
            </a:r>
            <a:endParaRPr lang="ru-RU" dirty="0" smtClean="0"/>
          </a:p>
          <a:p>
            <a:pPr fontAlgn="base"/>
            <a:r>
              <a:rPr lang="uk-UA" dirty="0" smtClean="0"/>
              <a:t>3. Зробити висновок про взаємодію молекул рідини і твердого тіла.</a:t>
            </a:r>
            <a:endParaRPr lang="ru-RU" dirty="0" smtClean="0"/>
          </a:p>
          <a:p>
            <a:pPr fontAlgn="base"/>
            <a:r>
              <a:rPr lang="uk-UA" dirty="0" smtClean="0"/>
              <a:t>4. Результати занести у таблицю.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8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8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8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1339</Words>
  <Application>Microsoft Office PowerPoint</Application>
  <PresentationFormat>Экран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Поверхневий натяг рідини. Змочування.  Капілярні явища. </vt:lpstr>
      <vt:lpstr>Перевірка домашнього завдання</vt:lpstr>
      <vt:lpstr>Презентация PowerPoint</vt:lpstr>
      <vt:lpstr>Презентация PowerPoint</vt:lpstr>
      <vt:lpstr>1. Властивості рідин</vt:lpstr>
      <vt:lpstr>2. Поверхневий натяг </vt:lpstr>
      <vt:lpstr>3. Змочування.</vt:lpstr>
      <vt:lpstr>4. Капілярні явища.      </vt:lpstr>
      <vt:lpstr>Експериментальна задача.   «Визначення форми рідини в звичайних умовах»  (кожна група працює зі своїм твердим тілом)</vt:lpstr>
      <vt:lpstr>Презентация PowerPoint</vt:lpstr>
      <vt:lpstr>Презентация PowerPoint</vt:lpstr>
      <vt:lpstr>Презентация PowerPoint</vt:lpstr>
      <vt:lpstr>Відповіді на якісні задачі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Servik</dc:creator>
  <cp:lastModifiedBy>_Заместитель по УПР</cp:lastModifiedBy>
  <cp:revision>30</cp:revision>
  <dcterms:created xsi:type="dcterms:W3CDTF">2016-01-29T08:23:42Z</dcterms:created>
  <dcterms:modified xsi:type="dcterms:W3CDTF">2020-04-29T04:44:47Z</dcterms:modified>
</cp:coreProperties>
</file>