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2"/>
  </p:notesMasterIdLst>
  <p:sldIdLst>
    <p:sldId id="256" r:id="rId2"/>
    <p:sldId id="279" r:id="rId3"/>
    <p:sldId id="309" r:id="rId4"/>
    <p:sldId id="310" r:id="rId5"/>
    <p:sldId id="308" r:id="rId6"/>
    <p:sldId id="311" r:id="rId7"/>
    <p:sldId id="312" r:id="rId8"/>
    <p:sldId id="316" r:id="rId9"/>
    <p:sldId id="313" r:id="rId10"/>
    <p:sldId id="31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7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18A53-A330-48FE-8FB1-6EACE7272D6E}" type="datetimeFigureOut">
              <a:rPr lang="uk-UA" smtClean="0"/>
              <a:t>29.03.2020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33F8D-428C-42C4-9197-5D2D9A203A4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9035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33F8D-428C-42C4-9197-5D2D9A203A4E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1954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1872-C943-4CB9-9BD8-854D5E8C8DD0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9BAD-2E7C-45E6-B431-631B448E1E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586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1872-C943-4CB9-9BD8-854D5E8C8DD0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9BAD-2E7C-45E6-B431-631B448E1E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736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1872-C943-4CB9-9BD8-854D5E8C8DD0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9BAD-2E7C-45E6-B431-631B448E1E3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7087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1872-C943-4CB9-9BD8-854D5E8C8DD0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9BAD-2E7C-45E6-B431-631B448E1E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193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1872-C943-4CB9-9BD8-854D5E8C8DD0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9BAD-2E7C-45E6-B431-631B448E1E3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0811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1872-C943-4CB9-9BD8-854D5E8C8DD0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9BAD-2E7C-45E6-B431-631B448E1E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55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1872-C943-4CB9-9BD8-854D5E8C8DD0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9BAD-2E7C-45E6-B431-631B448E1E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463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1872-C943-4CB9-9BD8-854D5E8C8DD0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9BAD-2E7C-45E6-B431-631B448E1E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239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1872-C943-4CB9-9BD8-854D5E8C8DD0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9BAD-2E7C-45E6-B431-631B448E1E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594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1872-C943-4CB9-9BD8-854D5E8C8DD0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9BAD-2E7C-45E6-B431-631B448E1E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984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1872-C943-4CB9-9BD8-854D5E8C8DD0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9BAD-2E7C-45E6-B431-631B448E1E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777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1872-C943-4CB9-9BD8-854D5E8C8DD0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9BAD-2E7C-45E6-B431-631B448E1E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285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1872-C943-4CB9-9BD8-854D5E8C8DD0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9BAD-2E7C-45E6-B431-631B448E1E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537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1872-C943-4CB9-9BD8-854D5E8C8DD0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9BAD-2E7C-45E6-B431-631B448E1E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35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1872-C943-4CB9-9BD8-854D5E8C8DD0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9BAD-2E7C-45E6-B431-631B448E1E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961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1872-C943-4CB9-9BD8-854D5E8C8DD0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9BAD-2E7C-45E6-B431-631B448E1E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329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11872-C943-4CB9-9BD8-854D5E8C8DD0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CB19BAD-2E7C-45E6-B431-631B448E1E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68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488C3D-AD72-41D9-99BA-B344836D4E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251" y="168813"/>
            <a:ext cx="11594626" cy="2926080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Явище адсорбції </a:t>
            </a:r>
            <a:b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dirty="0"/>
            </a:b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3251" y="2157271"/>
            <a:ext cx="113254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C8A185-D55C-4280-AFCA-2010856D78A3}"/>
              </a:ext>
            </a:extLst>
          </p:cNvPr>
          <p:cNvPicPr/>
          <p:nvPr/>
        </p:nvPicPr>
        <p:blipFill rotWithShape="1">
          <a:blip r:embed="rId2"/>
          <a:srcRect l="41849" t="29658" r="35222" b="53802"/>
          <a:stretch/>
        </p:blipFill>
        <p:spPr bwMode="auto">
          <a:xfrm>
            <a:off x="6230564" y="3026486"/>
            <a:ext cx="5931877" cy="31441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E00FB68F-6EC6-470F-B5BF-966E521D9265}"/>
              </a:ext>
            </a:extLst>
          </p:cNvPr>
          <p:cNvSpPr/>
          <p:nvPr/>
        </p:nvSpPr>
        <p:spPr>
          <a:xfrm>
            <a:off x="164122" y="2828836"/>
            <a:ext cx="593187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Адсорбція</a:t>
            </a:r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uk-UA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(від лат.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ad</a:t>
            </a:r>
            <a:r>
              <a:rPr lang="uk-UA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 - </a:t>
            </a: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на</a:t>
            </a:r>
            <a:r>
              <a:rPr lang="uk-UA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при</a:t>
            </a:r>
            <a:r>
              <a:rPr lang="uk-UA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 і </a:t>
            </a:r>
          </a:p>
          <a:p>
            <a:pPr algn="ctr"/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sorbeo</a:t>
            </a:r>
            <a:r>
              <a:rPr lang="uk-UA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 - </a:t>
            </a: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поглинаю</a:t>
            </a:r>
            <a:r>
              <a:rPr lang="uk-UA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) </a:t>
            </a:r>
            <a:r>
              <a:rPr lang="uk-UA" sz="3200" i="1" dirty="0">
                <a:latin typeface="Arial" panose="020B0604020202020204" pitchFamily="34" charset="0"/>
                <a:ea typeface="Calibri" panose="020F0502020204030204" pitchFamily="34" charset="0"/>
              </a:rPr>
              <a:t>– </a:t>
            </a:r>
          </a:p>
          <a:p>
            <a:r>
              <a:rPr lang="uk-UA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явище поглинання речовини з газуватого середовища чи розчину поверхневим шаром рідини або твердого тіла.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1380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C741C4-793F-44B3-9588-40CC25047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7" y="126609"/>
            <a:ext cx="12051323" cy="1803791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Адсорбція - основа численних промислових операцій і наукових досліджень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5B4D304-087F-4FBD-9F88-8395EA420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8" y="1448972"/>
            <a:ext cx="6217919" cy="5409027"/>
          </a:xfrm>
        </p:spPr>
        <p:txBody>
          <a:bodyPr>
            <a:normAutofit fontScale="92500"/>
          </a:bodyPr>
          <a:lstStyle/>
          <a:p>
            <a:r>
              <a:rPr lang="uk-UA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Чимало процесів очищення, виокремлення та розділення речовин, каталізу, техніки напівпровідників, медицини, будівництва, оборонної галузі, криміналістики, захисту довкілля ґрунтуються на використанні цього явища. </a:t>
            </a:r>
          </a:p>
          <a:p>
            <a:r>
              <a:rPr lang="uk-UA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Тобто застосування адсорбції в новітніх і традиційних технологіях слугує задоволенню потреб людини в духовних і матеріальних цінностях, збереженню здоров’я тощо.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607B75-6998-49E6-96B1-6B9BCE1B4030}"/>
              </a:ext>
            </a:extLst>
          </p:cNvPr>
          <p:cNvPicPr/>
          <p:nvPr/>
        </p:nvPicPr>
        <p:blipFill rotWithShape="1">
          <a:blip r:embed="rId2"/>
          <a:srcRect l="41689" t="32889" r="32175" b="43089"/>
          <a:stretch/>
        </p:blipFill>
        <p:spPr bwMode="auto">
          <a:xfrm>
            <a:off x="6236678" y="1448972"/>
            <a:ext cx="5955322" cy="34786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A0BE87A-3BF8-4E67-A83D-CF89B359797B}"/>
              </a:ext>
            </a:extLst>
          </p:cNvPr>
          <p:cNvSpPr/>
          <p:nvPr/>
        </p:nvSpPr>
        <p:spPr>
          <a:xfrm>
            <a:off x="8117058" y="3074543"/>
            <a:ext cx="4074941" cy="3575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Застосування явища адсорбції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– у протигазах,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 – для очищення води,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– у медицині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390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566" y="169818"/>
            <a:ext cx="11730445" cy="914399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Будова неметалів</a:t>
            </a:r>
            <a:br>
              <a:rPr lang="uk-UA" sz="4000" dirty="0"/>
            </a:br>
            <a:endParaRPr lang="uk-UA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084217"/>
            <a:ext cx="11392746" cy="5773783"/>
          </a:xfrm>
        </p:spPr>
        <p:txBody>
          <a:bodyPr>
            <a:normAutofit lnSpcReduction="10000"/>
          </a:bodyPr>
          <a:lstStyle/>
          <a:p>
            <a:r>
              <a:rPr lang="uk-UA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Частина неметалів має </a:t>
            </a:r>
            <a:r>
              <a:rPr lang="uk-UA" sz="2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атомну будову</a:t>
            </a:r>
            <a:r>
              <a:rPr lang="uk-UA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uk-UA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 окремих атомів складаються інертні гази — гелій, неон, аргон, криптон, ксенон і радон. </a:t>
            </a:r>
          </a:p>
          <a:p>
            <a:r>
              <a:rPr lang="uk-UA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графіті, алмазі, силіції, борі, червоному фосфорі атоми сполучені один з одним.</a:t>
            </a:r>
          </a:p>
          <a:p>
            <a:pPr marL="0" indent="0">
              <a:buNone/>
            </a:pPr>
            <a:endParaRPr lang="uk-UA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Інші неметали — </a:t>
            </a:r>
            <a:r>
              <a:rPr lang="uk-UA" sz="2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молекулярні речовини</a:t>
            </a:r>
            <a:r>
              <a:rPr lang="uk-UA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uk-UA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Існують неметали, які складаються із двохатомних молекул. (Назвіть ці речовини.) </a:t>
            </a:r>
          </a:p>
          <a:p>
            <a:r>
              <a:rPr lang="uk-UA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Більша кількість атомів міститься в молекулах озону О</a:t>
            </a:r>
            <a:r>
              <a:rPr lang="uk-UA" sz="2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uk-UA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білого фосфору Р</a:t>
            </a:r>
            <a:r>
              <a:rPr lang="uk-UA" sz="2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uk-UA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сірки S</a:t>
            </a:r>
            <a:r>
              <a:rPr lang="uk-UA" sz="2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uk-UA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uk-UA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Атоми в неметалах сполучені ковалентними неполярними зв’язками — простими, іноді подвійними, потрійними.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88869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E84067-A8BE-4C5C-9EC5-814D1B1F9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5" y="196948"/>
            <a:ext cx="11887199" cy="759655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Поняття про адсорбцію </a:t>
            </a:r>
            <a:br>
              <a:rPr lang="ru-RU" dirty="0"/>
            </a:br>
            <a:endParaRPr lang="ru-RU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5FCEB7B-95EF-43E5-8A0C-3940784EA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286" y="956603"/>
            <a:ext cx="7582486" cy="5704449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Адсорбція відома людству з давніх-давен, її широко використовують у наші дні. </a:t>
            </a:r>
          </a:p>
          <a:p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Ще в Стародавньому Єгипті, Індії, Греції деревне вугілля та глину використовували для очищення води, вина та під час лікування отруєнь, дизентерії, гепатиту тощо. </a:t>
            </a:r>
          </a:p>
          <a:p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«Каноні лікарської науки» Авіценна описав методи вживання сорбентів як засобу профілактики багатьох хвороб. </a:t>
            </a:r>
          </a:p>
          <a:p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Лікарі Давньої Русі використовували для цього березове та кісткове вугілля.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0BB65C-AA75-454A-B9CE-AA45BD635066}"/>
              </a:ext>
            </a:extLst>
          </p:cNvPr>
          <p:cNvPicPr/>
          <p:nvPr/>
        </p:nvPicPr>
        <p:blipFill rotWithShape="1">
          <a:blip r:embed="rId3"/>
          <a:srcRect l="30785" t="34221" r="62480" b="51806"/>
          <a:stretch/>
        </p:blipFill>
        <p:spPr bwMode="auto">
          <a:xfrm>
            <a:off x="9129932" y="689317"/>
            <a:ext cx="2907323" cy="35309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1C3EC717-43A3-40F9-9257-1A5071452637}"/>
              </a:ext>
            </a:extLst>
          </p:cNvPr>
          <p:cNvSpPr/>
          <p:nvPr/>
        </p:nvSpPr>
        <p:spPr>
          <a:xfrm>
            <a:off x="8243669" y="2755995"/>
            <a:ext cx="3948332" cy="4035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Авіценна (980-1037 (Абу Алі Аль-Хусейн Ібн Абдаллах ібн Сіна) - перський (таджицький) науковець, філософ, лікар, музикант XI ст., автор енциклопедичних праць, у яких систематизовано всі сучасні йому знання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210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894E02-4A46-4674-B6DA-D74FB1B57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1" y="112542"/>
            <a:ext cx="5712072" cy="638673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Очищення води в давнину</a:t>
            </a:r>
            <a:b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велике глиняне горнятко з дірками в споді насипали шар крупного гравію, потім - шари піску, деревного вугілля, знову піску й гравію.</a:t>
            </a:r>
            <a:b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горнятко наливали воду, яка поступово проходила крізь шари фільтрувальних матеріалів і стікала в посудину.</a:t>
            </a:r>
            <a:br>
              <a:rPr lang="ru-RU" sz="4000" dirty="0"/>
            </a:br>
            <a:endParaRPr lang="ru-RU" sz="2000" dirty="0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10CCCDB7-E9E7-4F4D-BA27-6503E13A94D7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57082" t="45627" r="31694" b="29563"/>
          <a:stretch/>
        </p:blipFill>
        <p:spPr bwMode="auto">
          <a:xfrm>
            <a:off x="6297048" y="295422"/>
            <a:ext cx="5233181" cy="62038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32982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8AB8D1-71C2-483A-9B87-5EDFF71B6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74" y="112542"/>
            <a:ext cx="7906043" cy="674545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Пластунське лікування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дорогоцінний спадок наших предків. Пластуни на Січі мали свій </a:t>
            </a:r>
            <a:b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окремий курінь. Допомагали </a:t>
            </a:r>
            <a:b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пластунам їхні тайни-секрети. Насамперед – медичні. </a:t>
            </a:r>
            <a:b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Коли ж доводилося пити </a:t>
            </a:r>
            <a:b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воду застояну, болотяну, бо іншої </a:t>
            </a:r>
            <a:b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 було, то перед тим ковтали </a:t>
            </a:r>
            <a:b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жменьку вугілля, узятого з багаття (невеликий запас його завжди мав із собою пластун). </a:t>
            </a:r>
            <a:b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 Анатолієм Пастернаком</a:t>
            </a:r>
            <a:endParaRPr lang="ru-RU" sz="16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62CFF1F2-0B2B-43D7-A8EF-17D4F5824072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30625" t="35361" r="55586" b="46958"/>
          <a:stretch/>
        </p:blipFill>
        <p:spPr bwMode="auto">
          <a:xfrm>
            <a:off x="6808764" y="1125416"/>
            <a:ext cx="5148774" cy="50503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37931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8AC508-80F9-4848-B552-8F7802D16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42" y="182880"/>
            <a:ext cx="11873132" cy="1747520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Адсорбційні явища, поширені в живій і неживій природі</a:t>
            </a:r>
            <a:endParaRPr lang="ru-RU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23A04FF-0C96-40D7-99D1-B361BEF3E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42" y="1463040"/>
            <a:ext cx="7526215" cy="5394959"/>
          </a:xfrm>
        </p:spPr>
        <p:txBody>
          <a:bodyPr>
            <a:normAutofit fontScale="92500" lnSpcReduction="10000"/>
          </a:bodyPr>
          <a:lstStyle/>
          <a:p>
            <a:r>
              <a:rPr lang="uk-UA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Водні й газові розчини органічних і неорганічних речовин проходять крізь товщі гірських порід і ґрунти - величезні природні адсорбційні колони. </a:t>
            </a:r>
          </a:p>
          <a:p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Легенева тканина адсорбує кисень, який транспортується в організмі за участю гемоглобіну крові. </a:t>
            </a:r>
          </a:p>
          <a:p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Обмін речовин і енергії також відбувається внаслідок здатності поверхні біологічних мембран </a:t>
            </a: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адсорбувати (поглинати)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десорбувати (вивільняти)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речовини. </a:t>
            </a:r>
          </a:p>
          <a:p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Відчуття запаху та смаку теж пов’язані з адсорбцією</a:t>
            </a:r>
          </a:p>
        </p:txBody>
      </p:sp>
      <p:pic>
        <p:nvPicPr>
          <p:cNvPr id="4" name="Picture 3" descr="U24_09">
            <a:extLst>
              <a:ext uri="{FF2B5EF4-FFF2-40B4-BE49-F238E27FC236}">
                <a16:creationId xmlns:a16="http://schemas.microsoft.com/office/drawing/2014/main" id="{107992B9-0C54-462F-AB99-B4DC4A840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791" y="3958752"/>
            <a:ext cx="2147667" cy="2899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 descr="C:\Users\Павленко\Біологія людини\Дихання\анимац газооб.gif">
            <a:extLst>
              <a:ext uri="{FF2B5EF4-FFF2-40B4-BE49-F238E27FC236}">
                <a16:creationId xmlns:a16="http://schemas.microsoft.com/office/drawing/2014/main" id="{3A8731DC-7644-4D07-82B2-2D270DB7C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3489" y="928468"/>
            <a:ext cx="2331719" cy="2689274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26" name="Picture 2" descr="Картинки по запросу разрез толщи грунта">
            <a:extLst>
              <a:ext uri="{FF2B5EF4-FFF2-40B4-BE49-F238E27FC236}">
                <a16:creationId xmlns:a16="http://schemas.microsoft.com/office/drawing/2014/main" id="{510B5943-0F5F-4466-8791-A6F50A022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07791" y="1930400"/>
            <a:ext cx="1645232" cy="413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365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8CC5C1-E597-4966-BD31-E8D64AC47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09" y="168812"/>
            <a:ext cx="11859065" cy="176158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Адсорбція газуватих речовин свіжопрожареним деревним вугіллям</a:t>
            </a:r>
            <a:br>
              <a:rPr lang="ru-RU" dirty="0"/>
            </a:br>
            <a:endParaRPr lang="ru-RU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6DA199F-7429-406B-ACB7-B6B05CC26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10" y="1463040"/>
            <a:ext cx="6316394" cy="5394959"/>
          </a:xfrm>
        </p:spPr>
        <p:txBody>
          <a:bodyPr>
            <a:normAutofit lnSpcReduction="10000"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Деревне вугілля добувають нагріванням деревини без доступу повітря. </a:t>
            </a:r>
          </a:p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Завдяки пористій поверхні (площа поверхні вугілля масою 1г становить 400-800 м</a:t>
            </a:r>
            <a:r>
              <a:rPr lang="ru-RU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воно добре поглинає гази та розчинені речовини. </a:t>
            </a:r>
          </a:p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Задля збільшення поглинальної здатності деревне вугілля обробляють гарячою водяною парою. Таке вугілля називають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активованим.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E79A0A-CD09-4DB6-B664-CD46A342D278}"/>
              </a:ext>
            </a:extLst>
          </p:cNvPr>
          <p:cNvPicPr/>
          <p:nvPr/>
        </p:nvPicPr>
        <p:blipFill rotWithShape="1">
          <a:blip r:embed="rId2"/>
          <a:srcRect l="42490" t="44201" r="43079" b="39829"/>
          <a:stretch/>
        </p:blipFill>
        <p:spPr bwMode="auto">
          <a:xfrm>
            <a:off x="6056141" y="4160519"/>
            <a:ext cx="4403187" cy="25321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969E213-5273-44FA-B946-4583FF7173A8}"/>
              </a:ext>
            </a:extLst>
          </p:cNvPr>
          <p:cNvPicPr/>
          <p:nvPr/>
        </p:nvPicPr>
        <p:blipFill rotWithShape="1">
          <a:blip r:embed="rId3"/>
          <a:srcRect l="30625" t="38305" r="50377" b="49809"/>
          <a:stretch/>
        </p:blipFill>
        <p:spPr bwMode="auto">
          <a:xfrm>
            <a:off x="6649330" y="1923368"/>
            <a:ext cx="5416060" cy="20648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41995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35CC99-0D15-471B-9A02-85218B4E0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09" y="154745"/>
            <a:ext cx="11830929" cy="1775655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Адсорбція різних газів активованим вугіллям масою 1 г за температури 15 °С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57BD6B2F-8A70-4BDF-B9B2-0B777F544247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45858" t="35361" r="32336" b="46103"/>
          <a:stretch/>
        </p:blipFill>
        <p:spPr bwMode="auto">
          <a:xfrm>
            <a:off x="1322363" y="1420836"/>
            <a:ext cx="9791114" cy="52824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80333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7506E7-365E-4631-AFE6-9A61D1C28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42" y="112542"/>
            <a:ext cx="10114670" cy="181785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Адсорбцію бойових отруйних речовин з повітря використав М.Д. Зелінський, створивши під час Першої світової війни вугільний протигаз).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A5A3569-0345-4491-A95A-0D6327F6D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258" y="1930400"/>
            <a:ext cx="9081744" cy="4927600"/>
          </a:xfrm>
        </p:spPr>
        <p:txBody>
          <a:bodyPr>
            <a:normAutofit/>
          </a:bodyPr>
          <a:lstStyle/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Протигаз: </a:t>
            </a:r>
          </a:p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— коробка з адсорбентом; </a:t>
            </a:r>
          </a:p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— гумовий шолом</a:t>
            </a:r>
          </a:p>
          <a:p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Сучасний протигаз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0403C1-DD66-42C8-AEFB-692BA7C7B23B}"/>
              </a:ext>
            </a:extLst>
          </p:cNvPr>
          <p:cNvPicPr/>
          <p:nvPr/>
        </p:nvPicPr>
        <p:blipFill rotWithShape="1">
          <a:blip r:embed="rId2"/>
          <a:srcRect l="30785" t="32510" r="61037" b="48384"/>
          <a:stretch/>
        </p:blipFill>
        <p:spPr bwMode="auto">
          <a:xfrm>
            <a:off x="10227212" y="0"/>
            <a:ext cx="1947485" cy="26025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165A84-8747-4C4F-9DFF-E848F864E56B}"/>
              </a:ext>
            </a:extLst>
          </p:cNvPr>
          <p:cNvPicPr/>
          <p:nvPr/>
        </p:nvPicPr>
        <p:blipFill rotWithShape="1">
          <a:blip r:embed="rId3"/>
          <a:srcRect l="57082" t="45342" r="32336" b="39321"/>
          <a:stretch/>
        </p:blipFill>
        <p:spPr bwMode="auto">
          <a:xfrm>
            <a:off x="5866228" y="1665310"/>
            <a:ext cx="3254326" cy="29348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290C4B2-F294-43F9-9058-D8493C3F0351}"/>
              </a:ext>
            </a:extLst>
          </p:cNvPr>
          <p:cNvPicPr/>
          <p:nvPr/>
        </p:nvPicPr>
        <p:blipFill rotWithShape="1">
          <a:blip r:embed="rId4"/>
          <a:srcRect l="42490" t="37928" r="48691" b="46673"/>
          <a:stretch/>
        </p:blipFill>
        <p:spPr bwMode="auto">
          <a:xfrm>
            <a:off x="8307570" y="3912088"/>
            <a:ext cx="2886075" cy="28333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38580791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544</TotalTime>
  <Words>525</Words>
  <Application>Microsoft Office PowerPoint</Application>
  <PresentationFormat>Широкоэкранный</PresentationFormat>
  <Paragraphs>62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Trebuchet MS</vt:lpstr>
      <vt:lpstr>Wingdings 3</vt:lpstr>
      <vt:lpstr>Грань</vt:lpstr>
      <vt:lpstr>Явище адсорбції   </vt:lpstr>
      <vt:lpstr>Будова неметалів </vt:lpstr>
      <vt:lpstr>1. Поняття про адсорбцію  </vt:lpstr>
      <vt:lpstr>Очищення води в давнину  У велике глиняне горнятко з дірками в споді насипали шар крупного гравію, потім - шари піску, деревного вугілля, знову піску й гравію.   У горнятко наливали воду, яка поступово проходила крізь шари фільтрувальних матеріалів і стікала в посудину. </vt:lpstr>
      <vt:lpstr>«Пластунське лікування» - дорогоцінний спадок наших предків. Пластуни на Січі мали свій  окремий курінь. Допомагали  пластунам їхні тайни-секрети. Насамперед – медичні.  Коли ж доводилося пити  воду застояну, болотяну, бо іншої  не було, то перед тим ковтали  жменьку вугілля, узятого з багаття (невеликий запас його завжди мав із собою пластун).               За Анатолієм Пастернаком</vt:lpstr>
      <vt:lpstr>2. Адсорбційні явища, поширені в живій і неживій природі</vt:lpstr>
      <vt:lpstr>3. Адсорбція газуватих речовин свіжопрожареним деревним вугіллям </vt:lpstr>
      <vt:lpstr>Адсорбція різних газів активованим вугіллям масою 1 г за температури 15 °С </vt:lpstr>
      <vt:lpstr> Адсорбцію бойових отруйних речовин з повітря використав М.Д. Зелінський, створивши під час Першої світової війни вугільний протигаз).</vt:lpstr>
      <vt:lpstr>4. Адсорбція - основа численних промислових операцій і наукових досліджень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Таня</dc:creator>
  <cp:lastModifiedBy>kalmykova</cp:lastModifiedBy>
  <cp:revision>50</cp:revision>
  <dcterms:created xsi:type="dcterms:W3CDTF">2019-11-05T15:30:52Z</dcterms:created>
  <dcterms:modified xsi:type="dcterms:W3CDTF">2020-03-29T15:10:55Z</dcterms:modified>
</cp:coreProperties>
</file>