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7" r:id="rId6"/>
    <p:sldId id="275" r:id="rId7"/>
    <p:sldId id="279" r:id="rId8"/>
    <p:sldId id="281" r:id="rId9"/>
    <p:sldId id="282" r:id="rId10"/>
    <p:sldId id="287" r:id="rId11"/>
    <p:sldId id="283" r:id="rId12"/>
    <p:sldId id="284" r:id="rId13"/>
    <p:sldId id="260" r:id="rId14"/>
    <p:sldId id="285" r:id="rId15"/>
    <p:sldId id="286" r:id="rId16"/>
    <p:sldId id="280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25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36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26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46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2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10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5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168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75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06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1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0B4FD-D08C-4279-9778-0858176D37B6}" type="datetimeFigureOut">
              <a:rPr lang="ru-RU" smtClean="0"/>
              <a:pPr/>
              <a:t>02.04.2020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56A82-1558-4210-9813-9038ACAA72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88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еукаріотичної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реалізація</a:t>
            </a:r>
            <a:endParaRPr lang="ru-RU" dirty="0"/>
          </a:p>
        </p:txBody>
      </p:sp>
      <p:pic>
        <p:nvPicPr>
          <p:cNvPr id="4" name="Picture 2" descr="Картинки по запросу гени і гено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56" y="2285992"/>
            <a:ext cx="5400598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49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Особливості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експресії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генів</a:t>
            </a:r>
            <a:r>
              <a:rPr lang="ru-RU" b="1" dirty="0">
                <a:solidFill>
                  <a:srgbClr val="FF0000"/>
                </a:solidFill>
              </a:rPr>
              <a:t> в </a:t>
            </a:r>
            <a:r>
              <a:rPr lang="ru-RU" b="1" dirty="0" err="1">
                <a:solidFill>
                  <a:srgbClr val="FF0000"/>
                </a:solidFill>
              </a:rPr>
              <a:t>еукаріотичних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клітинах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b="1" dirty="0">
                <a:solidFill>
                  <a:srgbClr val="0070C0"/>
                </a:solidFill>
              </a:rPr>
              <a:t>Транскрипція </a:t>
            </a:r>
            <a:r>
              <a:rPr lang="uk-UA" sz="4000" b="1" dirty="0" err="1">
                <a:solidFill>
                  <a:srgbClr val="0070C0"/>
                </a:solidFill>
              </a:rPr>
              <a:t>іРНК</a:t>
            </a:r>
            <a:endParaRPr lang="uk-UA" sz="40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uk-UA" sz="4000" b="1" dirty="0">
              <a:solidFill>
                <a:srgbClr val="0070C0"/>
              </a:solidFill>
            </a:endParaRPr>
          </a:p>
          <a:p>
            <a:r>
              <a:rPr lang="uk-UA" sz="4000" b="1" dirty="0" err="1">
                <a:solidFill>
                  <a:srgbClr val="0070C0"/>
                </a:solidFill>
              </a:rPr>
              <a:t>Процесинг</a:t>
            </a:r>
            <a:r>
              <a:rPr lang="uk-UA" sz="4000" b="1" dirty="0">
                <a:solidFill>
                  <a:srgbClr val="0070C0"/>
                </a:solidFill>
              </a:rPr>
              <a:t> із </a:t>
            </a:r>
            <a:r>
              <a:rPr lang="uk-UA" sz="4000" b="1" dirty="0" err="1">
                <a:solidFill>
                  <a:srgbClr val="0070C0"/>
                </a:solidFill>
              </a:rPr>
              <a:t>сплайсингом</a:t>
            </a:r>
            <a:endParaRPr lang="uk-UA" sz="40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uk-UA" sz="4000" b="1" dirty="0">
              <a:solidFill>
                <a:srgbClr val="0070C0"/>
              </a:solidFill>
            </a:endParaRPr>
          </a:p>
          <a:p>
            <a:r>
              <a:rPr lang="uk-UA" sz="4000" b="1" dirty="0">
                <a:solidFill>
                  <a:srgbClr val="0070C0"/>
                </a:solidFill>
              </a:rPr>
              <a:t>Регуляція експресії генів </a:t>
            </a:r>
          </a:p>
        </p:txBody>
      </p:sp>
      <p:sp>
        <p:nvSpPr>
          <p:cNvPr id="4" name="Вигнута вправо стрілка 3"/>
          <p:cNvSpPr/>
          <p:nvPr/>
        </p:nvSpPr>
        <p:spPr>
          <a:xfrm>
            <a:off x="7429520" y="1857364"/>
            <a:ext cx="1285884" cy="16430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Вигнута вправо стрілка 4"/>
          <p:cNvSpPr/>
          <p:nvPr/>
        </p:nvSpPr>
        <p:spPr>
          <a:xfrm>
            <a:off x="7500958" y="3643314"/>
            <a:ext cx="1285884" cy="16430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uk-UA" dirty="0" err="1"/>
              <a:t>Еукаріотична</a:t>
            </a:r>
            <a:r>
              <a:rPr lang="uk-UA" dirty="0"/>
              <a:t> </a:t>
            </a:r>
            <a:r>
              <a:rPr lang="uk-UA" dirty="0" err="1"/>
              <a:t>іРНК</a:t>
            </a:r>
            <a:r>
              <a:rPr lang="uk-UA" dirty="0"/>
              <a:t> синтезується у клітинному ядрі (</a:t>
            </a:r>
            <a:r>
              <a:rPr lang="uk-UA" b="1" dirty="0">
                <a:solidFill>
                  <a:srgbClr val="FF0000"/>
                </a:solidFill>
              </a:rPr>
              <a:t>транскрипція </a:t>
            </a:r>
            <a:r>
              <a:rPr lang="uk-UA" b="1" dirty="0" err="1">
                <a:solidFill>
                  <a:srgbClr val="FF0000"/>
                </a:solidFill>
              </a:rPr>
              <a:t>іРНК</a:t>
            </a:r>
            <a:r>
              <a:rPr lang="uk-UA" dirty="0"/>
              <a:t>)</a:t>
            </a:r>
          </a:p>
          <a:p>
            <a:pPr>
              <a:buNone/>
            </a:pPr>
            <a:endParaRPr lang="uk-UA" dirty="0"/>
          </a:p>
          <a:p>
            <a:r>
              <a:rPr lang="uk-UA" dirty="0"/>
              <a:t> звідки транспортується до цитоплазми </a:t>
            </a:r>
          </a:p>
          <a:p>
            <a:pPr>
              <a:buNone/>
            </a:pPr>
            <a:r>
              <a:rPr lang="uk-UA" dirty="0"/>
              <a:t>                (експорт </a:t>
            </a:r>
            <a:r>
              <a:rPr lang="uk-UA" dirty="0" err="1"/>
              <a:t>іРНК</a:t>
            </a:r>
            <a:r>
              <a:rPr lang="uk-UA" dirty="0"/>
              <a:t>) для </a:t>
            </a:r>
          </a:p>
          <a:p>
            <a:endParaRPr lang="uk-UA" dirty="0"/>
          </a:p>
          <a:p>
            <a:r>
              <a:rPr lang="uk-UA" dirty="0"/>
              <a:t>синтезу білків. </a:t>
            </a:r>
          </a:p>
          <a:p>
            <a:pPr>
              <a:buNone/>
            </a:pPr>
            <a:endParaRPr lang="uk-UA" dirty="0"/>
          </a:p>
          <a:p>
            <a:r>
              <a:rPr lang="uk-UA" dirty="0"/>
              <a:t>Таким чином, транскрипція й біосинтез білків є окремими, відділеними у просторі й часі, етапами експресії генів.</a:t>
            </a:r>
          </a:p>
          <a:p>
            <a:endParaRPr lang="uk-UA" dirty="0"/>
          </a:p>
        </p:txBody>
      </p:sp>
      <p:sp>
        <p:nvSpPr>
          <p:cNvPr id="4" name="Вигнута вправо стрілка 3"/>
          <p:cNvSpPr/>
          <p:nvPr/>
        </p:nvSpPr>
        <p:spPr>
          <a:xfrm>
            <a:off x="8286744" y="1428736"/>
            <a:ext cx="857256" cy="107157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" name="Вигнута вправо стрілка 4"/>
          <p:cNvSpPr/>
          <p:nvPr/>
        </p:nvSpPr>
        <p:spPr>
          <a:xfrm>
            <a:off x="6715140" y="2571744"/>
            <a:ext cx="857256" cy="135732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2285984" y="357166"/>
            <a:ext cx="529574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4400" b="1" dirty="0">
                <a:solidFill>
                  <a:srgbClr val="0070C0"/>
                </a:solidFill>
              </a:rPr>
              <a:t>1. Транскрипція </a:t>
            </a:r>
            <a:r>
              <a:rPr lang="uk-UA" sz="4400" b="1" dirty="0" err="1">
                <a:solidFill>
                  <a:srgbClr val="0070C0"/>
                </a:solidFill>
              </a:rPr>
              <a:t>іРНК</a:t>
            </a:r>
            <a:endParaRPr lang="uk-UA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uk-UA" b="1" dirty="0">
                <a:solidFill>
                  <a:srgbClr val="FF0000"/>
                </a:solidFill>
              </a:rPr>
              <a:t>Мозаїчна будова генів</a:t>
            </a:r>
          </a:p>
          <a:p>
            <a:pPr>
              <a:buNone/>
            </a:pPr>
            <a:r>
              <a:rPr lang="uk-UA" dirty="0">
                <a:solidFill>
                  <a:srgbClr val="FF0000"/>
                </a:solidFill>
              </a:rPr>
              <a:t>                         </a:t>
            </a:r>
            <a:r>
              <a:rPr lang="uk-UA" dirty="0"/>
              <a:t>            </a:t>
            </a:r>
          </a:p>
          <a:p>
            <a:pPr>
              <a:buNone/>
            </a:pPr>
            <a:r>
              <a:rPr lang="uk-UA" dirty="0"/>
              <a:t>                    </a:t>
            </a:r>
            <a:r>
              <a:rPr lang="uk-UA" dirty="0" err="1"/>
              <a:t>інтрони</a:t>
            </a:r>
            <a:r>
              <a:rPr lang="uk-UA" dirty="0"/>
              <a:t>                     </a:t>
            </a:r>
            <a:r>
              <a:rPr lang="uk-UA" dirty="0" err="1"/>
              <a:t>екзони</a:t>
            </a:r>
            <a:r>
              <a:rPr lang="uk-UA" dirty="0"/>
              <a:t> </a:t>
            </a:r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  <a:p>
            <a:pPr>
              <a:buNone/>
            </a:pPr>
            <a:endParaRPr lang="uk-UA" dirty="0"/>
          </a:p>
        </p:txBody>
      </p:sp>
      <p:sp>
        <p:nvSpPr>
          <p:cNvPr id="4" name="Стрілка вниз 3"/>
          <p:cNvSpPr/>
          <p:nvPr/>
        </p:nvSpPr>
        <p:spPr>
          <a:xfrm flipH="1">
            <a:off x="5286380" y="2071678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Стрілка вниз 4"/>
          <p:cNvSpPr/>
          <p:nvPr/>
        </p:nvSpPr>
        <p:spPr>
          <a:xfrm>
            <a:off x="3000364" y="2071678"/>
            <a:ext cx="428628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1285852" y="214290"/>
            <a:ext cx="71849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b="1" dirty="0">
                <a:solidFill>
                  <a:srgbClr val="0070C0"/>
                </a:solidFill>
              </a:rPr>
              <a:t>2. </a:t>
            </a:r>
            <a:r>
              <a:rPr lang="uk-UA" sz="4400" b="1" dirty="0" err="1">
                <a:solidFill>
                  <a:srgbClr val="0070C0"/>
                </a:solidFill>
              </a:rPr>
              <a:t>Процесинг</a:t>
            </a:r>
            <a:r>
              <a:rPr lang="uk-UA" sz="4400" b="1" dirty="0">
                <a:solidFill>
                  <a:srgbClr val="0070C0"/>
                </a:solidFill>
              </a:rPr>
              <a:t> із </a:t>
            </a:r>
            <a:r>
              <a:rPr lang="uk-UA" sz="4400" b="1" dirty="0" err="1">
                <a:solidFill>
                  <a:srgbClr val="0070C0"/>
                </a:solidFill>
              </a:rPr>
              <a:t>сплайсингом</a:t>
            </a:r>
            <a:endParaRPr lang="uk-UA" sz="4400" b="1" dirty="0">
              <a:solidFill>
                <a:srgbClr val="0070C0"/>
              </a:solidFill>
            </a:endParaRPr>
          </a:p>
        </p:txBody>
      </p:sp>
      <p:pic>
        <p:nvPicPr>
          <p:cNvPr id="9" name="Picture 2" descr="Картинки по запросу інтрони і екзон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34" y="4214818"/>
            <a:ext cx="8315310" cy="248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кутник 9"/>
          <p:cNvSpPr/>
          <p:nvPr/>
        </p:nvSpPr>
        <p:spPr>
          <a:xfrm>
            <a:off x="5000628" y="3214686"/>
            <a:ext cx="25717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ділянки, що кодують спадкову інформацію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1357290" y="3214686"/>
            <a:ext cx="30718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/>
              <a:t>ділянки, що  не кодують спадкову інформацію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" y="274638"/>
            <a:ext cx="9143935" cy="2654296"/>
          </a:xfrm>
        </p:spPr>
        <p:txBody>
          <a:bodyPr>
            <a:normAutofit fontScale="90000"/>
          </a:bodyPr>
          <a:lstStyle/>
          <a:p>
            <a:r>
              <a:rPr lang="uk-UA" sz="3100" dirty="0"/>
              <a:t>Гени еукаріотів мають мозаїчну будову: є ділянки генів, які кодують спадкову інформацію, і ділянки, які її не кодують. Спочатку інформація з білкових генів переписується на попередника </a:t>
            </a:r>
            <a:r>
              <a:rPr lang="uk-UA" sz="3100" dirty="0" err="1"/>
              <a:t>іРНК</a:t>
            </a:r>
            <a:r>
              <a:rPr lang="uk-UA" sz="3100" dirty="0"/>
              <a:t> (</a:t>
            </a:r>
            <a:r>
              <a:rPr lang="uk-UA" sz="3100" dirty="0" err="1"/>
              <a:t>про-іРНК</a:t>
            </a:r>
            <a:r>
              <a:rPr lang="uk-UA" sz="3100" dirty="0"/>
              <a:t>), а потім неінформативні </a:t>
            </a:r>
            <a:r>
              <a:rPr lang="uk-UA" sz="3100" dirty="0" err="1"/>
              <a:t>інтронні</a:t>
            </a:r>
            <a:r>
              <a:rPr lang="uk-UA" sz="3100" dirty="0"/>
              <a:t> ділянки </a:t>
            </a:r>
            <a:r>
              <a:rPr lang="uk-UA" sz="3100" dirty="0">
                <a:solidFill>
                  <a:srgbClr val="FF0000"/>
                </a:solidFill>
              </a:rPr>
              <a:t>вирізаються (</a:t>
            </a:r>
            <a:r>
              <a:rPr lang="uk-UA" sz="3100" dirty="0" err="1">
                <a:solidFill>
                  <a:srgbClr val="FF0000"/>
                </a:solidFill>
              </a:rPr>
              <a:t>сплайсинг</a:t>
            </a:r>
            <a:r>
              <a:rPr lang="uk-UA" sz="3100" dirty="0">
                <a:solidFill>
                  <a:srgbClr val="FF0000"/>
                </a:solidFill>
              </a:rPr>
              <a:t>) </a:t>
            </a:r>
            <a:r>
              <a:rPr lang="uk-UA" sz="3100" dirty="0"/>
              <a:t>й первинний </a:t>
            </a:r>
            <a:r>
              <a:rPr lang="uk-UA" sz="3100" dirty="0" err="1">
                <a:solidFill>
                  <a:srgbClr val="FF0000"/>
                </a:solidFill>
              </a:rPr>
              <a:t>транскрипт</a:t>
            </a:r>
            <a:r>
              <a:rPr lang="uk-UA" sz="3100" dirty="0">
                <a:solidFill>
                  <a:srgbClr val="FF0000"/>
                </a:solidFill>
              </a:rPr>
              <a:t> перетворюється на зрілу </a:t>
            </a:r>
            <a:r>
              <a:rPr lang="uk-UA" sz="3100" dirty="0" err="1">
                <a:solidFill>
                  <a:srgbClr val="FF0000"/>
                </a:solidFill>
              </a:rPr>
              <a:t>іРНК</a:t>
            </a:r>
            <a:r>
              <a:rPr lang="uk-UA" sz="3100" dirty="0">
                <a:solidFill>
                  <a:srgbClr val="FF0000"/>
                </a:solidFill>
              </a:rPr>
              <a:t> (</a:t>
            </a:r>
            <a:r>
              <a:rPr lang="uk-UA" sz="3100" dirty="0" err="1">
                <a:solidFill>
                  <a:srgbClr val="FF0000"/>
                </a:solidFill>
              </a:rPr>
              <a:t>процесинг</a:t>
            </a:r>
            <a:r>
              <a:rPr lang="uk-UA" sz="3100" dirty="0">
                <a:solidFill>
                  <a:srgbClr val="FF0000"/>
                </a:solidFill>
              </a:rPr>
              <a:t>). </a:t>
            </a:r>
            <a:br>
              <a:rPr lang="uk-UA" sz="3600" dirty="0">
                <a:solidFill>
                  <a:srgbClr val="FF0000"/>
                </a:solidFill>
              </a:rPr>
            </a:br>
            <a:endParaRPr lang="ru-RU" sz="3600" dirty="0"/>
          </a:p>
        </p:txBody>
      </p:sp>
      <p:pic>
        <p:nvPicPr>
          <p:cNvPr id="2050" name="Picture 2" descr="Похожее изображени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" y="2839779"/>
            <a:ext cx="9143935" cy="401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2643174" y="4143380"/>
            <a:ext cx="12009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err="1">
                <a:solidFill>
                  <a:srgbClr val="FF0000"/>
                </a:solidFill>
              </a:rPr>
              <a:t>сплайсинг</a:t>
            </a:r>
            <a:endParaRPr lang="uk-UA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6215074" y="4143380"/>
            <a:ext cx="1200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>
                <a:solidFill>
                  <a:srgbClr val="FF0000"/>
                </a:solidFill>
              </a:rPr>
              <a:t>сплайсинг</a:t>
            </a:r>
            <a:endParaRPr lang="uk-UA" b="1" dirty="0"/>
          </a:p>
        </p:txBody>
      </p:sp>
      <p:sp>
        <p:nvSpPr>
          <p:cNvPr id="6" name="Прямокутник 5"/>
          <p:cNvSpPr/>
          <p:nvPr/>
        </p:nvSpPr>
        <p:spPr>
          <a:xfrm>
            <a:off x="1285852" y="5143512"/>
            <a:ext cx="1231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>
                <a:solidFill>
                  <a:srgbClr val="FF0000"/>
                </a:solidFill>
              </a:rPr>
              <a:t>процесинг</a:t>
            </a:r>
            <a:endParaRPr lang="uk-UA" b="1" dirty="0"/>
          </a:p>
        </p:txBody>
      </p:sp>
      <p:sp>
        <p:nvSpPr>
          <p:cNvPr id="7" name="Прямокутник 6"/>
          <p:cNvSpPr/>
          <p:nvPr/>
        </p:nvSpPr>
        <p:spPr>
          <a:xfrm>
            <a:off x="1214414" y="34290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/>
              <a:t>екзон</a:t>
            </a:r>
            <a:endParaRPr lang="uk-UA" b="1" dirty="0"/>
          </a:p>
        </p:txBody>
      </p:sp>
      <p:sp>
        <p:nvSpPr>
          <p:cNvPr id="8" name="Прямокутник 7"/>
          <p:cNvSpPr/>
          <p:nvPr/>
        </p:nvSpPr>
        <p:spPr>
          <a:xfrm>
            <a:off x="4143372" y="3286124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/>
              <a:t>екзон</a:t>
            </a:r>
            <a:endParaRPr lang="uk-UA" b="1" dirty="0"/>
          </a:p>
        </p:txBody>
      </p:sp>
      <p:sp>
        <p:nvSpPr>
          <p:cNvPr id="9" name="Прямокутник 8"/>
          <p:cNvSpPr/>
          <p:nvPr/>
        </p:nvSpPr>
        <p:spPr>
          <a:xfrm>
            <a:off x="7929586" y="3429000"/>
            <a:ext cx="7617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 err="1"/>
              <a:t>екзон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704431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3. Регуляція експресії генів 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286412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Регуляція клітинної диференціації здійснюється за допомогою специфічних білків — </a:t>
            </a:r>
            <a:r>
              <a:rPr lang="uk-UA" b="1" dirty="0">
                <a:solidFill>
                  <a:srgbClr val="FF0000"/>
                </a:solidFill>
              </a:rPr>
              <a:t>транскрипційних чинників. </a:t>
            </a:r>
          </a:p>
          <a:p>
            <a:r>
              <a:rPr lang="uk-UA" b="1" dirty="0">
                <a:solidFill>
                  <a:srgbClr val="0070C0"/>
                </a:solidFill>
              </a:rPr>
              <a:t>На реалізацію спадкової інформації впливають</a:t>
            </a:r>
            <a:r>
              <a:rPr lang="uk-UA" dirty="0"/>
              <a:t>:  </a:t>
            </a:r>
            <a:r>
              <a:rPr lang="uk-UA" b="1" dirty="0">
                <a:solidFill>
                  <a:srgbClr val="C00000"/>
                </a:solidFill>
              </a:rPr>
              <a:t>внутрішні чинники </a:t>
            </a:r>
            <a:r>
              <a:rPr lang="uk-UA" dirty="0"/>
              <a:t>(гормони, білкові транскрипційні чинники, білки-індуктори, білки хроматину, маленькі ядерні РНК)</a:t>
            </a:r>
          </a:p>
          <a:p>
            <a:r>
              <a:rPr lang="uk-UA" b="1" dirty="0">
                <a:solidFill>
                  <a:srgbClr val="C00000"/>
                </a:solidFill>
              </a:rPr>
              <a:t>зовнішні чинники </a:t>
            </a:r>
            <a:r>
              <a:rPr lang="uk-UA" dirty="0"/>
              <a:t>(температура, випромінювання, антибіотики, токсини). </a:t>
            </a:r>
          </a:p>
          <a:p>
            <a:r>
              <a:rPr lang="uk-UA" dirty="0"/>
              <a:t>Таким чином, експресія </a:t>
            </a:r>
            <a:r>
              <a:rPr lang="uk-UA" dirty="0" err="1"/>
              <a:t>еукаріотичних</a:t>
            </a:r>
            <a:r>
              <a:rPr lang="uk-UA" dirty="0"/>
              <a:t> генів активно регулюється і є основою росту, розвитку й диференціації клітин та їхньої адаптації до умов навколишнього середовища.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history.vn.ua/pidruchniki/sobol-biology-and-ecology-10-class-2018-standard-level/sobol-biology-and-ecology-10-class-2018-standard-level.files/image2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85728"/>
            <a:ext cx="7496109" cy="5072098"/>
          </a:xfrm>
          <a:prstGeom prst="rect">
            <a:avLst/>
          </a:prstGeom>
          <a:noFill/>
        </p:spPr>
      </p:pic>
      <p:sp>
        <p:nvSpPr>
          <p:cNvPr id="5" name="Прямокутник 4"/>
          <p:cNvSpPr/>
          <p:nvPr/>
        </p:nvSpPr>
        <p:spPr>
          <a:xfrm>
            <a:off x="500034" y="5380672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rgbClr val="FF0000"/>
                </a:solidFill>
              </a:rPr>
              <a:t>Основні етапи експресії білкових генів</a:t>
            </a:r>
            <a:r>
              <a:rPr lang="uk-UA" sz="2400" b="1" dirty="0"/>
              <a:t>: 1 — транскрипція; 2 — </a:t>
            </a:r>
            <a:r>
              <a:rPr lang="uk-UA" sz="2400" b="1" dirty="0" err="1"/>
              <a:t>процесинг</a:t>
            </a:r>
            <a:r>
              <a:rPr lang="uk-UA" sz="2400" b="1" dirty="0"/>
              <a:t> із </a:t>
            </a:r>
            <a:r>
              <a:rPr lang="uk-UA" sz="2400" b="1" dirty="0" err="1"/>
              <a:t>сплайсингом</a:t>
            </a:r>
            <a:r>
              <a:rPr lang="uk-UA" sz="2400" b="1" dirty="0"/>
              <a:t>; 3 — експорт </a:t>
            </a:r>
            <a:r>
              <a:rPr lang="uk-UA" sz="2400" b="1" dirty="0" err="1"/>
              <a:t>іРНК</a:t>
            </a:r>
            <a:r>
              <a:rPr lang="uk-UA" sz="2400" b="1" dirty="0"/>
              <a:t>; 4 — трансляція; 5 — </a:t>
            </a:r>
            <a:r>
              <a:rPr lang="uk-UA" sz="2400" b="1" dirty="0" err="1"/>
              <a:t>посттрансляційна</a:t>
            </a:r>
            <a:r>
              <a:rPr lang="uk-UA" sz="2400" b="1" dirty="0"/>
              <a:t> модифікація</a:t>
            </a:r>
            <a:endParaRPr lang="uk-UA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ВИСНОВОК: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525963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геном еукаріотів відрізняється особливостями організації функціональної й </a:t>
            </a:r>
            <a:r>
              <a:rPr lang="uk-UA" dirty="0" err="1"/>
              <a:t>нефункціональної</a:t>
            </a:r>
            <a:r>
              <a:rPr lang="uk-UA" dirty="0"/>
              <a:t> частин, серед яких виокремимо збільшення розмірів, наявність мозаїчної структури, надлишковість та ускладнення регуляторних послідовностей </a:t>
            </a:r>
          </a:p>
          <a:p>
            <a:r>
              <a:rPr lang="uk-UA" dirty="0"/>
              <a:t>експресія генів є реалізацією спадкової інформації клітин</a:t>
            </a:r>
            <a:br>
              <a:rPr lang="uk-UA" dirty="0"/>
            </a:br>
            <a:r>
              <a:rPr lang="uk-UA" dirty="0"/>
              <a:t>з утворенням РНК і білків, яка в </a:t>
            </a:r>
            <a:r>
              <a:rPr lang="uk-UA" dirty="0" err="1"/>
              <a:t>еукаріотичних</a:t>
            </a:r>
            <a:r>
              <a:rPr lang="uk-UA" dirty="0"/>
              <a:t> клітинах відбувається з певними особливостями </a:t>
            </a:r>
            <a:br>
              <a:rPr lang="uk-UA" dirty="0"/>
            </a:br>
            <a:r>
              <a:rPr lang="uk-UA" dirty="0"/>
              <a:t> </a:t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дякую за уваг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87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338"/>
          </a:xfrm>
        </p:spPr>
        <p:txBody>
          <a:bodyPr>
            <a:normAutofit fontScale="90000"/>
          </a:bodyPr>
          <a:lstStyle/>
          <a:p>
            <a:r>
              <a:rPr lang="uk-UA" dirty="0"/>
              <a:t>Усім організмам притаманна властивість – спадковість (здатність передавати свої ознаки та особливості індивідуального розвитку нащадкам).</a:t>
            </a:r>
            <a:endParaRPr lang="ru-RU" dirty="0"/>
          </a:p>
        </p:txBody>
      </p:sp>
      <p:pic>
        <p:nvPicPr>
          <p:cNvPr id="3076" name="Picture 4" descr="Картинки по запросу спадкові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84984"/>
            <a:ext cx="5810250" cy="327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81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268760"/>
            <a:ext cx="3970784" cy="3082354"/>
          </a:xfrm>
        </p:spPr>
        <p:txBody>
          <a:bodyPr>
            <a:noAutofit/>
          </a:bodyPr>
          <a:lstStyle/>
          <a:p>
            <a:r>
              <a:rPr lang="uk-UA" sz="2800" dirty="0"/>
              <a:t>Одиниця спадковості – </a:t>
            </a:r>
            <a:r>
              <a:rPr lang="uk-UA" sz="2800" b="1" dirty="0"/>
              <a:t>ген.</a:t>
            </a:r>
            <a:br>
              <a:rPr lang="uk-UA" sz="2800" dirty="0"/>
            </a:br>
            <a:r>
              <a:rPr lang="uk-UA" sz="2800" dirty="0"/>
              <a:t>Ген – це ділянка молекули ДНК. </a:t>
            </a:r>
            <a:br>
              <a:rPr lang="uk-UA" sz="2800" dirty="0"/>
            </a:br>
            <a:r>
              <a:rPr lang="uk-UA" sz="2800" dirty="0"/>
              <a:t>Він кодує спадкову інформацію про структуру певного білка, нуклеїнової кислоти або виконує регуляторні функції.</a:t>
            </a:r>
            <a:endParaRPr lang="ru-RU" sz="2800" dirty="0"/>
          </a:p>
        </p:txBody>
      </p:sp>
      <p:pic>
        <p:nvPicPr>
          <p:cNvPr id="3" name="Рисунок 2" descr="Картинки по запросу гени і геноми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75"/>
          <a:stretch/>
        </p:blipFill>
        <p:spPr bwMode="auto">
          <a:xfrm>
            <a:off x="395536" y="476672"/>
            <a:ext cx="4392488" cy="60486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49241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34944"/>
            <a:ext cx="4425928" cy="5482288"/>
          </a:xfrm>
        </p:spPr>
        <p:txBody>
          <a:bodyPr>
            <a:normAutofit/>
          </a:bodyPr>
          <a:lstStyle/>
          <a:p>
            <a:r>
              <a:rPr lang="uk-UA" sz="3200" dirty="0"/>
              <a:t>Термін «ген» запропонував 1909 р. датський учений Вільгельм Людвіг </a:t>
            </a:r>
            <a:r>
              <a:rPr lang="uk-UA" sz="3200" dirty="0" err="1"/>
              <a:t>Йогансен</a:t>
            </a:r>
            <a:endParaRPr lang="ru-RU" sz="3200" dirty="0"/>
          </a:p>
        </p:txBody>
      </p:sp>
      <p:pic>
        <p:nvPicPr>
          <p:cNvPr id="4098" name="Picture 2" descr="Картинки по запросу Вільгельм Йогансе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9"/>
            <a:ext cx="4212468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21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ГЕНОМ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2857520"/>
          </a:xfrm>
        </p:spPr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uk-UA" sz="2800" dirty="0"/>
              <a:t>— сукупність спадкової інформації у клітинах організму певного виду. Геном поєднує основні компоненти, якими є гени та </a:t>
            </a:r>
            <a:r>
              <a:rPr lang="uk-UA" sz="2800" dirty="0" err="1"/>
              <a:t>нефункціональні</a:t>
            </a:r>
            <a:r>
              <a:rPr lang="uk-UA" sz="2800" dirty="0"/>
              <a:t> послідовності ДНК</a:t>
            </a: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500034" y="3214686"/>
          <a:ext cx="8072494" cy="315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0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6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83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ГЕНОМ </a:t>
                      </a:r>
                      <a:r>
                        <a:rPr lang="uk-UA" sz="2000" dirty="0" err="1">
                          <a:solidFill>
                            <a:schemeClr val="tx1"/>
                          </a:solidFill>
                        </a:rPr>
                        <a:t>еукаріотичних</a:t>
                      </a:r>
                      <a:r>
                        <a:rPr lang="uk-UA" sz="2000" dirty="0">
                          <a:solidFill>
                            <a:schemeClr val="tx1"/>
                          </a:solidFill>
                        </a:rPr>
                        <a:t> клітин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11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</a:rPr>
                        <a:t>Функціональний компонент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sz="2000" b="1" dirty="0" err="1">
                          <a:solidFill>
                            <a:schemeClr val="tx1"/>
                          </a:solidFill>
                        </a:rPr>
                        <a:t>Нефункціональний</a:t>
                      </a:r>
                      <a:r>
                        <a:rPr lang="uk-UA" sz="2000" b="1" dirty="0">
                          <a:solidFill>
                            <a:schemeClr val="tx1"/>
                          </a:solidFill>
                        </a:rPr>
                        <a:t> компонент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11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</a:rPr>
                        <a:t>Структурна частина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025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Структурні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гени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з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інтронами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екзонами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Родини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генів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кластери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Псевдогени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тандемні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повтори,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генетичні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мобільні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елементи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спейсери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та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ін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110">
                <a:tc>
                  <a:txBody>
                    <a:bodyPr/>
                    <a:lstStyle/>
                    <a:p>
                      <a:pPr algn="ctr"/>
                      <a:r>
                        <a:rPr lang="uk-UA" sz="2000" b="1" dirty="0">
                          <a:solidFill>
                            <a:schemeClr val="tx1"/>
                          </a:solidFill>
                        </a:rPr>
                        <a:t>Регуляторна частина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2025">
                <a:tc>
                  <a:txBody>
                    <a:bodyPr/>
                    <a:lstStyle/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Регуляторні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гени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Регуляторні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>
                          <a:solidFill>
                            <a:schemeClr val="tx1"/>
                          </a:solidFill>
                        </a:rPr>
                        <a:t>елементи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err="1"/>
              <a:t>Найхарактерніші</a:t>
            </a:r>
            <a:r>
              <a:rPr lang="ru-RU" sz="4000" b="1" dirty="0"/>
              <a:t> </a:t>
            </a:r>
            <a:r>
              <a:rPr lang="ru-RU" sz="4000" b="1" dirty="0" err="1"/>
              <a:t>особливості</a:t>
            </a:r>
            <a:r>
              <a:rPr lang="ru-RU" sz="4000" b="1" dirty="0"/>
              <a:t> </a:t>
            </a:r>
            <a:r>
              <a:rPr lang="ru-RU" sz="4000" b="1" dirty="0" err="1"/>
              <a:t>організації</a:t>
            </a:r>
            <a:r>
              <a:rPr lang="ru-RU" sz="4000" b="1" dirty="0"/>
              <a:t> </a:t>
            </a:r>
            <a:r>
              <a:rPr lang="ru-RU" sz="4000" b="1" dirty="0" err="1"/>
              <a:t>спадкового</a:t>
            </a:r>
            <a:r>
              <a:rPr lang="ru-RU" sz="4000" b="1" dirty="0"/>
              <a:t> </a:t>
            </a:r>
            <a:r>
              <a:rPr lang="ru-RU" sz="4000" b="1" dirty="0" err="1"/>
              <a:t>матеріалу</a:t>
            </a:r>
            <a:r>
              <a:rPr lang="ru-RU" sz="4000" b="1" dirty="0"/>
              <a:t>  </a:t>
            </a:r>
            <a:r>
              <a:rPr lang="ru-RU" sz="4000" b="1" dirty="0" err="1"/>
              <a:t>еукаріотів</a:t>
            </a:r>
            <a:r>
              <a:rPr lang="ru-RU" sz="4000" b="1" dirty="0"/>
              <a:t> 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42844" y="1142984"/>
            <a:ext cx="9001156" cy="57150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/>
              <a:t>• Наявність в </a:t>
            </a:r>
            <a:r>
              <a:rPr lang="uk-UA" dirty="0" err="1"/>
              <a:t>еукаріотичних</a:t>
            </a:r>
            <a:r>
              <a:rPr lang="uk-UA" dirty="0"/>
              <a:t> клітинах таких видів геному, як </a:t>
            </a:r>
            <a:r>
              <a:rPr lang="uk-UA" b="1" i="1" dirty="0">
                <a:solidFill>
                  <a:srgbClr val="FF0000"/>
                </a:solidFill>
              </a:rPr>
              <a:t>ядерний, </a:t>
            </a:r>
            <a:r>
              <a:rPr lang="uk-UA" b="1" i="1" dirty="0" err="1">
                <a:solidFill>
                  <a:srgbClr val="FF0000"/>
                </a:solidFill>
              </a:rPr>
              <a:t>мітохондріальний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і </a:t>
            </a:r>
            <a:r>
              <a:rPr lang="uk-UA" b="1" i="1" dirty="0" err="1">
                <a:solidFill>
                  <a:srgbClr val="FF0000"/>
                </a:solidFill>
              </a:rPr>
              <a:t>пластидний</a:t>
            </a:r>
            <a:r>
              <a:rPr lang="uk-UA" dirty="0"/>
              <a:t>. </a:t>
            </a:r>
          </a:p>
          <a:p>
            <a:pPr>
              <a:buNone/>
            </a:pPr>
            <a:r>
              <a:rPr lang="uk-UA" dirty="0"/>
              <a:t>• Розмір геному </a:t>
            </a:r>
            <a:r>
              <a:rPr lang="uk-UA" dirty="0" err="1"/>
              <a:t>еукаріотичних</a:t>
            </a:r>
            <a:r>
              <a:rPr lang="uk-UA" dirty="0"/>
              <a:t> клітин має тенденцію до збільшення в міру ускладнення організмів.</a:t>
            </a:r>
          </a:p>
          <a:p>
            <a:pPr>
              <a:buNone/>
            </a:pPr>
            <a:r>
              <a:rPr lang="uk-UA" dirty="0"/>
              <a:t>• Основними компонентами </a:t>
            </a:r>
            <a:r>
              <a:rPr lang="uk-UA" dirty="0" err="1"/>
              <a:t>еукаріотичних</a:t>
            </a:r>
            <a:r>
              <a:rPr lang="uk-UA" dirty="0"/>
              <a:t> геномів є </a:t>
            </a:r>
            <a:r>
              <a:rPr lang="uk-UA" i="1" dirty="0">
                <a:solidFill>
                  <a:srgbClr val="FF0000"/>
                </a:solidFill>
              </a:rPr>
              <a:t>функціональні послідовності </a:t>
            </a:r>
            <a:r>
              <a:rPr lang="uk-UA" i="1" dirty="0" err="1">
                <a:solidFill>
                  <a:srgbClr val="FF0000"/>
                </a:solidFill>
              </a:rPr>
              <a:t>нуклеотидів</a:t>
            </a:r>
            <a:r>
              <a:rPr lang="uk-UA" i="1" dirty="0">
                <a:solidFill>
                  <a:srgbClr val="FF0000"/>
                </a:solidFill>
              </a:rPr>
              <a:t> ДНК</a:t>
            </a:r>
            <a:r>
              <a:rPr lang="uk-UA" dirty="0"/>
              <a:t>.</a:t>
            </a:r>
          </a:p>
          <a:p>
            <a:pPr>
              <a:buNone/>
            </a:pPr>
            <a:r>
              <a:rPr lang="uk-UA" dirty="0"/>
              <a:t>• Для структурної частини геному еукаріотів характерний </a:t>
            </a:r>
            <a:r>
              <a:rPr lang="uk-UA" i="1" dirty="0">
                <a:solidFill>
                  <a:srgbClr val="FF0000"/>
                </a:solidFill>
              </a:rPr>
              <a:t>мозаїчний принцип будови</a:t>
            </a:r>
            <a:endParaRPr lang="uk-UA" dirty="0"/>
          </a:p>
          <a:p>
            <a:r>
              <a:rPr lang="uk-UA" dirty="0"/>
              <a:t>У геномі еукаріотів відбуваються ускладнення й </a:t>
            </a:r>
            <a:r>
              <a:rPr lang="uk-UA" i="1" dirty="0"/>
              <a:t>урізноманітнення ділянок регуляторної частини</a:t>
            </a:r>
            <a:r>
              <a:rPr lang="uk-UA" dirty="0"/>
              <a:t> </a:t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600" b="1" dirty="0" err="1"/>
              <a:t>Найхарактерніші</a:t>
            </a:r>
            <a:r>
              <a:rPr lang="ru-RU" sz="3600" b="1" dirty="0"/>
              <a:t> </a:t>
            </a:r>
            <a:r>
              <a:rPr lang="ru-RU" sz="3600" b="1" dirty="0" err="1"/>
              <a:t>особливості</a:t>
            </a:r>
            <a:r>
              <a:rPr lang="ru-RU" sz="3600" b="1" dirty="0"/>
              <a:t> </a:t>
            </a:r>
            <a:r>
              <a:rPr lang="ru-RU" sz="3600" b="1" dirty="0" err="1"/>
              <a:t>організації</a:t>
            </a:r>
            <a:r>
              <a:rPr lang="ru-RU" sz="3600" b="1" dirty="0"/>
              <a:t> </a:t>
            </a:r>
            <a:r>
              <a:rPr lang="ru-RU" sz="3600" b="1" dirty="0" err="1"/>
              <a:t>спадкового</a:t>
            </a:r>
            <a:r>
              <a:rPr lang="ru-RU" sz="3600" b="1" dirty="0"/>
              <a:t> </a:t>
            </a:r>
            <a:r>
              <a:rPr lang="ru-RU" sz="3600" b="1" dirty="0" err="1"/>
              <a:t>матеріалу</a:t>
            </a:r>
            <a:r>
              <a:rPr lang="ru-RU" sz="3600" b="1" dirty="0"/>
              <a:t>  </a:t>
            </a:r>
            <a:r>
              <a:rPr lang="ru-RU" sz="3600" b="1" dirty="0" err="1"/>
              <a:t>еукаріотів</a:t>
            </a:r>
            <a:endParaRPr lang="uk-UA" sz="36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900633"/>
          </a:xfrm>
        </p:spPr>
        <p:txBody>
          <a:bodyPr>
            <a:normAutofit fontScale="92500"/>
          </a:bodyPr>
          <a:lstStyle/>
          <a:p>
            <a:r>
              <a:rPr lang="uk-UA" dirty="0"/>
              <a:t>Більшу частину </a:t>
            </a:r>
            <a:r>
              <a:rPr lang="uk-UA" dirty="0" err="1"/>
              <a:t>еукаріотичного</a:t>
            </a:r>
            <a:r>
              <a:rPr lang="uk-UA" dirty="0"/>
              <a:t> геному становить </a:t>
            </a:r>
            <a:r>
              <a:rPr lang="uk-UA" i="1" dirty="0"/>
              <a:t>надлишкова </a:t>
            </a:r>
            <a:r>
              <a:rPr lang="uk-UA" dirty="0"/>
              <a:t>(</a:t>
            </a:r>
            <a:r>
              <a:rPr lang="uk-UA" dirty="0" err="1"/>
              <a:t>нефункціональна</a:t>
            </a:r>
            <a:r>
              <a:rPr lang="uk-UA" dirty="0"/>
              <a:t>) </a:t>
            </a:r>
            <a:r>
              <a:rPr lang="uk-UA" i="1" dirty="0"/>
              <a:t>ДНК</a:t>
            </a:r>
            <a:r>
              <a:rPr lang="uk-UA" dirty="0"/>
              <a:t>, що не містить інформації про синтез функціональних продуктів.</a:t>
            </a:r>
          </a:p>
          <a:p>
            <a:r>
              <a:rPr lang="uk-UA" dirty="0"/>
              <a:t>В </a:t>
            </a:r>
            <a:r>
              <a:rPr lang="uk-UA" dirty="0" err="1"/>
              <a:t>еукаріотичному</a:t>
            </a:r>
            <a:r>
              <a:rPr lang="uk-UA" dirty="0"/>
              <a:t> геномі спостерігається </a:t>
            </a:r>
            <a:r>
              <a:rPr lang="uk-UA" i="1" dirty="0"/>
              <a:t>збільшення розмірів </a:t>
            </a:r>
            <a:r>
              <a:rPr lang="uk-UA" b="1" i="1" dirty="0" err="1">
                <a:solidFill>
                  <a:srgbClr val="FF0000"/>
                </a:solidFill>
              </a:rPr>
              <a:t>спейсерів</a:t>
            </a:r>
            <a:r>
              <a:rPr lang="uk-UA" b="1" i="1" dirty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– ділянок ДНК</a:t>
            </a:r>
            <a:r>
              <a:rPr lang="uk-UA" dirty="0"/>
              <a:t>, що відокремлюють гени один від одного. </a:t>
            </a:r>
          </a:p>
          <a:p>
            <a:r>
              <a:rPr lang="uk-UA" dirty="0"/>
              <a:t>Геном переважної більшості еукаріотів завдяки статевому розмноженню отримує два набори </a:t>
            </a:r>
            <a:r>
              <a:rPr lang="uk-UA" dirty="0" err="1"/>
              <a:t>алельних</a:t>
            </a:r>
            <a:r>
              <a:rPr lang="uk-UA" dirty="0"/>
              <a:t> генів від двох батьків різної статі </a:t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Особливості</a:t>
            </a:r>
            <a:r>
              <a:rPr lang="ru-RU" b="1" dirty="0"/>
              <a:t> </a:t>
            </a:r>
            <a:r>
              <a:rPr lang="ru-RU" b="1" dirty="0" err="1"/>
              <a:t>реалізації</a:t>
            </a:r>
            <a:r>
              <a:rPr lang="ru-RU" b="1" dirty="0"/>
              <a:t> </a:t>
            </a:r>
            <a:r>
              <a:rPr lang="ru-RU" b="1" dirty="0" err="1"/>
              <a:t>спадкового</a:t>
            </a:r>
            <a:r>
              <a:rPr lang="ru-RU" b="1" dirty="0"/>
              <a:t> </a:t>
            </a:r>
            <a:r>
              <a:rPr lang="ru-RU" b="1" dirty="0" err="1"/>
              <a:t>матеріалу</a:t>
            </a:r>
            <a:r>
              <a:rPr lang="ru-RU" b="1" dirty="0"/>
              <a:t> </a:t>
            </a:r>
            <a:r>
              <a:rPr lang="ru-RU" b="1" dirty="0" err="1"/>
              <a:t>еукаріотичної</a:t>
            </a:r>
            <a:r>
              <a:rPr lang="ru-RU" b="1" dirty="0"/>
              <a:t> </a:t>
            </a:r>
            <a:r>
              <a:rPr lang="ru-RU" b="1" dirty="0" err="1"/>
              <a:t>клітини</a:t>
            </a:r>
            <a:r>
              <a:rPr lang="ru-RU" dirty="0"/>
              <a:t> </a:t>
            </a:r>
            <a:br>
              <a:rPr lang="ru-RU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ЕКСПРЕСІЯ ГЕНІВ </a:t>
            </a:r>
            <a:r>
              <a:rPr lang="uk-UA" dirty="0">
                <a:solidFill>
                  <a:srgbClr val="C00000"/>
                </a:solidFill>
              </a:rPr>
              <a:t>– </a:t>
            </a:r>
            <a:r>
              <a:rPr lang="uk-UA" i="1" dirty="0">
                <a:solidFill>
                  <a:srgbClr val="C00000"/>
                </a:solidFill>
              </a:rPr>
              <a:t>процеси використання спадкової інформації генів для  синтезу функціональних продуктів – молекул РНК і білків</a:t>
            </a:r>
            <a:r>
              <a:rPr lang="uk-UA" dirty="0">
                <a:solidFill>
                  <a:srgbClr val="C00000"/>
                </a:solidFill>
              </a:rPr>
              <a:t>. </a:t>
            </a:r>
          </a:p>
          <a:p>
            <a:r>
              <a:rPr lang="uk-UA" dirty="0"/>
              <a:t>Кінцевий продукт експресії генів є білок</a:t>
            </a:r>
          </a:p>
          <a:p>
            <a:r>
              <a:rPr lang="uk-UA" dirty="0"/>
              <a:t>Процес експресії  - </a:t>
            </a:r>
            <a:r>
              <a:rPr lang="uk-UA" b="1" i="1" dirty="0"/>
              <a:t>біосинтезом білків</a:t>
            </a:r>
            <a:r>
              <a:rPr lang="uk-UA" dirty="0"/>
              <a:t> </a:t>
            </a:r>
          </a:p>
          <a:p>
            <a:r>
              <a:rPr lang="uk-UA" dirty="0"/>
              <a:t>Ген є білковим </a:t>
            </a:r>
          </a:p>
          <a:p>
            <a:r>
              <a:rPr lang="uk-UA" dirty="0"/>
              <a:t>Біосинтез РНК називається </a:t>
            </a:r>
            <a:r>
              <a:rPr lang="uk-UA" b="1" i="1" dirty="0"/>
              <a:t>транскрипцією</a:t>
            </a:r>
            <a:r>
              <a:rPr lang="uk-UA" dirty="0"/>
              <a:t>. </a:t>
            </a:r>
          </a:p>
          <a:p>
            <a:r>
              <a:rPr lang="uk-UA" dirty="0"/>
              <a:t>Таким чином, завдяки експресії генів у клітинах з’являються білки, </a:t>
            </a:r>
            <a:r>
              <a:rPr lang="uk-UA" dirty="0" err="1"/>
              <a:t>іРНК</a:t>
            </a:r>
            <a:r>
              <a:rPr lang="uk-UA" dirty="0"/>
              <a:t>, </a:t>
            </a:r>
            <a:r>
              <a:rPr lang="uk-UA" dirty="0" err="1"/>
              <a:t>тРНК</a:t>
            </a:r>
            <a:r>
              <a:rPr lang="uk-UA" dirty="0"/>
              <a:t> і </a:t>
            </a:r>
            <a:r>
              <a:rPr lang="uk-UA" dirty="0" err="1"/>
              <a:t>рРНК</a:t>
            </a:r>
            <a:r>
              <a:rPr lang="uk-UA" dirty="0"/>
              <a:t> </a:t>
            </a:r>
            <a:br>
              <a:rPr lang="uk-UA" dirty="0"/>
            </a:br>
            <a:endParaRPr lang="uk-UA" dirty="0"/>
          </a:p>
        </p:txBody>
      </p:sp>
      <p:pic>
        <p:nvPicPr>
          <p:cNvPr id="4" name="Picture 2" descr="Картинки по запросу ген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68" y="5286388"/>
            <a:ext cx="2873832" cy="15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572560" cy="531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/>
                        <a:t>ЕКСПРЕСІЯ ГЕНІВ в </a:t>
                      </a:r>
                      <a:r>
                        <a:rPr lang="ru-RU" sz="3600" dirty="0" err="1"/>
                        <a:t>еукаріотичних</a:t>
                      </a:r>
                      <a:r>
                        <a:rPr lang="ru-RU" sz="3600" dirty="0"/>
                        <a:t> </a:t>
                      </a:r>
                      <a:r>
                        <a:rPr lang="ru-RU" sz="3600" dirty="0" err="1"/>
                        <a:t>клітинах</a:t>
                      </a:r>
                      <a:endParaRPr lang="ru-RU" sz="3600" dirty="0"/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 err="1"/>
                        <a:t>РНК-гени</a:t>
                      </a:r>
                      <a:endParaRPr lang="uk-UA" sz="2400" b="1" dirty="0"/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Білкові гени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Транскрипція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/>
                        <a:t>Біосинтез білків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Основні стадії</a:t>
                      </a:r>
                    </a:p>
                    <a:p>
                      <a:pPr algn="l"/>
                      <a:r>
                        <a:rPr lang="uk-UA" sz="2400" dirty="0"/>
                        <a:t>1. Ініціація</a:t>
                      </a:r>
                    </a:p>
                    <a:p>
                      <a:pPr algn="l"/>
                      <a:r>
                        <a:rPr lang="uk-UA" sz="2400" dirty="0"/>
                        <a:t>2. Елонгація</a:t>
                      </a:r>
                    </a:p>
                    <a:p>
                      <a:pPr algn="l"/>
                      <a:r>
                        <a:rPr lang="uk-UA" sz="2400" dirty="0"/>
                        <a:t>3. </a:t>
                      </a:r>
                      <a:r>
                        <a:rPr lang="uk-UA" sz="2400" dirty="0" err="1"/>
                        <a:t>Термінація</a:t>
                      </a:r>
                      <a:endParaRPr lang="uk-UA" sz="2400" dirty="0"/>
                    </a:p>
                    <a:p>
                      <a:pPr algn="l"/>
                      <a:r>
                        <a:rPr lang="uk-UA" sz="2400" dirty="0"/>
                        <a:t>Результат: утворення </a:t>
                      </a:r>
                      <a:r>
                        <a:rPr lang="uk-UA" sz="2400" dirty="0" err="1"/>
                        <a:t>тРНК</a:t>
                      </a:r>
                      <a:r>
                        <a:rPr lang="uk-UA" sz="2400" dirty="0"/>
                        <a:t> і </a:t>
                      </a:r>
                      <a:r>
                        <a:rPr lang="uk-UA" sz="2400" dirty="0" err="1"/>
                        <a:t>рРНК</a:t>
                      </a:r>
                      <a:endParaRPr lang="uk-UA" sz="24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Основні етапи</a:t>
                      </a:r>
                    </a:p>
                    <a:p>
                      <a:pPr algn="l"/>
                      <a:r>
                        <a:rPr lang="uk-UA" sz="2400" dirty="0"/>
                        <a:t>1. Транскрипція з утворенням </a:t>
                      </a:r>
                      <a:r>
                        <a:rPr lang="uk-UA" sz="2400" dirty="0" err="1"/>
                        <a:t>про-іРНК</a:t>
                      </a:r>
                      <a:endParaRPr lang="uk-UA" sz="2400" dirty="0"/>
                    </a:p>
                    <a:p>
                      <a:pPr algn="l"/>
                      <a:r>
                        <a:rPr lang="uk-UA" sz="2400" dirty="0"/>
                        <a:t>2. </a:t>
                      </a:r>
                      <a:r>
                        <a:rPr lang="uk-UA" sz="2400" dirty="0" err="1"/>
                        <a:t>Процесинг</a:t>
                      </a:r>
                      <a:r>
                        <a:rPr lang="uk-UA" sz="2400" dirty="0"/>
                        <a:t> із </a:t>
                      </a:r>
                      <a:r>
                        <a:rPr lang="uk-UA" sz="2400" dirty="0" err="1"/>
                        <a:t>сплайсингом</a:t>
                      </a:r>
                      <a:r>
                        <a:rPr lang="uk-UA" sz="2400" dirty="0"/>
                        <a:t> та експорт </a:t>
                      </a:r>
                      <a:r>
                        <a:rPr lang="uk-UA" sz="2400" dirty="0" err="1"/>
                        <a:t>іРНК</a:t>
                      </a:r>
                      <a:endParaRPr lang="uk-UA" sz="2400" dirty="0"/>
                    </a:p>
                    <a:p>
                      <a:pPr algn="l"/>
                      <a:r>
                        <a:rPr lang="uk-UA" sz="2400" dirty="0"/>
                        <a:t>3. Трансляція</a:t>
                      </a:r>
                    </a:p>
                    <a:p>
                      <a:pPr algn="l"/>
                      <a:r>
                        <a:rPr lang="uk-UA" sz="2400" dirty="0"/>
                        <a:t>4. </a:t>
                      </a:r>
                      <a:r>
                        <a:rPr lang="uk-UA" sz="2400" dirty="0" err="1"/>
                        <a:t>Післятрансляційна</a:t>
                      </a:r>
                      <a:r>
                        <a:rPr lang="uk-UA" sz="2400" dirty="0"/>
                        <a:t> модифікація</a:t>
                      </a:r>
                    </a:p>
                    <a:p>
                      <a:pPr algn="l"/>
                      <a:r>
                        <a:rPr lang="uk-UA" sz="2400" dirty="0"/>
                        <a:t>Результат: утворення білків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dirty="0"/>
                        <a:t>Особливості: 1) відокремленість транскрипції й біосинтезу білків; 2) наявність </a:t>
                      </a:r>
                      <a:r>
                        <a:rPr lang="uk-UA" sz="2400" dirty="0" err="1"/>
                        <a:t>процесингу</a:t>
                      </a:r>
                      <a:r>
                        <a:rPr lang="uk-UA" sz="2400" dirty="0"/>
                        <a:t> із </a:t>
                      </a:r>
                      <a:r>
                        <a:rPr lang="uk-UA" sz="2400" dirty="0" err="1"/>
                        <a:t>сплайсингом</a:t>
                      </a:r>
                      <a:r>
                        <a:rPr lang="uk-UA" sz="2400" dirty="0"/>
                        <a:t>; 3) активна й складна регуляція активності генів</a:t>
                      </a: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668</Words>
  <Application>Microsoft Office PowerPoint</Application>
  <PresentationFormat>Экран (4:3)</PresentationFormat>
  <Paragraphs>94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Arial</vt:lpstr>
      <vt:lpstr>Calibri</vt:lpstr>
      <vt:lpstr>Тема Office</vt:lpstr>
      <vt:lpstr>Організація спадкового матеріалу еукаріотичної клітини та його реалізація</vt:lpstr>
      <vt:lpstr>Усім організмам притаманна властивість – спадковість (здатність передавати свої ознаки та особливості індивідуального розвитку нащадкам).</vt:lpstr>
      <vt:lpstr>Одиниця спадковості – ген. Ген – це ділянка молекули ДНК.  Він кодує спадкову інформацію про структуру певного білка, нуклеїнової кислоти або виконує регуляторні функції.</vt:lpstr>
      <vt:lpstr>Термін «ген» запропонував 1909 р. датський учений Вільгельм Людвіг Йогансен</vt:lpstr>
      <vt:lpstr>ГЕНОМ</vt:lpstr>
      <vt:lpstr>Найхарактерніші особливості організації спадкового матеріалу  еукаріотів  </vt:lpstr>
      <vt:lpstr>Найхарактерніші особливості організації спадкового матеріалу  еукаріотів</vt:lpstr>
      <vt:lpstr>Особливості реалізації спадкового матеріалу еукаріотичної клітини  </vt:lpstr>
      <vt:lpstr>Презентация PowerPoint</vt:lpstr>
      <vt:lpstr>Особливості експресії генів в еукаріотичних клітинах  </vt:lpstr>
      <vt:lpstr> </vt:lpstr>
      <vt:lpstr>Презентация PowerPoint</vt:lpstr>
      <vt:lpstr>Гени еукаріотів мають мозаїчну будову: є ділянки генів, які кодують спадкову інформацію, і ділянки, які її не кодують. Спочатку інформація з білкових генів переписується на попередника іРНК (про-іРНК), а потім неінформативні інтронні ділянки вирізаються (сплайсинг) й первинний транскрипт перетворюється на зрілу іРНК (процесинг).  </vt:lpstr>
      <vt:lpstr>3. Регуляція експресії генів </vt:lpstr>
      <vt:lpstr>Презентация PowerPoint</vt:lpstr>
      <vt:lpstr>ВИСНОВОК: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організації генів і геномів прокаріотичних та еукаріотичних організмів.</dc:title>
  <dc:creator>NA</dc:creator>
  <cp:lastModifiedBy>kalmykova</cp:lastModifiedBy>
  <cp:revision>27</cp:revision>
  <dcterms:created xsi:type="dcterms:W3CDTF">2017-11-28T18:14:49Z</dcterms:created>
  <dcterms:modified xsi:type="dcterms:W3CDTF">2020-04-02T12:33:55Z</dcterms:modified>
</cp:coreProperties>
</file>