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75" r:id="rId3"/>
    <p:sldId id="272" r:id="rId4"/>
    <p:sldId id="303" r:id="rId5"/>
    <p:sldId id="274" r:id="rId6"/>
    <p:sldId id="275" r:id="rId7"/>
    <p:sldId id="277" r:id="rId8"/>
    <p:sldId id="280" r:id="rId9"/>
    <p:sldId id="283" r:id="rId10"/>
    <p:sldId id="361" r:id="rId11"/>
    <p:sldId id="305" r:id="rId12"/>
    <p:sldId id="306" r:id="rId13"/>
    <p:sldId id="364" r:id="rId14"/>
    <p:sldId id="363" r:id="rId15"/>
    <p:sldId id="366" r:id="rId16"/>
    <p:sldId id="367" r:id="rId17"/>
    <p:sldId id="307" r:id="rId18"/>
    <p:sldId id="308" r:id="rId19"/>
    <p:sldId id="359" r:id="rId20"/>
    <p:sldId id="304" r:id="rId21"/>
    <p:sldId id="311" r:id="rId22"/>
    <p:sldId id="313" r:id="rId23"/>
    <p:sldId id="285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F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40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0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97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0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29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661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64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53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8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46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834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FA4AE-B935-4962-B594-1E4E48DBD644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575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66700">
                    <a:schemeClr val="tx1">
                      <a:alpha val="5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Культура України у повоєнні роки</a:t>
            </a:r>
            <a:endParaRPr lang="uk-UA" sz="9600" b="1" spc="5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66700">
                  <a:schemeClr val="tx1">
                    <a:alpha val="5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До кінця 1940-х років відновили роботу Київський, Харківський і Одеський університети. Почав діяти Ужгородський університет та  Інститут  іноземних  мов у Києві.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68016"/>
            <a:ext cx="7992888" cy="493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44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9" y="1500174"/>
            <a:ext cx="4114977" cy="2763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0"/>
            <a:ext cx="6500858" cy="1142984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Головною науковою установою України залишалась Академія Наук </a:t>
            </a:r>
            <a:r>
              <a:rPr lang="uk-UA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УРСР,</a:t>
            </a:r>
            <a:br>
              <a:rPr lang="uk-UA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 яку з 1946 р. очолював О.Палладін.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643182"/>
            <a:ext cx="3147094" cy="372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70" y="-24"/>
            <a:ext cx="2514129" cy="3252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1" y="4572008"/>
            <a:ext cx="5143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</a:rPr>
              <a:t>Українські вчені активно працювали в галузі теоретичної та атомної фізики, металофізики, кібернетики, хімії, мікробіології.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89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46" y="-24"/>
            <a:ext cx="8215444" cy="2000264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Вчені України досягли значних успіхів у дослідженнях з фундаментальних наук, їх наближенні до потреб </a:t>
            </a:r>
            <a: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господарства.</a:t>
            </a:r>
            <a:b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 </a:t>
            </a:r>
            <a:r>
              <a:rPr lang="uk-UA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1956 р. Генеральним конструктором будівництва космічних кораблів у СРСР став виходець із Житомирщини С.Корольов.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347668"/>
            <a:ext cx="1571604" cy="215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72428" y="3500438"/>
            <a:ext cx="157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С.Корольов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4500570"/>
            <a:ext cx="9144000" cy="23574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Українські вчені під керівництвом С.Корольова брали активну участь у підготовці до запуску першого штучного супутника Землі в жовтні 1957 p., польоту в космос першої у світі людини — Ю. Гагаріна.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Корольов згодом стає Генеральним </a:t>
            </a:r>
            <a:r>
              <a:rPr kumimoji="0" lang="uk-UA" sz="20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конструктором космічних кораблів (1956р.).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uk-UA" sz="20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Одним з творців танка Т-34 був генерал-лейтенант М. </a:t>
            </a:r>
            <a:r>
              <a:rPr kumimoji="0" lang="uk-UA" sz="20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Духов</a:t>
            </a:r>
            <a:r>
              <a:rPr kumimoji="0" lang="uk-UA" sz="20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uk-UA" sz="2000" b="1" i="0" u="none" strike="noStrike" kern="1200" cap="none" spc="0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22" name="AutoShape 2" descr="Картинки по запросу первый искусственный спутник ссс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23" name="Picture 3" descr="C:\Users\Светлана\Desktop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3456830" cy="1857388"/>
          </a:xfrm>
          <a:prstGeom prst="rect">
            <a:avLst/>
          </a:prstGeom>
          <a:noFill/>
        </p:spPr>
      </p:pic>
      <p:pic>
        <p:nvPicPr>
          <p:cNvPr id="81924" name="Picture 4" descr="C:\Users\Светлана\Desktop\загружено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639340"/>
            <a:ext cx="1419227" cy="22182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57884" y="3857628"/>
            <a:ext cx="157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А.Люлька</a:t>
            </a:r>
            <a:endParaRPr lang="ru-RU" dirty="0"/>
          </a:p>
        </p:txBody>
      </p:sp>
      <p:pic>
        <p:nvPicPr>
          <p:cNvPr id="81925" name="Picture 5" descr="C:\Users\Светлана\Desktop\загружено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4774" y="1910944"/>
            <a:ext cx="1585920" cy="22467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29090" y="4131238"/>
            <a:ext cx="157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М.</a:t>
            </a:r>
            <a:r>
              <a:rPr lang="uk-UA" dirty="0" err="1" smtClean="0"/>
              <a:t>Духов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097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928826"/>
          </a:xfrm>
        </p:spPr>
        <p:txBody>
          <a:bodyPr>
            <a:noAutofit/>
          </a:bodyPr>
          <a:lstStyle/>
          <a:p>
            <a:pPr lvl="0"/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Широке визнання як конструктор турбореактивних двигунів здобув академік Архип Люлька –винахідник першого в СРСР турбореактивного двигуна. 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618102"/>
            <a:ext cx="2717133" cy="423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2310054"/>
            <a:ext cx="3868936" cy="1547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4143380"/>
            <a:ext cx="4300984" cy="1387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76840" y="2721114"/>
            <a:ext cx="142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СУ-11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507064"/>
            <a:ext cx="142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ІЛ-22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7457" y="5657695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Улітку 1947 в повітрі піднялись перші радянські літаки, оснащені двигунами Люльки.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9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202477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Під керівництвом Митрофана Пасічника успішно розвивалось дослідження атомного ядра.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Администратор\AppData\Local\Microsoft\Windows\Temporary Internet Files\Content.IE5\IMFDEDMJ\atom-68866_960_720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821549"/>
            <a:ext cx="4929188" cy="3481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2" descr="C:\Users\Светлана\Desktop\230px-Пасечник_Митрофан_Василье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304467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04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Директор Інституту фізичної хімії АН УРСР Олександр Бродський розробив теорію розділення ізотопів.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744416" cy="5045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Администратор\AppData\Local\Microsoft\Windows\Temporary Internet Files\Content.IE5\35CYDTBT\chemistry_dating_crop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46324"/>
            <a:ext cx="5040560" cy="2762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530120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Його «Хімія ізотопів» стала першою у світ. Науці підсумковою працею в цій галузі хімії.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0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Науковий колектив математика Михайла Лаврентьєва створив новий напрям у теорії функцій, що посприяло розвитку </a:t>
            </a:r>
            <a:r>
              <a:rPr lang="uk-UA" sz="3600" dirty="0" err="1" smtClean="0">
                <a:solidFill>
                  <a:schemeClr val="bg1"/>
                </a:solidFill>
              </a:rPr>
              <a:t>газо</a:t>
            </a:r>
            <a:r>
              <a:rPr lang="uk-UA" sz="3600" dirty="0" smtClean="0">
                <a:solidFill>
                  <a:schemeClr val="bg1"/>
                </a:solidFill>
              </a:rPr>
              <a:t> - та гідродинаміки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7157"/>
            <a:ext cx="5564870" cy="426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Администратор\AppData\Local\Microsoft\Windows\Temporary Internet Files\Content.IE5\2LSPWYWX\300px-Exp_derivative_at_0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018957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13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47" y="3609607"/>
            <a:ext cx="4258816" cy="3082354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Під керівництвом </a:t>
            </a:r>
            <a:r>
              <a:rPr lang="uk-UA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С.Лебедєва </a:t>
            </a:r>
            <a:r>
              <a:rPr lang="uk-UA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у Києві у 1948-1950 рр. було виготовлено першу в Європі цифрову обчислювальну машину.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3" y="154030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63" y="260648"/>
            <a:ext cx="46877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63" y="3645024"/>
            <a:ext cx="4687719" cy="292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547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-24"/>
            <a:ext cx="4643470" cy="2286016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Значним технічним досягненням була побудова у 1953 р. найбільшого тоді в світі суцільнозварного моста через Дніпро завдовжки понад 1,5 км (міст ім. Патона у м. Києві).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5577" cy="234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39" y="4423510"/>
            <a:ext cx="3739161" cy="243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4572008"/>
            <a:ext cx="4572032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20" y="1857364"/>
            <a:ext cx="2461439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4310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98178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За короткий час завдяки новій автоматичній технології зварювання було споруджено газопровід </a:t>
            </a:r>
            <a:r>
              <a:rPr lang="uk-UA" sz="2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Дашава</a:t>
            </a:r>
            <a:r>
              <a:rPr lang="uk-UA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– Київ.</a:t>
            </a:r>
            <a:r>
              <a:rPr lang="ru-R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uk-UA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endParaRPr lang="ru-RU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143380"/>
            <a:ext cx="3793075" cy="259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56792"/>
            <a:ext cx="41434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06" y="1857365"/>
            <a:ext cx="3500462" cy="2739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5217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442985"/>
            <a:ext cx="63593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ОСВІТА І НАУКА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9563" y="371584"/>
            <a:ext cx="8796003" cy="5986374"/>
            <a:chOff x="107950" y="115888"/>
            <a:chExt cx="8337550" cy="561657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55650" y="2997200"/>
              <a:ext cx="7488238" cy="7191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ОСОБЛИВСОТІ РОЗВИТКУ</a:t>
              </a:r>
            </a:p>
            <a:p>
              <a:pPr algn="ctr">
                <a:defRPr/>
              </a:pPr>
              <a:r>
                <a:rPr lang="uk-UA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УКРАЇНСЬКОЇ НАУКИ</a:t>
              </a:r>
              <a:endPara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07950" y="115888"/>
              <a:ext cx="2160588" cy="12317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Відновлення наукових установ, створення нових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203575" y="136525"/>
              <a:ext cx="2160588" cy="936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АН УРСР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284913" y="136525"/>
              <a:ext cx="2160587" cy="936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1946 – атомний реактор;</a:t>
              </a:r>
            </a:p>
            <a:p>
              <a:pPr algn="ctr"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«МЕОМ»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692275" y="1484313"/>
              <a:ext cx="2743041" cy="12038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Досягнення в електрозварюванні, виплавці металу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727575" y="1484313"/>
              <a:ext cx="2376488" cy="936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Досягнення в медицині</a:t>
              </a:r>
            </a:p>
            <a:p>
              <a:pPr algn="ctr"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В.Філатов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78727" y="4149725"/>
              <a:ext cx="7200900" cy="7191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uk-UA" b="1" dirty="0" err="1" smtClean="0">
                  <a:latin typeface="Courier New" pitchFamily="49" charset="0"/>
                  <a:cs typeface="Courier New" pitchFamily="49" charset="0"/>
                </a:rPr>
                <a:t>“Лисенківщина”</a:t>
              </a:r>
              <a:r>
                <a:rPr lang="uk-UA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– політична кампанія, суть якої</a:t>
              </a:r>
            </a:p>
            <a:p>
              <a:pPr algn="ctr"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       зводилася до переслідування генетики та заборони генетичних випробувань в СРСР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65305" y="5157788"/>
              <a:ext cx="4319587" cy="5746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Ліквідація </a:t>
              </a:r>
              <a:r>
                <a:rPr lang="uk-UA" b="1" dirty="0" smtClean="0">
                  <a:latin typeface="Courier New" pitchFamily="49" charset="0"/>
                  <a:cs typeface="Courier New" pitchFamily="49" charset="0"/>
                </a:rPr>
                <a:t> генетики  </a:t>
              </a: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як науки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4"/>
            <a:ext cx="6120680" cy="1168400"/>
          </a:xfrm>
        </p:spPr>
        <p:txBody>
          <a:bodyPr/>
          <a:lstStyle/>
          <a:p>
            <a:pPr algn="ctr"/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лисенківщина</a:t>
            </a: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9144000" cy="1357322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Завдала значної </a:t>
            </a:r>
            <a:r>
              <a:rPr lang="uk-UA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шкоди розвитку біологічних </a:t>
            </a:r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наук. Це був специфічний період у сільськогосподарській і біологічній науці та практиці, пов’язаний із проявом культу особи президента ВАСГНІЛ, академіка АН УРСР Т. Лисенка, у результаті якого було припинено перспективні наукові дослідження. Цей період характеризувався </a:t>
            </a:r>
            <a:r>
              <a:rPr lang="uk-UA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ідеологізацією, засиллям в науці </a:t>
            </a:r>
            <a:r>
              <a:rPr lang="uk-UA" sz="18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посередностей</a:t>
            </a:r>
            <a:r>
              <a:rPr lang="uk-UA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людей споживацького ґатунку, авантюристів</a:t>
            </a:r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7206" y="2274902"/>
            <a:ext cx="4677670" cy="4368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Президент всесоюзної академії сільськогосподарських наук Т. Лисенко, підтриманий Й.Сталіним, пообіцяв створити за короткий час надлишок сільськогосподарської продукції за допомогою власної методики виведення нових рослин і порід худоби, оголосив ген міфічною частинкою.</a:t>
            </a:r>
            <a:r>
              <a:rPr kumimoji="0" lang="ru-RU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b="1" i="0" u="none" strike="noStrike" kern="1200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Свою позицію Т.Лисенко аргументував не науковими викладками, а ідеологічними штампами, запозиченими з «Короткого курсу історії ВКП(б)». Генетику він проголосив «продажною донькою імперіалізму», а кібернетику – її «рідною сестрою».</a:t>
            </a:r>
            <a:endParaRPr kumimoji="0" lang="ru-RU" b="1" i="0" u="none" strike="noStrike" kern="1200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62" y="2050588"/>
            <a:ext cx="2343432" cy="352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Картинки по запросу лисенко трофи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0544" y="4714909"/>
            <a:ext cx="3656232" cy="2143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9044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214290"/>
            <a:ext cx="4572032" cy="414340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 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політики Т.Лисенка з 1947-1948 рр. почались переслідування вчених-генетиків,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чиї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концептуальні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погляди не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збігалися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уявленнями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академіка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 Лисенка.</a:t>
            </a:r>
            <a:b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Лисенко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оголосив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генетику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реакційною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лженаукою».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Репресій </a:t>
            </a: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зазнали вчені-біологи Д.</a:t>
            </a:r>
            <a:r>
              <a:rPr lang="uk-UA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Третяков</a:t>
            </a: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М.Гришко, І.</a:t>
            </a:r>
            <a:r>
              <a:rPr lang="uk-UA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Шмальгаузегн</a:t>
            </a: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І.</a:t>
            </a:r>
            <a:r>
              <a:rPr lang="uk-UA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Поляков</a:t>
            </a: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С.</a:t>
            </a:r>
            <a:r>
              <a:rPr lang="uk-UA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Делоне</a:t>
            </a: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на багато років загальмувало розвиток біологічної науки.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56" y="3571876"/>
            <a:ext cx="2024031" cy="271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66" y="2143116"/>
            <a:ext cx="2169474" cy="288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54" y="10759"/>
            <a:ext cx="2226940" cy="292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20690" y="3044279"/>
            <a:ext cx="1310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/>
              <a:t>М.Гришко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47813" y="6286520"/>
            <a:ext cx="1267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/>
              <a:t>І.</a:t>
            </a:r>
            <a:r>
              <a:rPr lang="uk-UA" sz="2000" b="1" dirty="0" err="1"/>
              <a:t>Поляков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0868" y="5024622"/>
            <a:ext cx="1929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/>
              <a:t>І.</a:t>
            </a:r>
            <a:r>
              <a:rPr lang="uk-UA" sz="2000" b="1" dirty="0" err="1"/>
              <a:t>Шмальгаузегн</a:t>
            </a:r>
            <a:endParaRPr lang="ru-RU" sz="2000" b="1" dirty="0"/>
          </a:p>
        </p:txBody>
      </p:sp>
      <p:pic>
        <p:nvPicPr>
          <p:cNvPr id="10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541920"/>
            <a:ext cx="3929090" cy="2316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4251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7596" y="248109"/>
            <a:ext cx="6246404" cy="6467039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Певних результатів було досягнуто літературознавцями, мовознавцями, етнографами, мистецтвознавцями, економістами, філософами, правознавцями. Робота останніх зосереджувалась у створеному в 1946 р. Інституті філософії та секторі держави і права.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Літературознавці досліджували творчість українських класиків та письменників сучасної України.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Науковці зібрали рукописи Т. Шевченка, Марка Вовчка, М. Коцюбинського та багатьох інших видатних письменників, продовжено видання десятитомника Т. Шевченка.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 1949 р. розпочато видання 20-томного зібрання творів І. Франка, на початку 50-х років видано повне зібрання творів І. Котляревського у двох томах, підготовлено 5-томне зібрання творів Лесі Українки.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Інституті мовознавства ім. О. Потебні здійснювалися дослідження фонетичної системи, граматичної будови і лексичного складу сучасної української літературної мови, збиралися матеріали для атласу української мови.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Мистецтвознавці досліджували теорію та історію образотворчого мистецтва України, музики, театру, кіно.</a:t>
            </a:r>
            <a:endParaRPr lang="uk-UA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990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2646639" cy="52115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931" y="764706"/>
            <a:ext cx="5572077" cy="576063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 пильну увагу партійне керівництво приділяло вивченню вітчизняної історії. 29 серпня 1947 р. ЦК </a:t>
            </a:r>
            <a:r>
              <a:rPr lang="uk-UA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</a:t>
            </a:r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(б)У прийняв постанову "Про політичні помилки і незадовільну роботу Інституту історії України Академії наук УРСР". У ній було піддано критиці практично весь науковий доробок інституту, зокрема "Короткий курс історії України" за редакцією С. Білоусова, однотомний "Нарис історії України" за редакцією К.</a:t>
            </a:r>
            <a:r>
              <a:rPr lang="uk-UA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Гуслистого</a:t>
            </a:r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перший том чотиритомної "Історії України" за редакцією М. Петровського.</a:t>
            </a:r>
          </a:p>
          <a:p>
            <a:pPr algn="just"/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Історики звинувачувались у націоналістичних збоченнях, відродженні "реакційних вигадок" В.Антоновича і М.Грушевського.</a:t>
            </a:r>
          </a:p>
          <a:p>
            <a:pPr algn="just">
              <a:buNone/>
            </a:pPr>
            <a:endParaRPr lang="uk-UA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ry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857232"/>
            <a:ext cx="3024730" cy="5427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8"/>
            <a:ext cx="9144000" cy="592933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rgbClr val="00B0F0"/>
                </a:solidFill>
              </a:rPr>
              <a:t>Тривала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окупація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деформувала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духовне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життя</a:t>
            </a:r>
            <a:r>
              <a:rPr lang="ru-RU" sz="2000" b="1" dirty="0" smtClean="0">
                <a:solidFill>
                  <a:srgbClr val="00B0F0"/>
                </a:solidFill>
              </a:rPr>
              <a:t> в </a:t>
            </a:r>
            <a:r>
              <a:rPr lang="ru-RU" sz="2000" b="1" dirty="0" err="1" smtClean="0">
                <a:solidFill>
                  <a:srgbClr val="00B0F0"/>
                </a:solidFill>
              </a:rPr>
              <a:t>Україні</a:t>
            </a:r>
            <a:r>
              <a:rPr lang="ru-RU" sz="2000" b="1" dirty="0" smtClean="0">
                <a:solidFill>
                  <a:srgbClr val="00B0F0"/>
                </a:solidFill>
              </a:rPr>
              <a:t>, послабила </a:t>
            </a:r>
            <a:r>
              <a:rPr lang="ru-RU" sz="2000" b="1" dirty="0" err="1" smtClean="0">
                <a:solidFill>
                  <a:srgbClr val="00B0F0"/>
                </a:solidFill>
              </a:rPr>
              <a:t>гуманістичні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ідеали</a:t>
            </a:r>
            <a:r>
              <a:rPr lang="ru-RU" sz="2000" b="1" dirty="0" smtClean="0">
                <a:solidFill>
                  <a:srgbClr val="00B0F0"/>
                </a:solidFill>
              </a:rPr>
              <a:t> та </a:t>
            </a:r>
            <a:r>
              <a:rPr lang="ru-RU" sz="2000" b="1" dirty="0" err="1" smtClean="0">
                <a:solidFill>
                  <a:srgbClr val="00B0F0"/>
                </a:solidFill>
              </a:rPr>
              <a:t>загальнолюдські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цінності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посилила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жорстокість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безправ'я</a:t>
            </a:r>
            <a:r>
              <a:rPr lang="ru-RU" sz="2000" b="1" dirty="0" smtClean="0">
                <a:solidFill>
                  <a:srgbClr val="00B0F0"/>
                </a:solidFill>
              </a:rPr>
              <a:t>, не </a:t>
            </a:r>
            <a:r>
              <a:rPr lang="ru-RU" sz="2000" b="1" dirty="0" err="1" smtClean="0">
                <a:solidFill>
                  <a:srgbClr val="00B0F0"/>
                </a:solidFill>
              </a:rPr>
              <a:t>лише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завдала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небаченої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шкоди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матеріальній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базі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культури</a:t>
            </a:r>
            <a:r>
              <a:rPr lang="ru-RU" sz="2000" b="1" dirty="0" smtClean="0">
                <a:solidFill>
                  <a:srgbClr val="00B0F0"/>
                </a:solidFill>
              </a:rPr>
              <a:t>, а </a:t>
            </a:r>
            <a:r>
              <a:rPr lang="ru-RU" sz="2000" b="1" dirty="0" err="1" smtClean="0">
                <a:solidFill>
                  <a:srgbClr val="00B0F0"/>
                </a:solidFill>
              </a:rPr>
              <a:t>й</a:t>
            </a:r>
            <a:r>
              <a:rPr lang="ru-RU" sz="2000" b="1" dirty="0" smtClean="0">
                <a:solidFill>
                  <a:srgbClr val="00B0F0"/>
                </a:solidFill>
              </a:rPr>
              <a:t> забрала </a:t>
            </a:r>
            <a:r>
              <a:rPr lang="ru-RU" sz="2000" b="1" dirty="0" err="1" smtClean="0">
                <a:solidFill>
                  <a:srgbClr val="00B0F0"/>
                </a:solidFill>
              </a:rPr>
              <a:t>життя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тисяч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учених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викладачів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учителів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культосвітніх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працівників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діячів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літератури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мистецтва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</a:p>
          <a:p>
            <a:pPr marL="0" indent="360000" algn="just">
              <a:lnSpc>
                <a:spcPct val="90000"/>
              </a:lnSpc>
              <a:spcBef>
                <a:spcPts val="0"/>
              </a:spcBef>
            </a:pP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Загальні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демографічні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втрати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становили в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близько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8 млн.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загиблих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5,5 млн. - 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цивільного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населення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2,5 млн. - 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воїнів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З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вивезено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понад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330 тис.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музейних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експонатів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знищено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понад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50 млн. книг,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повністю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зруйновано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матеріальну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базу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інститутів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Академії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наук, 20 тис.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шкіл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360000" algn="just">
              <a:lnSpc>
                <a:spcPct val="90000"/>
              </a:lnSpc>
              <a:spcBef>
                <a:spcPts val="0"/>
              </a:spcBef>
            </a:pP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Величезний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жертовний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внесок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народу в перемогу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пропорційно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збільшив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свідомості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відчуття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самоповаги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й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поклав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початок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відродженню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відчуття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господаря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країни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суспільства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своєї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історії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360000" algn="just">
              <a:lnSpc>
                <a:spcPct val="90000"/>
              </a:lnSpc>
              <a:spcBef>
                <a:spcPts val="0"/>
              </a:spcBef>
            </a:pP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Суттєвий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вплив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світосприймання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українців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справило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перебування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їх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за кордоном,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знайомство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із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західним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способом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життя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0" indent="360000" algn="just">
              <a:lnSpc>
                <a:spcPct val="90000"/>
              </a:lnSpc>
              <a:spcBef>
                <a:spcPts val="0"/>
              </a:spcBef>
            </a:pP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Війна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показала народу всю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аморальність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антигуманність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режиму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абсолютної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особистої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диктатури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створивши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передумови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критичної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оцінки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суспільством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системи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влади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особи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керівника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0" indent="360000" algn="just">
              <a:lnSpc>
                <a:spcPct val="90000"/>
              </a:lnSpc>
              <a:spcBef>
                <a:spcPts val="0"/>
              </a:spcBef>
            </a:pP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Існувало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переконання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після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величезних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жертв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перемоги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український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народ, як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інші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народи СРСР,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заслуговує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поліпшення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матеріального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життя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справедливий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демократичний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лад.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uk-UA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УМОВИ РОЗВИТКУ КУЛЬТУРИ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0825" y="1484313"/>
            <a:ext cx="8713788" cy="5373687"/>
            <a:chOff x="250825" y="1484313"/>
            <a:chExt cx="8713788" cy="446563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0825" y="1484313"/>
              <a:ext cx="2665413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Відбудова закладів освіти, науки, культури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65113" y="3535363"/>
              <a:ext cx="2665412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Відбудова та будівництво нових закладів освіти 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65113" y="4343400"/>
              <a:ext cx="2665412" cy="7921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Відновлення структури АН УРСР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69875" y="5157788"/>
              <a:ext cx="2663825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Відновлення мережі культурно – мистецьких закладів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203575" y="3514725"/>
              <a:ext cx="2663825" cy="7921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Ліквідація неписьменності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203575" y="1484313"/>
              <a:ext cx="2663825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Культурна революція в Західній Україні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203575" y="4306888"/>
              <a:ext cx="2663825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Насадження комуністичної ідеології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203575" y="5099050"/>
              <a:ext cx="2663825" cy="7921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Розбудова мережі </a:t>
              </a:r>
              <a:r>
                <a:rPr lang="uk-UA" b="1" dirty="0" smtClean="0">
                  <a:latin typeface="Courier New" pitchFamily="49" charset="0"/>
                  <a:cs typeface="Courier New" pitchFamily="49" charset="0"/>
                </a:rPr>
                <a:t>культурно - </a:t>
              </a: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мистецьких закладів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300788" y="1484313"/>
              <a:ext cx="2663825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Ідеологічний наступ.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«</a:t>
              </a:r>
              <a:r>
                <a:rPr lang="uk-UA" b="1" dirty="0" err="1">
                  <a:latin typeface="Courier New" pitchFamily="49" charset="0"/>
                  <a:cs typeface="Courier New" pitchFamily="49" charset="0"/>
                </a:rPr>
                <a:t>Ждановщина</a:t>
              </a: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»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300788" y="3514725"/>
              <a:ext cx="2663825" cy="7921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Боротьба проти буржуазного націоналізму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300788" y="4313238"/>
              <a:ext cx="2663825" cy="792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«</a:t>
              </a:r>
              <a:r>
                <a:rPr lang="uk-UA" b="1" dirty="0" err="1">
                  <a:latin typeface="Courier New" pitchFamily="49" charset="0"/>
                  <a:cs typeface="Courier New" pitchFamily="49" charset="0"/>
                </a:rPr>
                <a:t>Лисенківщина</a:t>
              </a: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»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300788" y="5105400"/>
              <a:ext cx="2663825" cy="7921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uk-UA" b="1" dirty="0">
                  <a:latin typeface="Courier New" pitchFamily="49" charset="0"/>
                  <a:cs typeface="Courier New" pitchFamily="49" charset="0"/>
                </a:rPr>
                <a:t>Боротьба проти космополітизму</a:t>
              </a:r>
              <a:endParaRPr lang="ru-RU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6" name="Прямая со стрелкой 15"/>
            <p:cNvCxnSpPr>
              <a:stCxn id="4" idx="2"/>
            </p:cNvCxnSpPr>
            <p:nvPr/>
          </p:nvCxnSpPr>
          <p:spPr>
            <a:xfrm>
              <a:off x="1584325" y="2276475"/>
              <a:ext cx="17463" cy="11525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7632700" y="2276475"/>
              <a:ext cx="17463" cy="11525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545013" y="2276475"/>
              <a:ext cx="19050" cy="11525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-24"/>
            <a:ext cx="5715040" cy="857256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ШКІЛЬНА ОСВІТА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714356"/>
            <a:ext cx="6286512" cy="207170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Першочерговою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справою в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повоєнний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період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стала робота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закладів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освіти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науки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культури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як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невід'ємної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складової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нормалізації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життя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Ще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час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воєнних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дій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слідом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визвольною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ходою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військових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частин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розпочалася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відбудова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шкіл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вищих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навчальних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закладів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театрів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видавництв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культосвітніх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закладів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1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виробничих</a:t>
            </a:r>
            <a:r>
              <a:rPr lang="ru-R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структур.</a:t>
            </a:r>
            <a:endParaRPr lang="uk-UA" sz="1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3Рисунок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862840" cy="2500306"/>
          </a:xfrm>
          <a:prstGeom prst="rect">
            <a:avLst/>
          </a:prstGeom>
        </p:spPr>
      </p:pic>
      <p:sp>
        <p:nvSpPr>
          <p:cNvPr id="5" name="Объект 4"/>
          <p:cNvSpPr txBox="1">
            <a:spLocks/>
          </p:cNvSpPr>
          <p:nvPr/>
        </p:nvSpPr>
        <p:spPr>
          <a:xfrm>
            <a:off x="0" y="2928934"/>
            <a:ext cx="5929322" cy="378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 1950р. – здійснюється відбудова мережі шкіл, яка ще не забезпечувала вимог</a:t>
            </a:r>
            <a:r>
              <a:rPr kumimoji="0" lang="uk-UA" b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суспільства, через що держава вимушена була о</a:t>
            </a:r>
            <a:r>
              <a:rPr kumimoji="0" lang="uk-UA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рганізувати </a:t>
            </a:r>
            <a:r>
              <a:rPr kumimoji="0" lang="uk-UA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дво</a:t>
            </a:r>
            <a:r>
              <a:rPr kumimoji="0" lang="uk-UA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та</a:t>
            </a:r>
            <a:r>
              <a:rPr kumimoji="0" lang="uk-UA" b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тризмінне навчання.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1953 р. – відбувається перехід до обов'язкової 7-річної освіти</a:t>
            </a:r>
            <a:r>
              <a:rPr kumimoji="0" lang="uk-UA" b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селах та 10-річної – в містах.</a:t>
            </a:r>
            <a:endParaRPr kumimoji="0" lang="uk-UA" b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1949 р. – починається реалізація програми з ліквідація неписьменності в Західній Україні.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 школах відновилось обов'язкове складання випускних екзаменів.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Кращих випускників почали нагороджувати медалями.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Картинки по запросу українська школа після ІІ  світової війн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4425560"/>
            <a:ext cx="3214678" cy="24324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857364"/>
          </a:xfrm>
        </p:spPr>
        <p:txBody>
          <a:bodyPr>
            <a:normAutofit/>
          </a:bodyPr>
          <a:lstStyle/>
          <a:p>
            <a:pPr algn="just"/>
            <a:r>
              <a:rPr lang="uk-UA" sz="1800" b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Виняткова увага приділялася закладам народної освіти. В Україні поширився рух за відбудову зруйнованих шкіл, спорудження нових методом народної відбудови. Якщо на кінець 1943/44 навчального року працювало лише 12802 початкові, семирічні та середні школи, де навчалось 1 млн. 770 тис. учнів, то з визволенням усієї України на початок 1945/46 навчального року працювало вже 30512 шкіл, де навчалось 1млн.851 тис. дітей.</a:t>
            </a:r>
            <a:endParaRPr lang="uk-UA" sz="1800" b="1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7083428sk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01967"/>
            <a:ext cx="2571736" cy="2913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786050" y="1571612"/>
            <a:ext cx="6357950" cy="257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1" i="0" u="none" strike="noStrike" kern="1200" cap="none" spc="0" normalizeH="0" baseline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Свідченням державної політики з підвищення загальноосвітнього рівня населення є перехід у 1953 р. до обов'язкової семирічної освіти та скасування в 1956 р. плати за навчання.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1" i="0" u="none" strike="noStrike" kern="1200" cap="none" spc="0" normalizeH="0" baseline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 відкрито вечірні школи робітничої та сільської молоді, яка не змогла здобути освіти в денній школі. Так, у 1948 р. в республіці без відриву від виробництва навчалося 185 тис. молодих працівників. У 1950—1951 pp. було 4896 шкіл робітничої та сільської молоді, де навчалось 343,3 тис. учнів.</a:t>
            </a:r>
            <a:endParaRPr kumimoji="0" lang="uk-UA" b="1" i="0" u="none" strike="noStrike" kern="1200" cap="none" spc="0" normalizeH="0" baseline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-32" y="4572008"/>
            <a:ext cx="6215106" cy="2285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1" i="0" u="none" strike="noStrike" kern="1200" cap="none" spc="0" normalizeH="0" baseline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повоєнний час формувалась освітня система в Західній Україні. До початку 50-х років у Західну Україну було направлено понад 35 тис. учителів із Східної України. Галичина, Волинь і Буковина мали найвищий відсоток українських шкіл — понад 93 %. У 1946—1947 pp. тут було створено 22 вузи: Ужгородський університет, медінститути Чернівецький, Івано-Франківський та ін, у яких навчалося понад ЗО тис. студентів.</a:t>
            </a:r>
            <a:endParaRPr kumimoji="0" lang="uk-UA" b="1" i="0" u="none" strike="noStrike" kern="1200" cap="none" spc="0" normalizeH="0" baseline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32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51613" y="4214818"/>
            <a:ext cx="2892387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04256"/>
          </a:xfrm>
        </p:spPr>
        <p:txBody>
          <a:bodyPr>
            <a:normAutofit/>
          </a:bodyPr>
          <a:lstStyle/>
          <a:p>
            <a:pPr algn="just"/>
            <a:r>
              <a:rPr lang="uk-UA" sz="1800" b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Особливого значення набувала проблема педагогічних кадрів. У 1945/46 навчальному році у школах працювало лише 182 тис. вчителів при потребі 245 тис., причому понад 40 % з них взагалі не мали педагогічної освіти. Основною базою підготовки вчителів у повоєнні роки були учительські інститути, а після 1950 р. — педагогічні, які готували вчителів для 5—10-х класів, і педагогічні училища — для початкових.</a:t>
            </a:r>
            <a:endParaRPr lang="uk-UA" sz="18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32" y="1714488"/>
            <a:ext cx="4143404" cy="5143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1" i="0" u="none" strike="noStrike" kern="1200" cap="none" spc="0" normalizeH="0" baseline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 створено також спеціальні педагогічні класи при 177 середніх школах республіки, які за перші 5 повоєнних років підготували 2,6 тис. учителів. У результаті вжитих заходів кількість учителів у республіці з року в рік збільшувалася. Вже на початок 1950 р. у загальноосвітніх школах працювало 291,3 тис. вчителів, а в 1960 р. — близько 408 тис. У 50-х роках педагогічні кадри готувались в 7 університетах, 36 педагогічних інститутах, 43 педучилищах. З 1956 р. вони почали готувати вчителів широкого профілю, які могли викладати не лише основні, а й споріднені дисципліни.</a:t>
            </a:r>
            <a:endParaRPr kumimoji="0" lang="uk-UA" b="1" i="0" u="none" strike="noStrike" kern="1200" cap="none" spc="0" normalizeH="0" baseline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14810" y="1699668"/>
            <a:ext cx="4929222" cy="180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1" i="0" u="none" strike="noStrike" kern="1200" cap="none" spc="0" normalizeH="0" baseline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Багато уваги приділялося підвищенню професійної кваліфікації, це завдання реалізували республіканський Інститут підвищення кваліфікації керівних працівників народної освіти та обласні інститути удосконалення вчителів.</a:t>
            </a:r>
            <a:endParaRPr kumimoji="0" lang="uk-UA" b="1" i="0" u="none" strike="noStrike" kern="1200" cap="none" spc="0" normalizeH="0" baseline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45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9456" y="3501000"/>
            <a:ext cx="3468758" cy="314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5" y="1857365"/>
            <a:ext cx="6143636" cy="2071702"/>
          </a:xfrm>
        </p:spPr>
        <p:txBody>
          <a:bodyPr>
            <a:normAutofit/>
          </a:bodyPr>
          <a:lstStyle/>
          <a:p>
            <a:pPr algn="just"/>
            <a:r>
              <a:rPr lang="uk-UA" sz="1800" b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 кінець 1943/44 навчального року було здійснено реевакуацію вузів. На час визволення України від ворога, тобто у жовтні 1944р., двері відчинили 113 вузів і 455 технікумів, у яких на стаціонарі навчались 101 тис. студентів і 96 тис. учнів. Крім відбудованих вузів, які працювали до війни, було створено 16 нових вищих навчальних закладів.</a:t>
            </a:r>
            <a:endParaRPr lang="uk-UA" sz="1800" b="1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166_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14488"/>
            <a:ext cx="2960947" cy="282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715040" cy="85723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ВИЩА ОСВІТА та НАУКА</a:t>
            </a:r>
            <a:endParaRPr lang="uk-UA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714356"/>
            <a:ext cx="8858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cs typeface="Courier New" pitchFamily="49" charset="0"/>
              </a:rPr>
              <a:t>До </a:t>
            </a:r>
            <a:r>
              <a:rPr lang="uk-UA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Courier New" pitchFamily="49" charset="0"/>
              </a:rPr>
              <a:t>1950 р</a:t>
            </a: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cs typeface="Courier New" pitchFamily="49" charset="0"/>
              </a:rPr>
              <a:t>. – </a:t>
            </a:r>
            <a:r>
              <a:rPr lang="uk-UA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Courier New" pitchFamily="49" charset="0"/>
              </a:rPr>
              <a:t>відбувається поступова відбудова </a:t>
            </a: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cs typeface="Courier New" pitchFamily="49" charset="0"/>
              </a:rPr>
              <a:t>вищої школи </a:t>
            </a:r>
            <a:r>
              <a:rPr lang="uk-UA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Courier New" pitchFamily="49" charset="0"/>
              </a:rPr>
              <a:t>в УРСР</a:t>
            </a: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cs typeface="Courier New" pitchFamily="49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Courier New" pitchFamily="49" charset="0"/>
              </a:rPr>
              <a:t>У навчанні ВНЗ переважає російська мова.</a:t>
            </a:r>
            <a:endParaRPr lang="uk-UA" b="1" dirty="0">
              <a:solidFill>
                <a:schemeClr val="accent2">
                  <a:lumMod val="40000"/>
                  <a:lumOff val="60000"/>
                </a:schemeClr>
              </a:solidFill>
              <a:cs typeface="Courier New" pitchFamily="49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Courier New" pitchFamily="49" charset="0"/>
              </a:rPr>
              <a:t>Введено у навчання обов'язковий предмет </a:t>
            </a: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cs typeface="Courier New" pitchFamily="49" charset="0"/>
              </a:rPr>
              <a:t>– основи марксизму – ленінізму.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cs typeface="Courier New" pitchFamily="49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32" y="4545788"/>
            <a:ext cx="6143668" cy="231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b="1" i="0" u="none" strike="noStrike" kern="1200" cap="none" spc="0" normalizeH="0" baseline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повоєнні роки розширилась мережа науково-дослідних установ, збільшилась чисельність наукових кадрів. У березні 1944 р. повернулася з евакуації Академія наук України. Вже у вересні 1944 р. у її складі було 24 науково-дослідних інститути, в яких працювало 50 академіків і 63 члени-кореспонденти. А в середині 50-х років у складі АН України були 81 академік та 100 членів-ко-респондентів. </a:t>
            </a:r>
            <a:endParaRPr kumimoji="0" lang="uk-UA" b="1" i="0" u="none" strike="noStrike" kern="1200" cap="none" spc="0" normalizeH="0" baseline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1810_1192158021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7961" y="3914523"/>
            <a:ext cx="3016039" cy="294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36386" cy="1714512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повоєнні роки відновилася робота 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науково-дослідних  установ України, </a:t>
            </a:r>
            <a:r>
              <a:rPr lang="uk-UA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внесено ряд змін в організацію наукових досліджень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19142861">
            <a:off x="1579587" y="1232231"/>
            <a:ext cx="864096" cy="1000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2143116"/>
            <a:ext cx="8568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uk-UA" sz="2400" b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ЗБІЛЬШЕННЯ  КІЛЬКОСТІ НАУКОВО-ДОСЛІДНИХ УСТАНОВ:</a:t>
            </a:r>
            <a:r>
              <a:rPr lang="uk-UA" sz="2400" b="1"/>
              <a:t/>
            </a:r>
            <a:br>
              <a:rPr lang="uk-UA" sz="2400" b="1"/>
            </a:br>
            <a:r>
              <a:rPr lang="uk-UA" sz="2000" b="1" smtClean="0"/>
              <a:t>у </a:t>
            </a:r>
            <a:r>
              <a:rPr lang="uk-UA" sz="2000" b="1"/>
              <a:t>1945 р. -  267 науково-дослідних установ ,</a:t>
            </a:r>
            <a:br>
              <a:rPr lang="uk-UA" sz="2000" b="1"/>
            </a:br>
            <a:r>
              <a:rPr lang="uk-UA" sz="2000" b="1" smtClean="0"/>
              <a:t>в </a:t>
            </a:r>
            <a:r>
              <a:rPr lang="uk-UA" sz="2000" b="1"/>
              <a:t>1950 р. вже 462, в тому числі більше </a:t>
            </a:r>
            <a:r>
              <a:rPr lang="uk-UA" sz="2000" b="1" smtClean="0"/>
              <a:t>30  </a:t>
            </a:r>
            <a:r>
              <a:rPr lang="uk-UA" sz="2000" b="1"/>
              <a:t>академічних </a:t>
            </a:r>
            <a:r>
              <a:rPr lang="uk-UA" sz="2000" b="1" smtClean="0"/>
              <a:t>інститутів: </a:t>
            </a:r>
            <a:r>
              <a:rPr lang="uk-UA" sz="20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радіофізики та електроніки, фізико-технічний низьких температур у Харкові, машинознавства та автоматики, суспільних наук, геології, корисних копалин у Львові, металофізики, металокераміки і сплавів у Києві та ін. </a:t>
            </a:r>
            <a:r>
              <a:rPr lang="uk-UA" sz="2400" b="1" smtClean="0"/>
              <a:t>.</a:t>
            </a:r>
          </a:p>
          <a:p>
            <a:pPr algn="just"/>
            <a:endParaRPr lang="uk-UA" sz="2400" b="1" smtClean="0"/>
          </a:p>
          <a:p>
            <a:pPr algn="just">
              <a:buFontTx/>
              <a:buChar char="-"/>
            </a:pPr>
            <a:r>
              <a:rPr lang="uk-UA" sz="2400" b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ЗМІЦНЕННЯ МАТЕРІАЛЬНО ТЕХНІЧНОЇ БАЗИ,</a:t>
            </a:r>
          </a:p>
          <a:p>
            <a:pPr algn="just"/>
            <a:endParaRPr lang="uk-UA" sz="2400" b="1" smtClean="0">
              <a:solidFill>
                <a:srgbClr val="C00000"/>
              </a:solidFill>
            </a:endParaRPr>
          </a:p>
          <a:p>
            <a:pPr algn="just"/>
            <a:r>
              <a:rPr lang="uk-UA" sz="2400" b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ЗРОСТАННЯ  КАДРОВОГО ПОТЕНЦІАЛУ: </a:t>
            </a:r>
            <a:r>
              <a:rPr lang="uk-UA" sz="2400" b="1"/>
              <a:t/>
            </a:r>
            <a:br>
              <a:rPr lang="uk-UA" sz="2400" b="1"/>
            </a:br>
            <a:r>
              <a:rPr lang="uk-UA" sz="2000" b="1" smtClean="0"/>
              <a:t>кількість </a:t>
            </a:r>
            <a:r>
              <a:rPr lang="uk-UA" sz="2000" b="1"/>
              <a:t>науковців в Україні досягла </a:t>
            </a:r>
            <a:br>
              <a:rPr lang="uk-UA" sz="2000" b="1"/>
            </a:br>
            <a:r>
              <a:rPr lang="uk-UA" sz="2000" b="1" smtClean="0"/>
              <a:t>у </a:t>
            </a:r>
            <a:r>
              <a:rPr lang="uk-UA" sz="2000" b="1"/>
              <a:t>1950 р. 22,3 тис. осіб</a:t>
            </a:r>
            <a:r>
              <a:rPr lang="uk-UA" sz="2000" b="1" smtClean="0"/>
              <a:t>.</a:t>
            </a:r>
            <a:endParaRPr lang="uk-UA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1696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ШКІЛЬНА ОСВІТА</vt:lpstr>
      <vt:lpstr>Слайд 6</vt:lpstr>
      <vt:lpstr>Слайд 7</vt:lpstr>
      <vt:lpstr>ВИЩА ОСВІТА та НАУКА</vt:lpstr>
      <vt:lpstr>У повоєнні роки відновилася робота науково-дослідних  установ України, було внесено ряд змін в організацію наукових досліджень.</vt:lpstr>
      <vt:lpstr>До кінця 1940-х років відновили роботу Київський, Харківський і Одеський університети. Почав діяти Ужгородський університет та  Інститут  іноземних  мов у Києві.</vt:lpstr>
      <vt:lpstr>Головною науковою установою України залишалась Академія Наук УРСР,  яку з 1946 р. очолював О.Палладін.</vt:lpstr>
      <vt:lpstr>Вчені України досягли значних успіхів у дослідженнях з фундаментальних наук, їх наближенні до потреб господарства.  У 1956 р. Генеральним конструктором будівництва космічних кораблів у СРСР став виходець із Житомирщини С.Корольов. </vt:lpstr>
      <vt:lpstr>Широке визнання як конструктор турбореактивних двигунів здобув академік Архип Люлька –винахідник першого в СРСР турбореактивного двигуна. </vt:lpstr>
      <vt:lpstr>Під керівництвом Митрофана Пасічника успішно розвивалось дослідження атомного ядра.</vt:lpstr>
      <vt:lpstr>Директор Інституту фізичної хімії АН УРСР Олександр Бродський розробив теорію розділення ізотопів.</vt:lpstr>
      <vt:lpstr>Науковий колектив математика Михайла Лаврентьєва створив новий напрям у теорії функцій, що посприяло розвитку газо - та гідродинаміки</vt:lpstr>
      <vt:lpstr>  Під керівництвом С.Лебедєва у Києві у 1948-1950 рр. було виготовлено першу в Європі цифрову обчислювальну машину. </vt:lpstr>
      <vt:lpstr>Значним технічним досягненням була побудова у 1953 р. найбільшого тоді в світі суцільнозварного моста через Дніпро завдовжки понад 1,5 км (міст ім. Патона у м. Києві).</vt:lpstr>
      <vt:lpstr>За короткий час завдяки новій автоматичній технології зварювання було споруджено газопровід Дашава – Київ.  </vt:lpstr>
      <vt:lpstr>Слайд 20</vt:lpstr>
      <vt:lpstr>«лисенківщина»</vt:lpstr>
      <vt:lpstr>В результаті політики Т.Лисенка з 1947-1948 рр. почались переслідування вчених-генетиків, чиї концептуальні погляди не збігалися з уявленнями академіка Т. Лисенка. Лисенко оголосив генетику «реакційною лженаукою».. Репресій зазнали вчені-біологи Д.Третяков, М.Гришко, І.Шмальгаузегн, І.Поляков, С.Делоне, що на багато років загальмувало розвиток біологічної науки.</vt:lpstr>
      <vt:lpstr>Слайд 23</vt:lpstr>
      <vt:lpstr>Слайд 24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MASHEENA</dc:creator>
  <cp:lastModifiedBy>Светлана</cp:lastModifiedBy>
  <cp:revision>49</cp:revision>
  <dcterms:created xsi:type="dcterms:W3CDTF">2016-11-23T13:56:10Z</dcterms:created>
  <dcterms:modified xsi:type="dcterms:W3CDTF">2020-04-20T15:27:55Z</dcterms:modified>
</cp:coreProperties>
</file>