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2" r:id="rId4"/>
    <p:sldId id="274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6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119" name="Picture 9" descr="artplus_nature_naturalcity42_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8" descr="artplus_nature_naturalcity42_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1" descr="artplus_nature_naturalcity42_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8" descr="a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29" descr="b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2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124460F-B09B-466A-B0AC-2D977EC6A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2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FDE6-96A2-4E7F-AABF-F2E68A8BF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08A19-E427-4105-8BEF-25CB65CA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FA5A-E0FB-4442-AB68-CB3FC9702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7D02-B65E-4321-915C-61E33DD7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5E51-9176-4C02-B937-5A10CC471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A6941-19F4-4660-B20F-4EBB851DD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606-C81A-4AB4-982E-D5A127CC7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E853E-94C2-4FEB-857C-40C334D7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3094-D740-4AEA-88CE-C9B8BF20C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389A0-C1B8-4482-BF32-D1C3E9B4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3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5F2B56-9D0C-4D46-A311-DCC2AF3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14686"/>
            <a:ext cx="5486400" cy="2797177"/>
          </a:xfrm>
        </p:spPr>
        <p:txBody>
          <a:bodyPr/>
          <a:lstStyle/>
          <a:p>
            <a:pPr algn="ctr" eaLnBrk="1" hangingPunct="1"/>
            <a:r>
              <a:rPr lang="uk-U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 ГЕОГРАФІЯ.</a:t>
            </a:r>
            <a:br>
              <a:rPr lang="uk-U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ГЕОПОЛІТИКА.</a:t>
            </a:r>
            <a:endParaRPr lang="en-US" sz="4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46668" y="214290"/>
            <a:ext cx="8508442" cy="2357454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Розвинуте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суспільство має безліч форм політичних відносин 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Політичні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відносини в загальному процесі суспільного розвитку можуть або відігравати прогресивну роль, або стати гальмом розвитку, чи навіть джерелом регресу</a:t>
            </a:r>
            <a:r>
              <a:rPr lang="uk-UA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uk-U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Форми політичних відноси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1" y="2623968"/>
            <a:ext cx="8131628" cy="4019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096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Рівні територіально-політичних систе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7" y="291403"/>
            <a:ext cx="5430152" cy="4061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0" y="4682317"/>
            <a:ext cx="2347677" cy="1797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48" y="4538791"/>
            <a:ext cx="2857500" cy="2084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О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7" y="291404"/>
            <a:ext cx="3056086" cy="253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и по запросу Є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68" y="3142443"/>
            <a:ext cx="3064172" cy="3481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713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1414"/>
            <a:ext cx="7886700" cy="700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ГЕОПОЛІТИКА, ЇЇ СКЛАДОВІ. </a:t>
            </a:r>
            <a:r>
              <a:rPr lang="uk-UA" sz="36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br>
              <a:rPr lang="uk-UA" sz="36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endParaRPr lang="uk-UA" sz="360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215095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Геополітику визначають як науку, що вивчає в єдності географічні, історичні, політичні та інші взаємопов’язані чинники, що справляють вплив на стратегічний потенціал держави. 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Основним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об’єктом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дослідження геополітики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є геополітична структура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світу. Прикладна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геополітика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часом веде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дослідження заангажовано, тобто з позицій інтересів певної держави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Геополітика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вбачає, що кожна держава проводить свою політику залежно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від географічних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чинників: просторового розташування країни, клімату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кількості населення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наявності природних ресурсів тощо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попередні століття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геополітика була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засобом виправдання загарбницьких дій держав щодо чужих територій. 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Так, німецькі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геополітики зробили спробу обґрунтування необхідності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розширення життєвого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простору для німецької нації, що й лягло в основу завойовницької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політики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фашистської Німеччини. 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XXI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ст. геополітика набуває нового значення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й змісту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Вона досліджує передусім державну приналежність тієї чи іншої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території, роль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країн і народів у світовому співтоваристві, їхній вплив на світовий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розвиток і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світову політику. 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Складниками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геополітики є зовнішня та внутрішня геополітика.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b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uk-UA" sz="1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22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4"/>
            <a:ext cx="7886700" cy="69999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ГЕОПОЛІТИКА. </a:t>
            </a:r>
            <a:b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4898" y="642918"/>
            <a:ext cx="8794820" cy="600076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Ядром геополітики є зовнішня геополітика держав </a:t>
            </a: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і міждержавних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об’єднань, які, спираючись на ефективне використання елементів геопростору, прагнуть зміцнити свої позиції на міжнародній арені, забезпечити економічні, культурні, інформаційні та інші інтереси. </a:t>
            </a:r>
            <a:endPara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Геополітичні амбіції найбільше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властиві великим державам. </a:t>
            </a:r>
            <a:endPara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Найбільшою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мірою на </a:t>
            </a: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формування сучасної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геополітики впливають </a:t>
            </a:r>
            <a:r>
              <a:rPr lang="uk-UA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США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Їхнє основне геополітичне завдання </a:t>
            </a: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підтримання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глобального верховенства, всесвітнє поширення </a:t>
            </a: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ліберальної демократії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Зусилля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країни спрямовано на забезпечення контролю над </a:t>
            </a: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ситуацією в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інших державах Америки, ЄС, Східній Європі, Західній Азії (насамперед </a:t>
            </a: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Близькому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Сході) та Азійсько-Тихоокеанському регіоні. </a:t>
            </a:r>
            <a:endPara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європейських </a:t>
            </a: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справах геополітика </a:t>
            </a:r>
            <a:r>
              <a:rPr lang="uk-UA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США здійснювалася в напрямі розширення та зміцнення НАТО, збереження союзницьких взаємин з європейськими лідерами. </a:t>
            </a:r>
            <a:endPara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Упродовж усього періоду </a:t>
            </a:r>
            <a:r>
              <a:rPr lang="uk-UA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незалежного розвитку України США були гарантом її </a:t>
            </a:r>
            <a:r>
              <a:rPr lang="uk-UA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державного суверенітету </a:t>
            </a:r>
            <a:r>
              <a:rPr lang="uk-UA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та цілісності. </a:t>
            </a:r>
            <a:r>
              <a:rPr lang="uk-UA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uk-UA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uk-UA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83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24"/>
            <a:ext cx="7886700" cy="6899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ГЕОПОЛІТИКА. </a:t>
            </a:r>
            <a:b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406" y="714356"/>
            <a:ext cx="8410470" cy="545625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Основним осередком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внутрішньої геополітики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є офіційна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державна діяльність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Важливим завданням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внутрішньої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геополітики держави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є усунення загроз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політичній стабільності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профілактика і розв’язування територіальних конфліктів. </a:t>
            </a:r>
            <a:endParaRPr lang="uk-U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Крім забезпечення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комплексного та пропорційного розвитку регіонів внутрішня</a:t>
            </a:r>
            <a:b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геополітика розв’язує стратегічні питання державної безпеки, утвердження загальнодержавної ідеї, формування та відтворення партійно-політичних еліт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тощо</a:t>
            </a:r>
          </a:p>
          <a:p>
            <a:pPr algn="just"/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Основними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загрозами територіально-політичній цілісності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держав стабільності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їхнього суспільного розвитку є поява політичних рухів за незалежність окремих регіонів на основі етнонаціональних, релігійних або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навіть економічних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мотивів, а також вимоги приєднання окремих культурно споріднених територій до сусідніх держав. </a:t>
            </a:r>
            <a:endParaRPr lang="uk-U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Адекватною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відповіддю на реальні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виклики і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загрози є формування механізмів оптимізації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державно-територіального устрою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збалансування регіонального економічного та демографічного 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розвитку, налагоджування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взаємин в етнополітичній та культурно-політичній сферах</a:t>
            </a:r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01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/>
              <a:t>Основний</a:t>
            </a:r>
            <a:r>
              <a:rPr lang="uk-UA" smtClean="0"/>
              <a:t> зміст </a:t>
            </a:r>
            <a:r>
              <a:rPr lang="uk-UA" smtClean="0"/>
              <a:t>геополітики.</a:t>
            </a:r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2699792" y="3356992"/>
            <a:ext cx="3456384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Геополітика держави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484784"/>
            <a:ext cx="2736304" cy="15841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сфери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геополітичних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интересів.</a:t>
            </a:r>
            <a:endParaRPr lang="uk-UA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764704"/>
            <a:ext cx="3600400" cy="27363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системи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осин з різними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країнами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союзниками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противниками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сусідями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іншими </a:t>
            </a: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країнами</a:t>
            </a:r>
            <a:endParaRPr lang="uk-UA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5085184"/>
            <a:ext cx="6768752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методов обеспечения интересов государства.</a:t>
            </a:r>
            <a:endParaRPr lang="uk-UA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07950" y="5589588"/>
            <a:ext cx="1800225" cy="6477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Политические    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методы</a:t>
            </a:r>
            <a:endPara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003800" y="6021388"/>
            <a:ext cx="2232025" cy="6477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1100" smtClean="0">
                <a:latin typeface="Calibri" pitchFamily="34" charset="0"/>
                <a:cs typeface="Arial" pitchFamily="34" charset="0"/>
              </a:rPr>
              <a:t> 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Экономические  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методы</a:t>
            </a:r>
            <a:endPara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908175" y="6021388"/>
            <a:ext cx="2376488" cy="69215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uk-UA" sz="1100" smtClean="0">
                <a:latin typeface="Calibri" pitchFamily="34" charset="0"/>
              </a:rPr>
              <a:t>  </a:t>
            </a:r>
            <a:r>
              <a:rPr lang="uk-UA" b="1" smtClean="0">
                <a:latin typeface="Calibri" pitchFamily="34" charset="0"/>
              </a:rPr>
              <a:t>Культурологические     </a:t>
            </a:r>
            <a:r>
              <a:rPr lang="uk-UA" b="1" smtClean="0">
                <a:latin typeface="Calibri" pitchFamily="34" charset="0"/>
              </a:rPr>
              <a:t>методы</a:t>
            </a:r>
            <a:endParaRPr lang="uk-UA" b="1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164388" y="5661025"/>
            <a:ext cx="1439862" cy="64770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uk-UA" sz="1100" smtClean="0">
                <a:latin typeface="Calibri" pitchFamily="34" charset="0"/>
                <a:cs typeface="Arial" pitchFamily="34" charset="0"/>
              </a:rPr>
              <a:t>  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Военные   </a:t>
            </a:r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методы</a:t>
            </a:r>
            <a:endPara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>
            <a:noAutofit/>
          </a:bodyPr>
          <a:lstStyle/>
          <a:p>
            <a:pPr algn="ctr"/>
            <a:r>
              <a:rPr lang="uk-UA" sz="40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ГЕОПОЛІТИКА «СИЛИ». </a:t>
            </a:r>
            <a:br>
              <a:rPr lang="uk-UA" sz="40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7103" y="1356528"/>
            <a:ext cx="8184383" cy="3205425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світовій політиці категорія сили має значення в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тому разі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якщо вона дає змогу державі впливати на інші країни з метою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досягнення своїх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цілей. 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Потенціал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міжнародного впливу – це сукупність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різноманітних засобів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ресурсів, якими володіє держава для здійснення прямого й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непрямого впливу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міжнародне середовище та інші держави, виходячи зі своїх цілей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інтересів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uk-UA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Основні </a:t>
            </a:r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ресурси держави – фінансово-економічний, військово-силовий, політико-дипломатичний, демографічний, міжнародний структурно-організаційний (участь і роль у міжнародних організаціях та інститутах) потенціал та 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інше. </a:t>
            </a:r>
            <a:b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uk-UA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Геополітика «сили»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1" y="4143380"/>
            <a:ext cx="3362149" cy="2367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Геополітика «сили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15" y="4503919"/>
            <a:ext cx="3273879" cy="2282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Геополітика «сили»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84"/>
          <a:stretch>
            <a:fillRect/>
          </a:stretch>
        </p:blipFill>
        <p:spPr bwMode="auto">
          <a:xfrm>
            <a:off x="3143240" y="4334803"/>
            <a:ext cx="2857520" cy="2308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596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>
            <a:normAutofit/>
          </a:bodyPr>
          <a:lstStyle/>
          <a:p>
            <a:pPr algn="ctr"/>
            <a:r>
              <a:rPr lang="uk-UA" sz="36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РІЗНОВИДИ «СИЛИ».</a:t>
            </a:r>
            <a:endParaRPr lang="uk-UA" sz="360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1336432"/>
            <a:ext cx="8143561" cy="23714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праці «М’яка сила: засоби досягнення успіху в світовій політиці» професор Гарвардського університету Джозеф Най зазначив, що</a:t>
            </a:r>
            <a:b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матеріальні елементи сукупної державної сили – це «жорстка сила», а духовні її елементи – «м’яка сила». </a:t>
            </a:r>
          </a:p>
          <a:p>
            <a:pPr algn="just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епоху глобалізації та інформаційної революції дуже важливо розуміти той факт, що «не завжди силою володіє той, чия армія перемагає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».</a:t>
            </a:r>
            <a:endParaRPr lang="uk-UA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2765809" y="3707843"/>
            <a:ext cx="4416251" cy="562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«СИЛА»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28650" y="4270549"/>
            <a:ext cx="8286751" cy="78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ДЕРЖАВИ ВПЛИВАТИ НА ІНШІ КРАЇНИ З МЕТОЮ ДОСЯГНЕННЯ ВЛАСНИХ ЦІЛЕЙ.</a:t>
            </a: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59133" y="5436159"/>
            <a:ext cx="3677697" cy="422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«Жорстка сила»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83499" y="5476353"/>
            <a:ext cx="3971611" cy="44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«М</a:t>
            </a:r>
            <a:r>
              <a:rPr lang="en-US" sz="2000" b="1" dirty="0" smtClean="0">
                <a:solidFill>
                  <a:srgbClr val="C00000"/>
                </a:solidFill>
              </a:rPr>
              <a:t>`</a:t>
            </a:r>
            <a:r>
              <a:rPr lang="uk-UA" sz="2000" b="1" dirty="0" smtClean="0">
                <a:solidFill>
                  <a:srgbClr val="C00000"/>
                </a:solidFill>
              </a:rPr>
              <a:t>яка сила»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71406" y="6179736"/>
            <a:ext cx="2643206" cy="472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 (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мілітарна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883877" y="6179736"/>
            <a:ext cx="1688123" cy="472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883499" y="6179736"/>
            <a:ext cx="4031901" cy="472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Смарт- сила або «розумна сила»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ілка вниз 10"/>
          <p:cNvSpPr/>
          <p:nvPr/>
        </p:nvSpPr>
        <p:spPr>
          <a:xfrm>
            <a:off x="2042328" y="5054322"/>
            <a:ext cx="1311310" cy="381837"/>
          </a:xfrm>
          <a:prstGeom prst="downArrow">
            <a:avLst>
              <a:gd name="adj1" fmla="val 50000"/>
              <a:gd name="adj2" fmla="val 438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низ 11"/>
          <p:cNvSpPr/>
          <p:nvPr/>
        </p:nvSpPr>
        <p:spPr>
          <a:xfrm>
            <a:off x="6744956" y="5054322"/>
            <a:ext cx="1077686" cy="422031"/>
          </a:xfrm>
          <a:prstGeom prst="downArrow">
            <a:avLst>
              <a:gd name="adj1" fmla="val 50000"/>
              <a:gd name="adj2" fmla="val 4047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>
            <a:off x="7182060" y="5918480"/>
            <a:ext cx="482321" cy="26125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низ 13"/>
          <p:cNvSpPr/>
          <p:nvPr/>
        </p:nvSpPr>
        <p:spPr>
          <a:xfrm>
            <a:off x="1269859" y="5858190"/>
            <a:ext cx="697106" cy="3215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>
            <a:off x="3453961" y="5858189"/>
            <a:ext cx="617973" cy="32154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3375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0775"/>
            <a:ext cx="9144000" cy="6411497"/>
          </a:xfrm>
        </p:spPr>
        <p:txBody>
          <a:bodyPr>
            <a:noAutofit/>
          </a:bodyPr>
          <a:lstStyle/>
          <a:p>
            <a:pPr algn="just"/>
            <a:r>
              <a:rPr lang="uk-UA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«Жорстка сила» (або жорстка влада)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використання примусу або винагороди задля досягнення цілей, тобто військової (</a:t>
            </a:r>
            <a:r>
              <a:rPr lang="uk-UA" sz="1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мілітарної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й економічної сили</a:t>
            </a:r>
            <a:b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задля примушення інших суб’єктів міжнародної політики до потрібної поведінки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Прикладами </a:t>
            </a:r>
            <a:r>
              <a:rPr lang="uk-UA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застосування «жорсткої сили»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є введення радянських військ до</a:t>
            </a:r>
            <a:b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Афганістану (1979 р.), вторгнення США в Ірак (2003 р.), «газовий конфлікт» між</a:t>
            </a:r>
            <a:b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Росією та Україною (2005 – 2006 рр.), анексія Криму Росією (2014 р.).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 Статутом ООН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(ст. 2), </a:t>
            </a:r>
            <a:r>
              <a:rPr lang="uk-UA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забороняється загроза силою або її застосування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uk-UA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Прикладом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застосування економічної сили є введення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економічних санкцій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 порушення Статуту ООН у політичній сфері. Наприклад, такі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заходи було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застосовано проти Росії через анексію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Криму. Формами </a:t>
            </a: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економічного впливу можуть бути припинення постачання продовольчої допомоги, а також кредитування, згортання програм економічного співробітництва тощо.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противагу «жорсткій силі» існує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«м’яка сила»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можливість отримати</a:t>
            </a:r>
            <a:b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бажане через співробітництво та привабливість. </a:t>
            </a:r>
          </a:p>
          <a:p>
            <a:pPr algn="just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Так держава здатна домагатися своїх цілей завдяки привабливості власної культури, суспільно-політичних цінностей. </a:t>
            </a:r>
          </a:p>
          <a:p>
            <a:pPr algn="just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Хоча «м’яка сила» може бути використана і з недобрими намірами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«М’яку силу» зазвичай використовують держави-світові лідери, що дає їм змогу впливати на політику інших держав. Такий підхід є найефективнішим на початку ІІІ тисячоліття. </a:t>
            </a:r>
          </a:p>
          <a:p>
            <a:pPr algn="just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Більшість суб’єктів міжнародних відносин у своїй зовнішній політиці використовує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концепцію </a:t>
            </a:r>
            <a:r>
              <a:rPr lang="uk-UA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смарт-сили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(або «розумної сили»),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що полягає в поєднанні «жорсткої» та «м’якої» сил. </a:t>
            </a:r>
          </a:p>
          <a:p>
            <a:pPr algn="just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Наприклад, використання не лише військової сили, а й  залучення до військових союзів та виконання партнерських програм. </a:t>
            </a:r>
          </a:p>
        </p:txBody>
      </p:sp>
    </p:spTree>
    <p:extLst>
      <p:ext uri="{BB962C8B-B14F-4D97-AF65-F5344CB8AC3E}">
        <p14:creationId xmlns="" xmlns:p14="http://schemas.microsoft.com/office/powerpoint/2010/main" val="410929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1472" y="214290"/>
            <a:ext cx="7667625" cy="5616575"/>
          </a:xfrm>
          <a:noFill/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Політична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географія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—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галузь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економічної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соціальної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географії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вивчає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просторову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організацію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політичного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життя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суспільства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кордони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політико-географічне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положення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політико-територіальний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поділ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і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територіальне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поєднання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політичних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урахуванням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різноманітних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соціально-економічних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чинників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algn="just" eaLnBrk="1" hangingPunct="1"/>
            <a:endParaRPr lang="en-US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0" name="Picture 5" descr="52781453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429000"/>
            <a:ext cx="4191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906" y="2786058"/>
            <a:ext cx="1365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Freeform 14"/>
          <p:cNvSpPr>
            <a:spLocks/>
          </p:cNvSpPr>
          <p:nvPr/>
        </p:nvSpPr>
        <p:spPr bwMode="gray">
          <a:xfrm>
            <a:off x="7092950" y="142872"/>
            <a:ext cx="1092200" cy="2857500"/>
          </a:xfrm>
          <a:custGeom>
            <a:avLst/>
            <a:gdLst>
              <a:gd name="T0" fmla="*/ 166 w 1243"/>
              <a:gd name="T1" fmla="*/ 611 h 3407"/>
              <a:gd name="T2" fmla="*/ 92 w 1243"/>
              <a:gd name="T3" fmla="*/ 813 h 3407"/>
              <a:gd name="T4" fmla="*/ 112 w 1243"/>
              <a:gd name="T5" fmla="*/ 1008 h 3407"/>
              <a:gd name="T6" fmla="*/ 104 w 1243"/>
              <a:gd name="T7" fmla="*/ 1192 h 3407"/>
              <a:gd name="T8" fmla="*/ 124 w 1243"/>
              <a:gd name="T9" fmla="*/ 1383 h 3407"/>
              <a:gd name="T10" fmla="*/ 104 w 1243"/>
              <a:gd name="T11" fmla="*/ 1555 h 3407"/>
              <a:gd name="T12" fmla="*/ 88 w 1243"/>
              <a:gd name="T13" fmla="*/ 1674 h 3407"/>
              <a:gd name="T14" fmla="*/ 10 w 1243"/>
              <a:gd name="T15" fmla="*/ 1800 h 3407"/>
              <a:gd name="T16" fmla="*/ 64 w 1243"/>
              <a:gd name="T17" fmla="*/ 1982 h 3407"/>
              <a:gd name="T18" fmla="*/ 173 w 1243"/>
              <a:gd name="T19" fmla="*/ 2259 h 3407"/>
              <a:gd name="T20" fmla="*/ 301 w 1243"/>
              <a:gd name="T21" fmla="*/ 2490 h 3407"/>
              <a:gd name="T22" fmla="*/ 391 w 1243"/>
              <a:gd name="T23" fmla="*/ 2676 h 3407"/>
              <a:gd name="T24" fmla="*/ 346 w 1243"/>
              <a:gd name="T25" fmla="*/ 2816 h 3407"/>
              <a:gd name="T26" fmla="*/ 260 w 1243"/>
              <a:gd name="T27" fmla="*/ 2919 h 3407"/>
              <a:gd name="T28" fmla="*/ 367 w 1243"/>
              <a:gd name="T29" fmla="*/ 2961 h 3407"/>
              <a:gd name="T30" fmla="*/ 298 w 1243"/>
              <a:gd name="T31" fmla="*/ 3273 h 3407"/>
              <a:gd name="T32" fmla="*/ 361 w 1243"/>
              <a:gd name="T33" fmla="*/ 3396 h 3407"/>
              <a:gd name="T34" fmla="*/ 515 w 1243"/>
              <a:gd name="T35" fmla="*/ 3140 h 3407"/>
              <a:gd name="T36" fmla="*/ 631 w 1243"/>
              <a:gd name="T37" fmla="*/ 2934 h 3407"/>
              <a:gd name="T38" fmla="*/ 667 w 1243"/>
              <a:gd name="T39" fmla="*/ 2771 h 3407"/>
              <a:gd name="T40" fmla="*/ 679 w 1243"/>
              <a:gd name="T41" fmla="*/ 2640 h 3407"/>
              <a:gd name="T42" fmla="*/ 703 w 1243"/>
              <a:gd name="T43" fmla="*/ 2448 h 3407"/>
              <a:gd name="T44" fmla="*/ 733 w 1243"/>
              <a:gd name="T45" fmla="*/ 2257 h 3407"/>
              <a:gd name="T46" fmla="*/ 796 w 1243"/>
              <a:gd name="T47" fmla="*/ 2021 h 3407"/>
              <a:gd name="T48" fmla="*/ 757 w 1243"/>
              <a:gd name="T49" fmla="*/ 1725 h 3407"/>
              <a:gd name="T50" fmla="*/ 740 w 1243"/>
              <a:gd name="T51" fmla="*/ 1476 h 3407"/>
              <a:gd name="T52" fmla="*/ 787 w 1243"/>
              <a:gd name="T53" fmla="*/ 1280 h 3407"/>
              <a:gd name="T54" fmla="*/ 842 w 1243"/>
              <a:gd name="T55" fmla="*/ 1223 h 3407"/>
              <a:gd name="T56" fmla="*/ 1093 w 1243"/>
              <a:gd name="T57" fmla="*/ 1083 h 3407"/>
              <a:gd name="T58" fmla="*/ 1241 w 1243"/>
              <a:gd name="T59" fmla="*/ 902 h 3407"/>
              <a:gd name="T60" fmla="*/ 1201 w 1243"/>
              <a:gd name="T61" fmla="*/ 720 h 3407"/>
              <a:gd name="T62" fmla="*/ 1055 w 1243"/>
              <a:gd name="T63" fmla="*/ 569 h 3407"/>
              <a:gd name="T64" fmla="*/ 1081 w 1243"/>
              <a:gd name="T65" fmla="*/ 345 h 3407"/>
              <a:gd name="T66" fmla="*/ 999 w 1243"/>
              <a:gd name="T67" fmla="*/ 249 h 3407"/>
              <a:gd name="T68" fmla="*/ 927 w 1243"/>
              <a:gd name="T69" fmla="*/ 515 h 3407"/>
              <a:gd name="T70" fmla="*/ 866 w 1243"/>
              <a:gd name="T71" fmla="*/ 690 h 3407"/>
              <a:gd name="T72" fmla="*/ 832 w 1243"/>
              <a:gd name="T73" fmla="*/ 699 h 3407"/>
              <a:gd name="T74" fmla="*/ 656 w 1243"/>
              <a:gd name="T75" fmla="*/ 641 h 3407"/>
              <a:gd name="T76" fmla="*/ 533 w 1243"/>
              <a:gd name="T77" fmla="*/ 545 h 3407"/>
              <a:gd name="T78" fmla="*/ 595 w 1243"/>
              <a:gd name="T79" fmla="*/ 434 h 3407"/>
              <a:gd name="T80" fmla="*/ 592 w 1243"/>
              <a:gd name="T81" fmla="*/ 374 h 3407"/>
              <a:gd name="T82" fmla="*/ 613 w 1243"/>
              <a:gd name="T83" fmla="*/ 345 h 3407"/>
              <a:gd name="T84" fmla="*/ 599 w 1243"/>
              <a:gd name="T85" fmla="*/ 270 h 3407"/>
              <a:gd name="T86" fmla="*/ 617 w 1243"/>
              <a:gd name="T87" fmla="*/ 231 h 3407"/>
              <a:gd name="T88" fmla="*/ 575 w 1243"/>
              <a:gd name="T89" fmla="*/ 146 h 3407"/>
              <a:gd name="T90" fmla="*/ 550 w 1243"/>
              <a:gd name="T91" fmla="*/ 98 h 3407"/>
              <a:gd name="T92" fmla="*/ 416 w 1243"/>
              <a:gd name="T93" fmla="*/ 11 h 3407"/>
              <a:gd name="T94" fmla="*/ 256 w 1243"/>
              <a:gd name="T95" fmla="*/ 12 h 3407"/>
              <a:gd name="T96" fmla="*/ 134 w 1243"/>
              <a:gd name="T97" fmla="*/ 75 h 3407"/>
              <a:gd name="T98" fmla="*/ 112 w 1243"/>
              <a:gd name="T99" fmla="*/ 126 h 3407"/>
              <a:gd name="T100" fmla="*/ 85 w 1243"/>
              <a:gd name="T101" fmla="*/ 200 h 3407"/>
              <a:gd name="T102" fmla="*/ 58 w 1243"/>
              <a:gd name="T103" fmla="*/ 269 h 3407"/>
              <a:gd name="T104" fmla="*/ 85 w 1243"/>
              <a:gd name="T105" fmla="*/ 318 h 340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43"/>
              <a:gd name="T160" fmla="*/ 0 h 3407"/>
              <a:gd name="T161" fmla="*/ 1243 w 1243"/>
              <a:gd name="T162" fmla="*/ 3407 h 340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0E0E0"/>
              </a:gs>
            </a:gsLst>
            <a:lin ang="5400000" scaled="1"/>
          </a:gradFill>
          <a:ln w="1270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4" name="Picture 16" descr="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51" y="4459305"/>
            <a:ext cx="1470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7" descr="2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068638"/>
            <a:ext cx="160813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8"/>
          <p:cNvSpPr>
            <a:spLocks noChangeArrowheads="1"/>
          </p:cNvSpPr>
          <p:nvPr/>
        </p:nvSpPr>
        <p:spPr bwMode="auto">
          <a:xfrm>
            <a:off x="71406" y="142852"/>
            <a:ext cx="6572296" cy="6555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сучасному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зростає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розстановки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змінюється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державах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у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Югославії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прихід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Пакистані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вивчає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175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політико-географічне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розміщення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певному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сусідніх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віддаленості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осередків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військово-політичних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Політико-географічне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сприятливим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несприятливим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сусідство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 і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взаємно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вигідне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обох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сусідство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Пакистану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суперечки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створює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напруженість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Політико-географічне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категорія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історична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змінюється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en-US" sz="175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</a:t>
            </a:r>
            <a:r>
              <a:rPr lang="en-US" sz="17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>
            <a:off x="3203575" y="2698750"/>
            <a:ext cx="425608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76600" y="2285992"/>
            <a:ext cx="4829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ПОЛІТИЧНА КАРТОГРАФІЯ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851275" y="3000372"/>
            <a:ext cx="4829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АДМІНІСТРАТИВНА ГЕОГРАФІЯ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314825" y="3857628"/>
            <a:ext cx="4829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ПОЛІТИЧНА ЛІМОЛОГІЯ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973513" y="4643446"/>
            <a:ext cx="48291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ЕЛЕКТОРАЛЬНА ГЕОГРАФІЯ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786182" y="5463202"/>
            <a:ext cx="482917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ЕОПОЛІТИКА</a:t>
            </a:r>
            <a:endParaRPr lang="uk-UA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ПОЛІТИКО-ГЕОГРАФІЧНЕ КРАЇНОЗНАВСТВО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176" name="Group 9"/>
          <p:cNvGrpSpPr>
            <a:grpSpLocks/>
          </p:cNvGrpSpPr>
          <p:nvPr/>
        </p:nvGrpSpPr>
        <p:grpSpPr bwMode="auto">
          <a:xfrm rot="4976862" flipH="1">
            <a:off x="2940050" y="2420938"/>
            <a:ext cx="323850" cy="311150"/>
            <a:chOff x="1944" y="1111"/>
            <a:chExt cx="204" cy="196"/>
          </a:xfrm>
        </p:grpSpPr>
        <p:pic>
          <p:nvPicPr>
            <p:cNvPr id="7263" name="Picture 10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67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7270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76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7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8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9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71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72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3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4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75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268" name="Arc 23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69" name="Picture 24" descr="light_shadow1"/>
            <p:cNvPicPr>
              <a:picLocks noChangeAspect="1" noChangeArrowheads="1"/>
            </p:cNvPicPr>
            <p:nvPr/>
          </p:nvPicPr>
          <p:blipFill>
            <a:blip r:embed="rId3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7" name="Group 25"/>
          <p:cNvGrpSpPr>
            <a:grpSpLocks/>
          </p:cNvGrpSpPr>
          <p:nvPr/>
        </p:nvGrpSpPr>
        <p:grpSpPr bwMode="auto">
          <a:xfrm flipH="1">
            <a:off x="228600" y="2508250"/>
            <a:ext cx="3438525" cy="3429000"/>
            <a:chOff x="1955" y="1224"/>
            <a:chExt cx="1911" cy="1911"/>
          </a:xfrm>
        </p:grpSpPr>
        <p:sp>
          <p:nvSpPr>
            <p:cNvPr id="7256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7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8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59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0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1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62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178" name="Picture 33" descr="worldmap_ani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149350" y="3479800"/>
            <a:ext cx="16097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9" name="Group 34"/>
          <p:cNvGrpSpPr>
            <a:grpSpLocks/>
          </p:cNvGrpSpPr>
          <p:nvPr/>
        </p:nvGrpSpPr>
        <p:grpSpPr bwMode="auto">
          <a:xfrm rot="4976862" flipH="1">
            <a:off x="3571875" y="3171825"/>
            <a:ext cx="323850" cy="311150"/>
            <a:chOff x="1944" y="1111"/>
            <a:chExt cx="204" cy="196"/>
          </a:xfrm>
        </p:grpSpPr>
        <p:pic>
          <p:nvPicPr>
            <p:cNvPr id="7239" name="Picture 35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8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43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7246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52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3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4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5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47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48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49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0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1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244" name="Arc 48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45" name="Picture 49" descr="light_shadow1"/>
            <p:cNvPicPr>
              <a:picLocks noChangeAspect="1" noChangeArrowheads="1"/>
            </p:cNvPicPr>
            <p:nvPr/>
          </p:nvPicPr>
          <p:blipFill>
            <a:blip r:embed="rId3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0" name="Group 50"/>
          <p:cNvGrpSpPr>
            <a:grpSpLocks/>
          </p:cNvGrpSpPr>
          <p:nvPr/>
        </p:nvGrpSpPr>
        <p:grpSpPr bwMode="auto">
          <a:xfrm rot="4976862" flipH="1">
            <a:off x="3824288" y="3989388"/>
            <a:ext cx="323850" cy="311150"/>
            <a:chOff x="1944" y="1111"/>
            <a:chExt cx="204" cy="196"/>
          </a:xfrm>
        </p:grpSpPr>
        <p:pic>
          <p:nvPicPr>
            <p:cNvPr id="7222" name="Picture 51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04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26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7229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35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6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7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8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30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31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2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3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34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227" name="Arc 64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28" name="Picture 65" descr="light_shadow1"/>
            <p:cNvPicPr>
              <a:picLocks noChangeAspect="1" noChangeArrowheads="1"/>
            </p:cNvPicPr>
            <p:nvPr/>
          </p:nvPicPr>
          <p:blipFill>
            <a:blip r:embed="rId3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1" name="Group 66"/>
          <p:cNvGrpSpPr>
            <a:grpSpLocks/>
          </p:cNvGrpSpPr>
          <p:nvPr/>
        </p:nvGrpSpPr>
        <p:grpSpPr bwMode="auto">
          <a:xfrm rot="4976862" flipH="1">
            <a:off x="3648075" y="4797425"/>
            <a:ext cx="323850" cy="311150"/>
            <a:chOff x="1944" y="1111"/>
            <a:chExt cx="204" cy="196"/>
          </a:xfrm>
        </p:grpSpPr>
        <p:pic>
          <p:nvPicPr>
            <p:cNvPr id="7205" name="Picture 67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20" name="Oval 6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209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7212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18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9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0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21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213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214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5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6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17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210" name="Arc 8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211" name="Picture 81" descr="light_shadow1"/>
            <p:cNvPicPr>
              <a:picLocks noChangeAspect="1" noChangeArrowheads="1"/>
            </p:cNvPicPr>
            <p:nvPr/>
          </p:nvPicPr>
          <p:blipFill>
            <a:blip r:embed="rId3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2" name="Group 82"/>
          <p:cNvGrpSpPr>
            <a:grpSpLocks/>
          </p:cNvGrpSpPr>
          <p:nvPr/>
        </p:nvGrpSpPr>
        <p:grpSpPr bwMode="auto">
          <a:xfrm rot="4976862" flipH="1">
            <a:off x="3341688" y="5522913"/>
            <a:ext cx="323850" cy="311150"/>
            <a:chOff x="1944" y="1111"/>
            <a:chExt cx="204" cy="196"/>
          </a:xfrm>
        </p:grpSpPr>
        <p:pic>
          <p:nvPicPr>
            <p:cNvPr id="7188" name="Picture 83" descr="circuler_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36" name="Oval 8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192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7195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201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2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3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4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196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197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8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9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00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193" name="Arc 96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16 w 43200"/>
                <a:gd name="T1" fmla="*/ 159 h 43155"/>
                <a:gd name="T2" fmla="*/ 104 w 43200"/>
                <a:gd name="T3" fmla="*/ 204 h 43155"/>
                <a:gd name="T4" fmla="*/ 98 w 43200"/>
                <a:gd name="T5" fmla="*/ 102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94" name="Picture 97" descr="light_shadow1"/>
            <p:cNvPicPr>
              <a:picLocks noChangeAspect="1" noChangeArrowheads="1"/>
            </p:cNvPicPr>
            <p:nvPr/>
          </p:nvPicPr>
          <p:blipFill>
            <a:blip r:embed="rId3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83" name="Line 98"/>
          <p:cNvSpPr>
            <a:spLocks noChangeShapeType="1"/>
          </p:cNvSpPr>
          <p:nvPr/>
        </p:nvSpPr>
        <p:spPr bwMode="auto">
          <a:xfrm>
            <a:off x="4065588" y="4271963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Line 99"/>
          <p:cNvSpPr>
            <a:spLocks noChangeShapeType="1"/>
          </p:cNvSpPr>
          <p:nvPr/>
        </p:nvSpPr>
        <p:spPr bwMode="auto">
          <a:xfrm>
            <a:off x="3811588" y="346075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Line 100"/>
          <p:cNvSpPr>
            <a:spLocks noChangeShapeType="1"/>
          </p:cNvSpPr>
          <p:nvPr/>
        </p:nvSpPr>
        <p:spPr bwMode="auto">
          <a:xfrm>
            <a:off x="3887788" y="508635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Line 101"/>
          <p:cNvSpPr>
            <a:spLocks noChangeShapeType="1"/>
          </p:cNvSpPr>
          <p:nvPr/>
        </p:nvSpPr>
        <p:spPr bwMode="auto">
          <a:xfrm>
            <a:off x="3635375" y="5805488"/>
            <a:ext cx="425608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Rectangle 102"/>
          <p:cNvSpPr>
            <a:spLocks noChangeArrowheads="1"/>
          </p:cNvSpPr>
          <p:nvPr/>
        </p:nvSpPr>
        <p:spPr bwMode="auto">
          <a:xfrm>
            <a:off x="142844" y="908050"/>
            <a:ext cx="88582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D7181F"/>
              </a:buClr>
              <a:tabLst>
                <a:tab pos="4460875" algn="l"/>
              </a:tabLst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 ЧИСЛЕННИХ НАПРЯМІВ ПОЛІТИКО-ГЕОГРАФІЧНИХ ДОСЛІДЖЕНЬ НАЙІСТОТНІШИМИ Є ТАКІ: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911" y="-24"/>
            <a:ext cx="7886700" cy="8507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uk-UA" sz="36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36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ГЕОГРАФІЧНІ СКЛАДНИКИ ПОЛІТИЧНОЇ ГЕОГРАФІЇ: </a:t>
            </a:r>
            <a:br>
              <a:rPr lang="uk-UA" sz="3600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endParaRPr lang="uk-UA" sz="3600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8663" y="928670"/>
            <a:ext cx="8215370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Політична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географія проводить дослідження за такими трьома територіальними рівнями: </a:t>
            </a:r>
            <a:endParaRPr lang="uk-UA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макрорівень </a:t>
            </a:r>
            <a:r>
              <a:rPr lang="uk-UA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географічний простір, </a:t>
            </a:r>
            <a:r>
              <a:rPr lang="uk-UA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дослідження світу в цілому та великих регіонів; </a:t>
            </a:r>
            <a:endParaRPr lang="uk-UA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uk-UA" sz="1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мезорівень</a:t>
            </a:r>
            <a:r>
              <a:rPr lang="uk-UA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uk-UA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території окремих країн;</a:t>
            </a:r>
          </a:p>
          <a:p>
            <a:r>
              <a:rPr lang="uk-UA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мікрорівень</a:t>
            </a:r>
            <a:r>
              <a:rPr lang="uk-UA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uk-UA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географічних </a:t>
            </a:r>
            <a:r>
              <a:rPr lang="uk-UA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місць, окремих </a:t>
            </a:r>
            <a:r>
              <a:rPr lang="uk-UA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міст, районів тощо.</a:t>
            </a:r>
            <a:r>
              <a:rPr lang="uk-UA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 bwMode="auto">
          <a:xfrm>
            <a:off x="-31" y="2928934"/>
            <a:ext cx="7858180" cy="34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Географічний простір – одне з фундаментальних понять політичної географії, яким позначають упорядкованість географічних об’єктів відносно 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земної поверхні 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та їх просторову організацію.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Інтегральний географічний простір складається з економічного, соціального, політичного та фізичного просторів.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Територія – частина поверхні суходолу на Землі з природними й створеними внаслідок людської діяльності ресурсами, що має певні просторові межі та географічне положення.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Географічне місце – будь-який географічний об’єкт із офіційно визначеними межами (зокрема країна, її частина, населений пункт, місцевість тощо), що характеризується певним місцем розташування на поверхні Землі</a:t>
            </a:r>
            <a:r>
              <a:rPr kumimoji="0" lang="uk-UA" sz="16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. </a:t>
            </a:r>
            <a:endParaRPr kumimoji="0" lang="uk-UA" sz="16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6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406" y="391887"/>
            <a:ext cx="8929750" cy="3989195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Політична географія має багато напрямів дослідження</a:t>
            </a:r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Основний 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 них </a:t>
            </a:r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політична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карта світу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етапи її формування та сучасний стан. </a:t>
            </a:r>
            <a:endPara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Політична географія вивчає 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також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становлення кордонів держав, можливості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транскордонних зв’язків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територіальні претензії</a:t>
            </a:r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Складником 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політичної географії є </a:t>
            </a:r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політико-географічне 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країнознавство, яке проводить комплексне політико-географічне</a:t>
            </a:r>
            <a:b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оцінювання регіонів світу та окремих країн. </a:t>
            </a:r>
            <a:endPara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Важливим 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напрямом політико-географічних знань є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геополітика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що аналізує вплив різноманітних </a:t>
            </a:r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географічних чинників </a:t>
            </a:r>
            <a:r>
              <a:rPr lang="uk-U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стратегічні позиції держав у світовому географічному просторі.</a:t>
            </a:r>
            <a: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br>
              <a:rPr lang="uk-UA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uk-UA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031797"/>
            <a:ext cx="2864644" cy="2111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91" y="4702630"/>
            <a:ext cx="2777231" cy="1868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геополіт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448717"/>
            <a:ext cx="3196588" cy="1909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178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76" y="142852"/>
            <a:ext cx="8858280" cy="5795126"/>
          </a:xfrm>
        </p:spPr>
        <p:txBody>
          <a:bodyPr>
            <a:noAutofit/>
          </a:bodyPr>
          <a:lstStyle/>
          <a:p>
            <a:pPr algn="just"/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процесі спільної політичної діяльності індивіди й соціальні спільноти вступають у певні відносини. </a:t>
            </a:r>
            <a:endParaRPr lang="uk-UA" sz="1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Політичні </a:t>
            </a:r>
            <a:r>
              <a:rPr lang="uk-UA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відносини –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стійкі взаємозв’язки й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взаємодії суб’єктів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політики. Така стійкість досягається завдяки нормам, що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регулюють поведінку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взаємодіючих політичних суб’єктів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Політичні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відносини значно більшою мірою, ніж інші, впливають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забезпечення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соціальної стабільності. </a:t>
            </a:r>
            <a:endParaRPr lang="uk-UA" sz="1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Ті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політичні відносини, що утвердилися, вдосконалюються шляхом реформ. </a:t>
            </a:r>
            <a:endParaRPr lang="uk-UA" sz="1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Типи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політичних відносин можуть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змінюватися також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революційним шляхом. </a:t>
            </a:r>
            <a:endParaRPr lang="uk-UA" sz="1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Якщо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суспільстві створюються умови, за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яких об’єкт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політики не хоче жити так, як раніше, а суб’єкт політики не може по-старому здійснювати політику й не вдається до реформ, то виникають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об’єктивні передумови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революції. </a:t>
            </a:r>
            <a:endParaRPr lang="uk-UA" sz="1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наявності зрілого суб’єктивного чинника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складається загальнонаціональна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криза, що може перерости в революцію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Якщо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такого усвідомлення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немає, то відбувається не революція з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її докорінними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змінами 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 політичних </a:t>
            </a:r>
            <a:r>
              <a:rPr lang="uk-UA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відносинах, а політичний бунт.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b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uk-UA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75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966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uk-UA" sz="3200" b="1" i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i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 </a:t>
            </a:r>
            <a:r>
              <a:rPr lang="uk-UA" sz="3200" b="1" i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 ВІДНОСИН</a:t>
            </a:r>
            <a:r>
              <a:rPr lang="uk-UA" sz="3200" i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i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i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01451" y="1647930"/>
            <a:ext cx="1755000" cy="23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2261828" y="1647930"/>
            <a:ext cx="2095857" cy="23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4572000" y="1651053"/>
            <a:ext cx="1755000" cy="23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722348" y="1602078"/>
            <a:ext cx="1755000" cy="23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01451" y="1647930"/>
            <a:ext cx="1755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позиція</a:t>
            </a:r>
          </a:p>
          <a:p>
            <a:pPr algn="ctr">
              <a:lnSpc>
                <a:spcPct val="80000"/>
              </a:lnSpc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тійка сукупність</a:t>
            </a:r>
          </a:p>
          <a:p>
            <a:pPr algn="ctr">
              <a:lnSpc>
                <a:spcPct val="80000"/>
              </a:lnSpc>
            </a:pP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політичних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суб`єктів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що формує їх спільну діяльність </a:t>
            </a:r>
            <a:endParaRPr lang="uk-UA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3869" y="3749675"/>
            <a:ext cx="184731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1829" y="1647932"/>
            <a:ext cx="209585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 </a:t>
            </a:r>
            <a:r>
              <a:rPr lang="uk-UA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uk-UA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 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 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дії 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`єктів 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політики, що не суперечать цілям кожного з них</a:t>
            </a:r>
            <a:endParaRPr lang="uk-UA" b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647931"/>
            <a:ext cx="16831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конфлікт</a:t>
            </a:r>
          </a:p>
          <a:p>
            <a:pPr algn="ctr">
              <a:lnSpc>
                <a:spcPct val="90000"/>
              </a:lnSpc>
            </a:pP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 соц – політичних сил в разі несумісності цілей з питань влади і власності </a:t>
            </a:r>
            <a:endParaRPr lang="uk-UA" b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4249" y="1647931"/>
            <a:ext cx="1601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боротьба</a:t>
            </a:r>
          </a:p>
          <a:p>
            <a:pPr algn="ctr">
              <a:lnSpc>
                <a:spcPct val="90000"/>
              </a:lnSpc>
            </a:pPr>
            <a:r>
              <a:rPr lang="uk-UA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прямована на досягнення міцних позицій в системі влади </a:t>
            </a:r>
          </a:p>
          <a:p>
            <a:pPr algn="ctr">
              <a:lnSpc>
                <a:spcPct val="90000"/>
              </a:lnSpc>
            </a:pPr>
            <a:endParaRPr lang="uk-UA" b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69328" y="4401574"/>
            <a:ext cx="270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17" name="Прямокутник 16"/>
          <p:cNvSpPr/>
          <p:nvPr/>
        </p:nvSpPr>
        <p:spPr>
          <a:xfrm>
            <a:off x="3244667" y="4393956"/>
            <a:ext cx="270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6255099" y="4393956"/>
            <a:ext cx="270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169329" y="4431455"/>
            <a:ext cx="26999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компроміс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 та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угоди взаємних поступок сторін  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4667" y="4431455"/>
            <a:ext cx="2700001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 в політиці</a:t>
            </a:r>
          </a:p>
          <a:p>
            <a:pPr algn="ctr">
              <a:lnSpc>
                <a:spcPct val="90000"/>
              </a:lnSpc>
            </a:pPr>
            <a:r>
              <a:rPr lang="uk-UA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ротистояння в ході політичної діяльності між соціальними групами, окремими особами та політичними партіями</a:t>
            </a:r>
            <a:endParaRPr lang="uk-UA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55099" y="4442931"/>
            <a:ext cx="27000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консолідація</a:t>
            </a:r>
          </a:p>
          <a:p>
            <a:pPr algn="ctr">
              <a:lnSpc>
                <a:spcPct val="90000"/>
              </a:lnSpc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 суб'єктів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досягнення загальних цілей на основі спільних принципів взаємовідносин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ілка вниз 21"/>
          <p:cNvSpPr/>
          <p:nvPr/>
        </p:nvSpPr>
        <p:spPr>
          <a:xfrm>
            <a:off x="1002324" y="994788"/>
            <a:ext cx="504929" cy="607291"/>
          </a:xfrm>
          <a:prstGeom prst="downArrow">
            <a:avLst>
              <a:gd name="adj1" fmla="val 50000"/>
              <a:gd name="adj2" fmla="val 35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23" name="Стрілка вниз 22"/>
          <p:cNvSpPr/>
          <p:nvPr/>
        </p:nvSpPr>
        <p:spPr>
          <a:xfrm>
            <a:off x="2869328" y="994787"/>
            <a:ext cx="520002" cy="634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24" name="Стрілка вниз 23"/>
          <p:cNvSpPr/>
          <p:nvPr/>
        </p:nvSpPr>
        <p:spPr>
          <a:xfrm>
            <a:off x="5242252" y="997910"/>
            <a:ext cx="470236" cy="660762"/>
          </a:xfrm>
          <a:prstGeom prst="downArrow">
            <a:avLst>
              <a:gd name="adj1" fmla="val 50000"/>
              <a:gd name="adj2" fmla="val 53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  <p:sp>
        <p:nvSpPr>
          <p:cNvPr id="25" name="Стрілка вниз 24"/>
          <p:cNvSpPr/>
          <p:nvPr/>
        </p:nvSpPr>
        <p:spPr>
          <a:xfrm>
            <a:off x="7264958" y="994788"/>
            <a:ext cx="482321" cy="607291"/>
          </a:xfrm>
          <a:prstGeom prst="downArrow">
            <a:avLst>
              <a:gd name="adj1" fmla="val 50000"/>
              <a:gd name="adj2" fmla="val 48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5909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рми політичних відноси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373"/>
            <a:ext cx="4786314" cy="5715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Форми політичних віднос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56" y="1306286"/>
            <a:ext cx="4114800" cy="4983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0453" y="351694"/>
            <a:ext cx="4702629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погляди на форми політичних відносин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157873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city">
  <a:themeElements>
    <a:clrScheme name="globalcity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globalc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city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city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city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globalcity</Template>
  <TotalTime>106</TotalTime>
  <Words>1258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globalcity</vt:lpstr>
      <vt:lpstr>ПОЛІТИЧНА ГЕОГРАФІЯ. ГЕОПОЛІТИКА.</vt:lpstr>
      <vt:lpstr>Слайд 2</vt:lpstr>
      <vt:lpstr>Слайд 3</vt:lpstr>
      <vt:lpstr>Слайд 4</vt:lpstr>
      <vt:lpstr> ГЕОГРАФІЧНІ СКЛАДНИКИ ПОЛІТИЧНОЇ ГЕОГРАФІЇ:  </vt:lpstr>
      <vt:lpstr>Слайд 6</vt:lpstr>
      <vt:lpstr>Слайд 7</vt:lpstr>
      <vt:lpstr> ФОРМИ ПОЛІТИЧНИХ ВІДНОСИН  </vt:lpstr>
      <vt:lpstr>Слайд 9</vt:lpstr>
      <vt:lpstr>Слайд 10</vt:lpstr>
      <vt:lpstr>Слайд 11</vt:lpstr>
      <vt:lpstr> ГЕОПОЛІТИКА, ЇЇ СКЛАДОВІ.   </vt:lpstr>
      <vt:lpstr> ЗОВНІШНЯ ГЕОПОЛІТИКА.  </vt:lpstr>
      <vt:lpstr> ВНУТРІШНЯ ГЕОПОЛІТИКА.  </vt:lpstr>
      <vt:lpstr>Основний зміст геополітики.</vt:lpstr>
      <vt:lpstr> ГЕОПОЛІТИКА «СИЛИ».  </vt:lpstr>
      <vt:lpstr>РІЗНОВИДИ «СИЛИ».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Суасні напрямки розвитку політичної географії</dc:title>
  <dc:creator>User</dc:creator>
  <cp:lastModifiedBy>Светлана</cp:lastModifiedBy>
  <cp:revision>21</cp:revision>
  <dcterms:created xsi:type="dcterms:W3CDTF">2013-09-05T15:44:00Z</dcterms:created>
  <dcterms:modified xsi:type="dcterms:W3CDTF">2020-04-01T16:21:47Z</dcterms:modified>
</cp:coreProperties>
</file>