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71" r:id="rId6"/>
    <p:sldId id="275" r:id="rId7"/>
    <p:sldId id="274" r:id="rId8"/>
    <p:sldId id="276" r:id="rId9"/>
    <p:sldId id="273" r:id="rId10"/>
    <p:sldId id="263" r:id="rId11"/>
    <p:sldId id="258" r:id="rId12"/>
    <p:sldId id="270" r:id="rId13"/>
    <p:sldId id="269" r:id="rId14"/>
    <p:sldId id="265" r:id="rId15"/>
    <p:sldId id="266" r:id="rId16"/>
    <p:sldId id="267" r:id="rId17"/>
    <p:sldId id="27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A02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311F-5ABB-40C3-BB2E-C9C4A393D567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E480D-371A-4B84-885F-8FF1BF377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ABA76-31C2-4BCB-AD56-1B5F02B0B45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08BE-1236-42D1-B5E9-87A58107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3CFE-A06A-4E36-A980-580D0BCDFBC6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899F5-97C0-41FD-B838-F90E9B177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95BF-5753-4B88-8CB0-63B6AAF9C60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4B702-0986-46E2-8903-F4FD058F5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39DA9-8D6A-4619-A0F4-A9576AA9CCE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0FFF-0C50-47C5-8E16-6A53C64C2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766C-F894-4F3A-BB13-2E94F5749D1C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ABDDE-60B8-4BF7-9EE7-1BDFE649B7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7217-F4D3-4534-86C2-C4A554C3ABD6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9B195-D48A-4FE9-89A8-A860CC35A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B0A8-2712-447D-BD3E-5F4576B18550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ED46-BF12-4E0A-8481-EAB7690C85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D4A89-BD1B-4245-B7A4-3CA480D9A112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DE5FD-D2B2-446B-8566-0EC3C9D8D8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4DFA-9CC6-4D95-8DF1-B315C178AB4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2B1C-E86F-404A-9701-67B5CCFDF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ABF50-176C-4A88-A3BF-E8EC1E7DBF8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63E98-FC8F-4204-B39F-397A44F39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49A0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7AED78-B05E-4A55-89F9-6E2CB5C951E8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157693-8C49-4AA6-93F6-43B45529E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175" y="1076325"/>
            <a:ext cx="6551613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+mn-cs"/>
              </a:rPr>
              <a:t>СЕРЕДОВИЩА ІСНУВАННЯ ОРГАНІЗМІВ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763713" y="3860800"/>
            <a:ext cx="2376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Група МГШМ- 22.</a:t>
            </a:r>
          </a:p>
          <a:p>
            <a:pPr>
              <a:spcBef>
                <a:spcPct val="50000"/>
              </a:spcBef>
            </a:pPr>
            <a:r>
              <a:rPr lang="uk-UA"/>
              <a:t>Біологія.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58738"/>
            <a:ext cx="2573337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19138" y="404813"/>
            <a:ext cx="8424862" cy="1311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Водне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середовище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значно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відрізняється</a:t>
            </a:r>
            <a:r>
              <a:rPr lang="ru-RU" sz="2000" u="sng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від</a:t>
            </a:r>
            <a:endParaRPr lang="ru-RU" sz="2000" u="sng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>
                <a:latin typeface="Comic Sans MS" pitchFamily="66" charset="0"/>
                <a:cs typeface="+mn-cs"/>
              </a:rPr>
              <a:t> наземно-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повітряного</a:t>
            </a:r>
            <a:r>
              <a:rPr lang="ru-RU" sz="2000" dirty="0">
                <a:latin typeface="Comic Sans MS" pitchFamily="66" charset="0"/>
                <a:cs typeface="+mn-cs"/>
              </a:rPr>
              <a:t>: велика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густина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менше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кисню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latin typeface="Comic Sans MS" pitchFamily="66" charset="0"/>
                <a:cs typeface="+mn-cs"/>
              </a:rPr>
              <a:t>значні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перепади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тиску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latin typeface="Comic Sans MS" pitchFamily="66" charset="0"/>
                <a:cs typeface="+mn-cs"/>
              </a:rPr>
              <a:t>різні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типи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водойм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відрізняються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солоністю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швидкістю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течії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тощо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238" y="58738"/>
            <a:ext cx="4464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Водне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844675"/>
            <a:ext cx="6553200" cy="466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19100" y="549275"/>
            <a:ext cx="8724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Comic Sans MS" pitchFamily="66" charset="0"/>
              </a:rPr>
              <a:t>Особливості  ґрунту як середовища існування.</a:t>
            </a:r>
            <a:endParaRPr lang="ru-RU">
              <a:latin typeface="Comic Sans MS" pitchFamily="66" charset="0"/>
            </a:endParaRPr>
          </a:p>
          <a:p>
            <a:pPr algn="r"/>
            <a:r>
              <a:rPr lang="ru-RU">
                <a:latin typeface="Comic Sans MS" pitchFamily="66" charset="0"/>
              </a:rPr>
              <a:t>Вологість зазвичай вища, ніж вологість повітря</a:t>
            </a:r>
          </a:p>
          <a:p>
            <a:pPr algn="r"/>
            <a:r>
              <a:rPr lang="ru-RU">
                <a:latin typeface="Comic Sans MS" pitchFamily="66" charset="0"/>
              </a:rPr>
              <a:t>Порівняно невелика амплітуда добових та сезонних коливань температур</a:t>
            </a:r>
          </a:p>
          <a:p>
            <a:pPr algn="r"/>
            <a:r>
              <a:rPr lang="ru-RU">
                <a:latin typeface="Comic Sans MS" pitchFamily="66" charset="0"/>
              </a:rPr>
              <a:t>Вміст вуглекислого газу значно вищий, а кисню – дещо нижчий, ніж в атмосфері</a:t>
            </a:r>
          </a:p>
          <a:p>
            <a:pPr algn="r"/>
            <a:r>
              <a:rPr lang="ru-RU">
                <a:latin typeface="Comic Sans MS" pitchFamily="66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16100" y="39688"/>
            <a:ext cx="5689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Ґрунт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як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середовище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існування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7058025" cy="4081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341438"/>
            <a:ext cx="3095625" cy="4516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У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тварин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класифікація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форм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залежить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від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того,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який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критерій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покладено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в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її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основу </a:t>
            </a:r>
            <a:r>
              <a:rPr lang="ru-RU" dirty="0">
                <a:latin typeface="Comic Sans MS" pitchFamily="66" charset="0"/>
                <a:cs typeface="+mn-cs"/>
              </a:rPr>
              <a:t>(тип </a:t>
            </a:r>
            <a:r>
              <a:rPr lang="ru-RU" dirty="0" err="1">
                <a:latin typeface="Comic Sans MS" pitchFamily="66" charset="0"/>
                <a:cs typeface="+mn-cs"/>
              </a:rPr>
              <a:t>живлення</a:t>
            </a:r>
            <a:r>
              <a:rPr lang="ru-RU" dirty="0">
                <a:latin typeface="Comic Sans MS" pitchFamily="66" charset="0"/>
                <a:cs typeface="+mn-cs"/>
              </a:rPr>
              <a:t>, характер </a:t>
            </a:r>
            <a:r>
              <a:rPr lang="ru-RU" dirty="0" err="1">
                <a:latin typeface="Comic Sans MS" pitchFamily="66" charset="0"/>
                <a:cs typeface="+mn-cs"/>
              </a:rPr>
              <a:t>місцеіснування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тощо</a:t>
            </a:r>
            <a:r>
              <a:rPr lang="ru-RU" dirty="0">
                <a:latin typeface="Comic Sans MS" pitchFamily="66" charset="0"/>
                <a:cs typeface="+mn-cs"/>
              </a:rPr>
              <a:t>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Наприклад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серед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ссавців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можна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виділити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такі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життєві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: </a:t>
            </a:r>
            <a:r>
              <a:rPr lang="ru-RU" dirty="0" err="1">
                <a:latin typeface="Comic Sans MS" pitchFamily="66" charset="0"/>
                <a:cs typeface="+mn-cs"/>
              </a:rPr>
              <a:t>наземні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коні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зебри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вовки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підземні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землериї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кріт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сліпак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деревні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білки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повітряні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кажани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водяні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китоподібні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ластоногі</a:t>
            </a:r>
            <a:r>
              <a:rPr lang="ru-RU" dirty="0">
                <a:latin typeface="Comic Sans MS" pitchFamily="66" charset="0"/>
                <a:cs typeface="+mn-cs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8438" y="38100"/>
            <a:ext cx="2444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форми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765175"/>
            <a:ext cx="3614737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420813" y="1804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 b="1" i="1">
                <a:solidFill>
                  <a:srgbClr val="336699"/>
                </a:solidFill>
                <a:latin typeface="Georgia" pitchFamily="18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08625" y="495300"/>
            <a:ext cx="3384550" cy="531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форма -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це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насамперед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їхній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зовнішній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вигляд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який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відображає</a:t>
            </a:r>
            <a:r>
              <a:rPr lang="ru-RU" dirty="0">
                <a:latin typeface="Comic Sans MS" pitchFamily="66" charset="0"/>
                <a:cs typeface="+mn-cs"/>
              </a:rPr>
              <a:t> характер </a:t>
            </a:r>
            <a:r>
              <a:rPr lang="ru-RU" dirty="0" err="1">
                <a:latin typeface="Comic Sans MS" pitchFamily="66" charset="0"/>
                <a:cs typeface="+mn-cs"/>
              </a:rPr>
              <a:t>пристосованості</a:t>
            </a:r>
            <a:r>
              <a:rPr lang="ru-RU" dirty="0">
                <a:latin typeface="Comic Sans MS" pitchFamily="66" charset="0"/>
                <a:cs typeface="+mn-cs"/>
              </a:rPr>
              <a:t> до умов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середовища</a:t>
            </a:r>
            <a:r>
              <a:rPr lang="ru-RU" dirty="0">
                <a:latin typeface="Comic Sans MS" pitchFamily="66" charset="0"/>
                <a:cs typeface="+mn-cs"/>
              </a:rPr>
              <a:t>. Так, у </a:t>
            </a:r>
            <a:r>
              <a:rPr lang="ru-RU" dirty="0" err="1">
                <a:latin typeface="Comic Sans MS" pitchFamily="66" charset="0"/>
                <a:cs typeface="+mn-cs"/>
              </a:rPr>
              <a:t>вищих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виділяють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такі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життєві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: дерева, </a:t>
            </a:r>
            <a:r>
              <a:rPr lang="ru-RU" dirty="0" err="1">
                <a:latin typeface="Comic Sans MS" pitchFamily="66" charset="0"/>
                <a:cs typeface="+mn-cs"/>
              </a:rPr>
              <a:t>кущі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напівкущі</a:t>
            </a:r>
            <a:r>
              <a:rPr lang="ru-RU" dirty="0">
                <a:latin typeface="Comic Sans MS" pitchFamily="66" charset="0"/>
                <a:cs typeface="+mn-cs"/>
              </a:rPr>
              <a:t>, трави.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Серед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цих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життєвих</a:t>
            </a:r>
            <a:r>
              <a:rPr lang="ru-RU" dirty="0">
                <a:latin typeface="Comic Sans MS" pitchFamily="66" charset="0"/>
                <a:cs typeface="+mn-cs"/>
              </a:rPr>
              <a:t> форм </a:t>
            </a:r>
            <a:r>
              <a:rPr lang="ru-RU" dirty="0" err="1">
                <a:latin typeface="Comic Sans MS" pitchFamily="66" charset="0"/>
                <a:cs typeface="+mn-cs"/>
              </a:rPr>
              <a:t>незалежно</a:t>
            </a:r>
            <a:r>
              <a:rPr lang="ru-RU" dirty="0">
                <a:latin typeface="Comic Sans MS" pitchFamily="66" charset="0"/>
                <a:cs typeface="+mn-cs"/>
              </a:rPr>
              <a:t> один </a:t>
            </a:r>
            <a:r>
              <a:rPr lang="ru-RU" dirty="0" err="1">
                <a:latin typeface="Comic Sans MS" pitchFamily="66" charset="0"/>
                <a:cs typeface="+mn-cs"/>
              </a:rPr>
              <a:t>від</a:t>
            </a:r>
            <a:r>
              <a:rPr lang="ru-RU" dirty="0">
                <a:latin typeface="Comic Sans MS" pitchFamily="66" charset="0"/>
                <a:cs typeface="+mn-cs"/>
              </a:rPr>
              <a:t> одного </a:t>
            </a:r>
            <a:r>
              <a:rPr lang="ru-RU" dirty="0" err="1">
                <a:latin typeface="Comic Sans MS" pitchFamily="66" charset="0"/>
                <a:cs typeface="+mn-cs"/>
              </a:rPr>
              <a:t>можуть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виникати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ліаноподібні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сукуленти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багаторічні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із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соковитим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стеблом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листками), </a:t>
            </a:r>
            <a:r>
              <a:rPr lang="ru-RU" dirty="0" err="1">
                <a:latin typeface="Comic Sans MS" pitchFamily="66" charset="0"/>
                <a:cs typeface="+mn-cs"/>
              </a:rPr>
              <a:t>сланкі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r>
              <a:rPr lang="ru-RU" dirty="0">
                <a:latin typeface="Comic Sans MS" pitchFamily="66" charset="0"/>
                <a:cs typeface="+mn-cs"/>
              </a:rPr>
              <a:t> та </a:t>
            </a:r>
            <a:r>
              <a:rPr lang="ru-RU" dirty="0" err="1">
                <a:latin typeface="Comic Sans MS" pitchFamily="66" charset="0"/>
                <a:cs typeface="+mn-cs"/>
              </a:rPr>
              <a:t>ін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життєві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форми</a:t>
            </a: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8438" y="38100"/>
            <a:ext cx="24447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Життєві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форми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0" t="4572" r="7687" b="6874"/>
          <a:stretch>
            <a:fillRect/>
          </a:stretch>
        </p:blipFill>
        <p:spPr bwMode="auto">
          <a:xfrm>
            <a:off x="1938338" y="693738"/>
            <a:ext cx="40100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43188" y="1052513"/>
            <a:ext cx="550862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968625" y="1081088"/>
            <a:ext cx="550863" cy="191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47988" y="1081088"/>
            <a:ext cx="400050" cy="636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744913" y="996950"/>
            <a:ext cx="0" cy="21447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500563" y="1019175"/>
            <a:ext cx="0" cy="9810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06850" y="1052513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835525" y="996950"/>
            <a:ext cx="673100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800600" y="1081088"/>
            <a:ext cx="131763" cy="191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989138"/>
          <a:ext cx="8496300" cy="3887787"/>
        </p:xfrm>
        <a:graphic>
          <a:graphicData uri="http://schemas.openxmlformats.org/drawingml/2006/table">
            <a:tbl>
              <a:tblPr/>
              <a:tblGrid>
                <a:gridCol w="2448272"/>
                <a:gridCol w="3378837"/>
                <a:gridCol w="2669836"/>
              </a:tblGrid>
              <a:tr h="1060481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Середовище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існування</a:t>
                      </a:r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Особливості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(склад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повітря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кількість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вологи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коливання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температури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Приклади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організмів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які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існують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в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цьому</a:t>
                      </a:r>
                      <a:r>
                        <a:rPr lang="ru-RU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Comic Sans MS" pitchFamily="66" charset="0"/>
                        </a:rPr>
                        <a:t>середовищі</a:t>
                      </a:r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smtClean="0">
                          <a:effectLst/>
                          <a:latin typeface="Comic Sans MS" pitchFamily="66" charset="0"/>
                        </a:rPr>
                        <a:t>Наземно-</a:t>
                      </a:r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повітряне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Водне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Ґрунт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229870" algn="ctr"/>
                      <a:r>
                        <a:rPr lang="ru-RU" dirty="0" err="1" smtClean="0">
                          <a:effectLst/>
                          <a:latin typeface="Comic Sans MS" pitchFamily="66" charset="0"/>
                        </a:rPr>
                        <a:t>Організм</a:t>
                      </a:r>
                      <a:endParaRPr lang="ru-RU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l"/>
                      <a:endParaRPr lang="ru-RU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l"/>
                      <a:r>
                        <a:rPr lang="ru-RU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651" name="Rectangle 1"/>
          <p:cNvSpPr>
            <a:spLocks noChangeArrowheads="1"/>
          </p:cNvSpPr>
          <p:nvPr/>
        </p:nvSpPr>
        <p:spPr bwMode="auto">
          <a:xfrm>
            <a:off x="5240338" y="2398713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30188" algn="just"/>
            <a:endParaRPr lang="ru-RU" sz="12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indent="230188" algn="just" eaLnBrk="0" hangingPunct="0"/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16063" y="692150"/>
            <a:ext cx="751998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0188" algn="just">
              <a:defRPr/>
            </a:pP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Опираючись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матеріал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підручника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презентації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заповніть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таблицю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indent="230188" algn="just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 </a:t>
            </a:r>
          </a:p>
          <a:p>
            <a:pPr indent="230188" algn="just" eaLnBrk="0" hangingPunct="0">
              <a:defRPr/>
            </a:pP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«Характеристика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середовищ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організмів</a:t>
            </a:r>
            <a:r>
              <a:rPr lang="ru-RU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388" y="2205038"/>
          <a:ext cx="8785225" cy="3840162"/>
        </p:xfrm>
        <a:graphic>
          <a:graphicData uri="http://schemas.openxmlformats.org/drawingml/2006/table">
            <a:tbl>
              <a:tblPr/>
              <a:tblGrid>
                <a:gridCol w="2096025"/>
                <a:gridCol w="3562095"/>
                <a:gridCol w="3126856"/>
              </a:tblGrid>
              <a:tr h="210185"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800" dirty="0">
                          <a:effectLst/>
                          <a:latin typeface="Comic Sans MS" pitchFamily="66" charset="0"/>
                        </a:rPr>
                        <a:t>Царства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800">
                          <a:effectLst/>
                          <a:latin typeface="Comic Sans MS" pitchFamily="66" charset="0"/>
                        </a:rPr>
                        <a:t>Представники царств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800">
                          <a:effectLst/>
                          <a:latin typeface="Comic Sans MS" pitchFamily="66" charset="0"/>
                        </a:rPr>
                        <a:t>Середовище існування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1665">
                <a:tc>
                  <a:txBody>
                    <a:bodyPr/>
                    <a:lstStyle/>
                    <a:p>
                      <a:pPr indent="229870" algn="just"/>
                      <a:r>
                        <a:rPr lang="ru-RU" sz="2800" dirty="0" err="1" smtClean="0">
                          <a:effectLst/>
                          <a:latin typeface="Comic Sans MS" pitchFamily="66" charset="0"/>
                        </a:rPr>
                        <a:t>Дроб’янки</a:t>
                      </a:r>
                      <a:endParaRPr lang="ru-RU" sz="2800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r>
                        <a:rPr lang="ru-RU" sz="2800" dirty="0" err="1" smtClean="0">
                          <a:effectLst/>
                          <a:latin typeface="Comic Sans MS" pitchFamily="66" charset="0"/>
                        </a:rPr>
                        <a:t>Гриби</a:t>
                      </a:r>
                      <a:endParaRPr lang="ru-RU" sz="2800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r>
                        <a:rPr lang="ru-RU" sz="2800" dirty="0" err="1" smtClean="0">
                          <a:effectLst/>
                          <a:latin typeface="Comic Sans MS" pitchFamily="66" charset="0"/>
                        </a:rPr>
                        <a:t>Рослини</a:t>
                      </a:r>
                      <a:endParaRPr lang="ru-RU" sz="2800" dirty="0" smtClean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just"/>
                      <a:r>
                        <a:rPr lang="ru-RU" sz="2800" dirty="0" err="1">
                          <a:effectLst/>
                          <a:latin typeface="Comic Sans MS" pitchFamily="66" charset="0"/>
                        </a:rPr>
                        <a:t>Тварини</a:t>
                      </a:r>
                      <a:endParaRPr lang="ru-RU" sz="28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229870" algn="just"/>
                      <a:r>
                        <a:rPr lang="ru-RU" sz="28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just"/>
                      <a:r>
                        <a:rPr lang="ru-RU" sz="28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663" name="Rectangle 1"/>
          <p:cNvSpPr>
            <a:spLocks noChangeArrowheads="1"/>
          </p:cNvSpPr>
          <p:nvPr/>
        </p:nvSpPr>
        <p:spPr bwMode="auto">
          <a:xfrm>
            <a:off x="5240338" y="2809875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30188" algn="just" eaLnBrk="0" hangingPunct="0"/>
            <a:r>
              <a:rPr lang="ru-RU" sz="1200">
                <a:latin typeface="Verdana" pitchFamily="34" charset="0"/>
                <a:cs typeface="Times New Roman" pitchFamily="18" charset="0"/>
              </a:rPr>
              <a:t> </a:t>
            </a:r>
            <a:endParaRPr lang="ru-RU" sz="12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indent="230188" algn="just" eaLnBrk="0" hangingPunct="0"/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19250" y="168275"/>
            <a:ext cx="752475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30188" algn="just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Дайте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відповідь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запитання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заповніть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таблицю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indent="230188" algn="just" eaLnBrk="0" hangingPunct="0">
              <a:defRPr/>
            </a:pP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Де, на вашу думку,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мешкати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царств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Дроб’янки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Гриби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Рослини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Тварини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? </a:t>
            </a:r>
          </a:p>
          <a:p>
            <a:pPr indent="230188" algn="just" eaLnBrk="0" hangingPunct="0">
              <a:defRPr/>
            </a:pP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Наведіть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чотири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приклади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організмів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кожного царства,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які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б довели,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що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представники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одного царства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можуть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мешкати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різних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середовищах</a:t>
            </a:r>
            <a:r>
              <a:rPr lang="ru-RU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 indent="230188" algn="just" eaLnBrk="0" hangingPunct="0">
              <a:defRPr/>
            </a:pPr>
            <a:endParaRPr lang="ru-RU" dirty="0"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312738" y="1066800"/>
            <a:ext cx="865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Установіть відповідність між організмом, царством, до якого він належить, і відповідне середовище  його існування.</a:t>
            </a:r>
          </a:p>
          <a:p>
            <a:endParaRPr lang="ru-RU" sz="2000" b="1"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817688"/>
          <a:ext cx="8424863" cy="4876800"/>
        </p:xfrm>
        <a:graphic>
          <a:graphicData uri="http://schemas.openxmlformats.org/drawingml/2006/table">
            <a:tbl>
              <a:tblPr/>
              <a:tblGrid>
                <a:gridCol w="1979124"/>
                <a:gridCol w="3997539"/>
                <a:gridCol w="2448272"/>
              </a:tblGrid>
              <a:tr h="4824536"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А.Дроб’янки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Б.Гриби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В.Рослини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Г.Тварини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1.Омела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2.Бульбочкові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бактерії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3.Рак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4.Бактерії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що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допомагають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травленню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5.Ряска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6.Цвіль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7.Лишайники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8.Окунь</a:t>
                      </a: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9.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Пукцинія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спричиняє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іржавість</a:t>
                      </a: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)</a:t>
                      </a: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10.Ламінарія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11.Воші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12.Туберкульозна </a:t>
                      </a:r>
                      <a:r>
                        <a:rPr lang="ru-RU" sz="2000" dirty="0" err="1">
                          <a:effectLst/>
                          <a:latin typeface="Comic Sans MS" pitchFamily="66" charset="0"/>
                        </a:rPr>
                        <a:t>паличка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13.Трутовик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14.Мох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Д.Наземно-повітряне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З.Водне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Е.Ґрунтове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  <a:p>
                      <a:pPr indent="229870" algn="ctr"/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 indent="229870" algn="ctr"/>
                      <a:r>
                        <a:rPr lang="ru-RU" sz="2000" dirty="0" err="1" smtClean="0">
                          <a:effectLst/>
                          <a:latin typeface="Comic Sans MS" pitchFamily="66" charset="0"/>
                        </a:rPr>
                        <a:t>Ж.Організм</a:t>
                      </a:r>
                      <a:endParaRPr lang="ru-RU" sz="2000" dirty="0">
                        <a:effectLst/>
                        <a:latin typeface="Comic Sans MS" pitchFamily="66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8684" name="Rectangle 1"/>
          <p:cNvSpPr>
            <a:spLocks noChangeArrowheads="1"/>
          </p:cNvSpPr>
          <p:nvPr/>
        </p:nvSpPr>
        <p:spPr bwMode="auto">
          <a:xfrm>
            <a:off x="5240338" y="1574800"/>
            <a:ext cx="473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30188" algn="just" eaLnBrk="0" hangingPunct="0"/>
            <a:r>
              <a:rPr lang="ru-RU" sz="1200">
                <a:latin typeface="Verdana" pitchFamily="34" charset="0"/>
                <a:cs typeface="Times New Roman" pitchFamily="18" charset="0"/>
              </a:rPr>
              <a:t> </a:t>
            </a:r>
            <a:endParaRPr lang="ru-RU" sz="1200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 indent="230188" algn="just" eaLnBrk="0" hangingPunct="0"/>
            <a:r>
              <a:rPr lang="ru-RU" sz="1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47813" y="0"/>
            <a:ext cx="7596187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uk-UA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Домашнє завдання:</a:t>
            </a:r>
            <a:endParaRPr lang="ru-RU" sz="24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Домашнє завдання:</a:t>
            </a:r>
            <a:endParaRPr lang="ru-RU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14684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uk-UA" sz="2800" smtClean="0"/>
              <a:t>1. Скласти конспект (водне та грунтове середовища).</a:t>
            </a:r>
          </a:p>
          <a:p>
            <a:pPr eaLnBrk="1" hangingPunct="1"/>
            <a:r>
              <a:rPr lang="uk-UA" sz="2800" smtClean="0"/>
              <a:t>2. Виконати завдання письмово ( слайд № 14-16).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1433513" y="50800"/>
            <a:ext cx="7164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mic Sans MS" pitchFamily="66" charset="0"/>
              </a:rPr>
              <a:t>Що потрібно орган</a:t>
            </a:r>
            <a:r>
              <a:rPr lang="uk-UA">
                <a:latin typeface="Comic Sans MS" pitchFamily="66" charset="0"/>
              </a:rPr>
              <a:t>ізму </a:t>
            </a:r>
            <a:r>
              <a:rPr lang="ru-RU">
                <a:latin typeface="Comic Sans MS" pitchFamily="66" charset="0"/>
              </a:rPr>
              <a:t>для того, щоб вижити? Їжа, вода, кров? Живі організми потребують тих умов середовища, які  зможуть забезпечити їх усім необхідним…</a:t>
            </a:r>
            <a:endParaRPr lang="ru-RU">
              <a:latin typeface="Calibri" pitchFamily="34" charset="0"/>
            </a:endParaRPr>
          </a:p>
        </p:txBody>
      </p:sp>
      <p:pic>
        <p:nvPicPr>
          <p:cNvPr id="14341" name="Picture 14" descr="пш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652963"/>
            <a:ext cx="935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628775"/>
            <a:ext cx="4152900" cy="408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62113"/>
            <a:ext cx="7423150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4325" y="150813"/>
            <a:ext cx="8567738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Кожен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має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унікальне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проживання</a:t>
            </a:r>
            <a:r>
              <a:rPr lang="ru-RU" dirty="0">
                <a:latin typeface="Comic Sans MS" pitchFamily="66" charset="0"/>
                <a:cs typeface="+mn-cs"/>
              </a:rPr>
              <a:t>, яка </a:t>
            </a:r>
            <a:r>
              <a:rPr lang="ru-RU" dirty="0" err="1">
                <a:latin typeface="Comic Sans MS" pitchFamily="66" charset="0"/>
                <a:cs typeface="+mn-cs"/>
              </a:rPr>
              <a:t>задовольняє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всі</a:t>
            </a:r>
            <a:r>
              <a:rPr lang="ru-RU" dirty="0">
                <a:latin typeface="Comic Sans MS" pitchFamily="66" charset="0"/>
                <a:cs typeface="+mn-cs"/>
              </a:rPr>
              <a:t> потреби. </a:t>
            </a:r>
            <a:r>
              <a:rPr lang="ru-RU" dirty="0" err="1">
                <a:latin typeface="Comic Sans MS" pitchFamily="66" charset="0"/>
                <a:cs typeface="+mn-cs"/>
              </a:rPr>
              <a:t>Організми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що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живуть</a:t>
            </a:r>
            <a:r>
              <a:rPr lang="ru-RU" dirty="0">
                <a:latin typeface="Comic Sans MS" pitchFamily="66" charset="0"/>
                <a:cs typeface="+mn-cs"/>
              </a:rPr>
              <a:t> в </a:t>
            </a:r>
            <a:r>
              <a:rPr lang="ru-RU" dirty="0" err="1">
                <a:latin typeface="Comic Sans MS" pitchFamily="66" charset="0"/>
                <a:cs typeface="+mn-cs"/>
              </a:rPr>
              <a:t>певній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місцевості</a:t>
            </a:r>
            <a:r>
              <a:rPr lang="ru-RU" dirty="0">
                <a:latin typeface="Comic Sans MS" pitchFamily="66" charset="0"/>
                <a:cs typeface="+mn-cs"/>
              </a:rPr>
              <a:t> і </a:t>
            </a:r>
            <a:r>
              <a:rPr lang="ru-RU" dirty="0" err="1">
                <a:latin typeface="Comic Sans MS" pitchFamily="66" charset="0"/>
                <a:cs typeface="+mn-cs"/>
              </a:rPr>
              <a:t>спільно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використовують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ресурси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утворюють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різні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групи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всередині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яких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займають</a:t>
            </a:r>
            <a:r>
              <a:rPr lang="ru-RU" dirty="0">
                <a:latin typeface="Comic Sans MS" pitchFamily="66" charset="0"/>
                <a:cs typeface="+mn-cs"/>
              </a:rPr>
              <a:t> свою </a:t>
            </a:r>
            <a:r>
              <a:rPr lang="ru-RU" dirty="0" err="1">
                <a:latin typeface="Comic Sans MS" pitchFamily="66" charset="0"/>
                <a:cs typeface="+mn-cs"/>
              </a:rPr>
              <a:t>нішу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Виділяють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чотири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середовища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 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існування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живих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організмів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18635" y="2860378"/>
            <a:ext cx="2520280" cy="258392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8975" y="5661025"/>
            <a:ext cx="2105025" cy="581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Calibri" pitchFamily="34" charset="0"/>
              </a:rPr>
              <a:t>Організм як середовище(4</a:t>
            </a:r>
            <a:r>
              <a:rPr lang="ru-RU" sz="1600" b="1">
                <a:latin typeface="Calibri" pitchFamily="34" charset="0"/>
              </a:rPr>
              <a:t>)</a:t>
            </a:r>
            <a:endParaRPr lang="uk-UA" sz="1600" b="1">
              <a:latin typeface="Calibri" pitchFamily="34" charset="0"/>
            </a:endParaRPr>
          </a:p>
        </p:txBody>
      </p:sp>
      <p:sp>
        <p:nvSpPr>
          <p:cNvPr id="6" name="TextBox 5"/>
          <p:cNvSpPr>
            <a:spLocks noChangeArrowheads="1"/>
          </p:cNvSpPr>
          <p:nvPr/>
        </p:nvSpPr>
        <p:spPr bwMode="auto">
          <a:xfrm>
            <a:off x="4597400" y="3068638"/>
            <a:ext cx="479425" cy="5191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4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8" y="358775"/>
            <a:ext cx="811847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Наземно-</a:t>
            </a:r>
            <a:r>
              <a:rPr lang="ru-RU" dirty="0" err="1">
                <a:latin typeface="Comic Sans MS" pitchFamily="66" charset="0"/>
                <a:cs typeface="+mn-cs"/>
              </a:rPr>
              <a:t>повітряне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середовище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дуже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різноманітне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за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проявом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чинників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які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впливають</a:t>
            </a:r>
            <a:r>
              <a:rPr lang="ru-RU" dirty="0">
                <a:latin typeface="Comic Sans MS" pitchFamily="66" charset="0"/>
                <a:cs typeface="+mn-cs"/>
              </a:rPr>
              <a:t> на </a:t>
            </a:r>
            <a:r>
              <a:rPr lang="ru-RU" dirty="0" err="1">
                <a:latin typeface="Comic Sans MS" pitchFamily="66" charset="0"/>
                <a:cs typeface="+mn-cs"/>
              </a:rPr>
              <a:t>особливості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життєдіяльності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організмів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0"/>
            <a:ext cx="6048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Наземно-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повітряне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середовище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11005" y="1005403"/>
            <a:ext cx="3217179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Чинники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3" y="1044587"/>
            <a:ext cx="2381200" cy="4648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Освітленість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1730686"/>
            <a:ext cx="2381200" cy="4648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Температура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75250" y="2158907"/>
            <a:ext cx="2381200" cy="4648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Вологість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1005403"/>
            <a:ext cx="2381200" cy="72528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Газовий склад повітря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940425" y="1516063"/>
            <a:ext cx="792163" cy="4667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27763" y="1257300"/>
            <a:ext cx="50482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373563" y="1476375"/>
            <a:ext cx="234950" cy="254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0" idx="1"/>
          </p:cNvCxnSpPr>
          <p:nvPr/>
        </p:nvCxnSpPr>
        <p:spPr>
          <a:xfrm flipH="1">
            <a:off x="2560638" y="1257300"/>
            <a:ext cx="45085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08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781300"/>
            <a:ext cx="6824662" cy="384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E:\картинки по теме Школа\растения\1265220759_photo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12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089150" y="576263"/>
            <a:ext cx="7058025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У </a:t>
            </a:r>
            <a:r>
              <a:rPr lang="ru-RU" sz="2000" dirty="0" err="1">
                <a:latin typeface="Comic Sans MS" pitchFamily="66" charset="0"/>
                <a:cs typeface="+mn-cs"/>
              </a:rPr>
              <a:t>спектрі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сонячного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проміння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виділяють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три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ділянки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які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розрізняються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за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своєю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біологічною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дією</a:t>
            </a:r>
            <a:r>
              <a:rPr lang="ru-RU" sz="2000" dirty="0">
                <a:latin typeface="Comic Sans MS" pitchFamily="66" charset="0"/>
                <a:cs typeface="+mn-cs"/>
              </a:rPr>
              <a:t>: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ультрафіолетову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видиму</a:t>
            </a:r>
            <a:r>
              <a:rPr lang="ru-RU" sz="2000" dirty="0">
                <a:latin typeface="Comic Sans MS" pitchFamily="66" charset="0"/>
                <a:cs typeface="+mn-cs"/>
              </a:rPr>
              <a:t> та </a:t>
            </a:r>
            <a:r>
              <a:rPr lang="ru-RU" sz="2000" u="sng" dirty="0" err="1">
                <a:latin typeface="Comic Sans MS" pitchFamily="66" charset="0"/>
                <a:cs typeface="+mn-cs"/>
              </a:rPr>
              <a:t>інфрачервону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Для </a:t>
            </a:r>
            <a:r>
              <a:rPr lang="ru-RU" sz="2000" dirty="0" err="1">
                <a:latin typeface="Comic Sans MS" pitchFamily="66" charset="0"/>
                <a:cs typeface="+mn-cs"/>
              </a:rPr>
              <a:t>життєдіяльності</a:t>
            </a: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рослин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визначальне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значення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мають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видимі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промені</a:t>
            </a:r>
            <a:r>
              <a:rPr lang="ru-RU" sz="2000" dirty="0">
                <a:latin typeface="Comic Sans MS" pitchFamily="66" charset="0"/>
                <a:cs typeface="+mn-cs"/>
              </a:rPr>
              <a:t>. </a:t>
            </a:r>
            <a:r>
              <a:rPr lang="ru-RU" sz="2000" dirty="0" err="1">
                <a:latin typeface="Comic Sans MS" pitchFamily="66" charset="0"/>
                <a:cs typeface="+mn-cs"/>
              </a:rPr>
              <a:t>Саме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завдяки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їм</a:t>
            </a:r>
            <a:r>
              <a:rPr lang="ru-RU" sz="2000" dirty="0">
                <a:latin typeface="Comic Sans MS" pitchFamily="66" charset="0"/>
                <a:cs typeface="+mn-cs"/>
              </a:rPr>
              <a:t> у </a:t>
            </a:r>
            <a:r>
              <a:rPr lang="ru-RU" sz="2000" dirty="0" err="1">
                <a:latin typeface="Comic Sans MS" pitchFamily="66" charset="0"/>
                <a:cs typeface="+mn-cs"/>
              </a:rPr>
              <a:t>рослин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відбувається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процес</a:t>
            </a:r>
            <a:r>
              <a:rPr lang="ru-RU" sz="2000" dirty="0">
                <a:latin typeface="Comic Sans MS" pitchFamily="66" charset="0"/>
                <a:cs typeface="+mn-cs"/>
              </a:rPr>
              <a:t> фотосинтезу.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Ультрафіолетове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проміння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згубно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діє</a:t>
            </a:r>
            <a:r>
              <a:rPr lang="ru-RU" sz="2000" dirty="0">
                <a:latin typeface="Comic Sans MS" pitchFamily="66" charset="0"/>
                <a:cs typeface="+mn-cs"/>
              </a:rPr>
              <a:t> на все </a:t>
            </a:r>
            <a:r>
              <a:rPr lang="ru-RU" sz="2000" dirty="0" err="1">
                <a:latin typeface="Comic Sans MS" pitchFamily="66" charset="0"/>
                <a:cs typeface="+mn-cs"/>
              </a:rPr>
              <a:t>живе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у тому </a:t>
            </a:r>
            <a:r>
              <a:rPr lang="ru-RU" sz="2000" dirty="0" err="1">
                <a:latin typeface="Comic Sans MS" pitchFamily="66" charset="0"/>
                <a:cs typeface="+mn-cs"/>
              </a:rPr>
              <a:t>числі</a:t>
            </a:r>
            <a:r>
              <a:rPr lang="ru-RU" sz="2000" dirty="0">
                <a:latin typeface="Comic Sans MS" pitchFamily="66" charset="0"/>
                <a:cs typeface="+mn-cs"/>
              </a:rPr>
              <a:t> й на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рослини</a:t>
            </a:r>
            <a:r>
              <a:rPr lang="ru-RU" sz="2000" dirty="0">
                <a:latin typeface="Comic Sans MS" pitchFamily="66" charset="0"/>
                <a:cs typeface="+mn-cs"/>
              </a:rPr>
              <a:t>. Але </a:t>
            </a:r>
            <a:r>
              <a:rPr lang="ru-RU" sz="2000" dirty="0" err="1">
                <a:latin typeface="Comic Sans MS" pitchFamily="66" charset="0"/>
                <a:cs typeface="+mn-cs"/>
              </a:rPr>
              <a:t>цю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частину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сонячних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latin typeface="Comic Sans MS" pitchFamily="66" charset="0"/>
                <a:cs typeface="+mn-cs"/>
              </a:rPr>
              <a:t>променів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поглинає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озоновий</a:t>
            </a:r>
            <a:r>
              <a:rPr lang="ru-RU" sz="2000" dirty="0">
                <a:latin typeface="Comic Sans MS" pitchFamily="66" charset="0"/>
                <a:cs typeface="+mn-cs"/>
              </a:rPr>
              <a:t> шар </a:t>
            </a:r>
            <a:r>
              <a:rPr lang="ru-RU" sz="2000" dirty="0" err="1">
                <a:latin typeface="Comic Sans MS" pitchFamily="66" charset="0"/>
                <a:cs typeface="+mn-cs"/>
              </a:rPr>
              <a:t>атмосфери</a:t>
            </a:r>
            <a:r>
              <a:rPr lang="ru-RU" sz="2000" dirty="0">
                <a:latin typeface="Comic Sans MS" pitchFamily="66" charset="0"/>
                <a:cs typeface="+mn-cs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Інфрачервоні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промені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є </a:t>
            </a:r>
            <a:r>
              <a:rPr lang="ru-RU" sz="2000" dirty="0" err="1">
                <a:latin typeface="Comic Sans MS" pitchFamily="66" charset="0"/>
                <a:cs typeface="+mn-cs"/>
              </a:rPr>
              <a:t>джерелом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теплової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енергії</a:t>
            </a:r>
            <a:r>
              <a:rPr lang="ru-RU" sz="2000" dirty="0">
                <a:latin typeface="Comic Sans MS" pitchFamily="66" charset="0"/>
                <a:cs typeface="+mn-cs"/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Comic Sans MS" pitchFamily="66" charset="0"/>
                <a:cs typeface="+mn-cs"/>
              </a:rPr>
              <a:t>вони </a:t>
            </a:r>
            <a:r>
              <a:rPr lang="ru-RU" sz="2000" dirty="0" err="1">
                <a:latin typeface="Comic Sans MS" pitchFamily="66" charset="0"/>
                <a:cs typeface="+mn-cs"/>
              </a:rPr>
              <a:t>нагрівають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живі</a:t>
            </a:r>
            <a:r>
              <a:rPr lang="ru-RU" sz="2000" dirty="0"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latin typeface="Comic Sans MS" pitchFamily="66" charset="0"/>
                <a:cs typeface="+mn-cs"/>
              </a:rPr>
              <a:t>істоти</a:t>
            </a:r>
            <a:r>
              <a:rPr lang="ru-RU" sz="2000" dirty="0"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8500" y="114300"/>
            <a:ext cx="22225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Освітленість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2938463"/>
            <a:ext cx="26638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Пригадайте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що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таке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фотосинтез і яке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його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значення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3032125" y="2744788"/>
            <a:ext cx="360363" cy="259238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1911350" y="3676650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mic Sans MS" pitchFamily="66" charset="0"/>
              </a:rPr>
              <a:t>Видиме світло</a:t>
            </a:r>
            <a:endParaRPr lang="ru-RU"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4365104"/>
            <a:ext cx="2381200" cy="4648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Освітленість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3" y="5084763"/>
            <a:ext cx="19145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386830" y="5834060"/>
            <a:ext cx="1800199" cy="9481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Рослини короткого, довгого дня</a:t>
            </a: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331913" y="4830763"/>
            <a:ext cx="0" cy="398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89150" y="4886325"/>
            <a:ext cx="0" cy="10699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2411760" y="5697994"/>
            <a:ext cx="2736304" cy="11334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Рослини </a:t>
            </a:r>
            <a:r>
              <a:rPr lang="uk-UA" dirty="0" err="1">
                <a:solidFill>
                  <a:sysClr val="windowText" lastClr="000000"/>
                </a:solidFill>
                <a:latin typeface="Comic Sans MS" pitchFamily="66" charset="0"/>
              </a:rPr>
              <a:t>світлолюбиві</a:t>
            </a: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, </a:t>
            </a:r>
            <a:r>
              <a:rPr lang="uk-UA" dirty="0" err="1">
                <a:solidFill>
                  <a:sysClr val="windowText" lastClr="000000"/>
                </a:solidFill>
                <a:latin typeface="Comic Sans MS" pitchFamily="66" charset="0"/>
              </a:rPr>
              <a:t>тіньолюбиві</a:t>
            </a:r>
            <a:r>
              <a:rPr lang="uk-UA" dirty="0">
                <a:solidFill>
                  <a:sysClr val="windowText" lastClr="000000"/>
                </a:solidFill>
                <a:latin typeface="Comic Sans MS" pitchFamily="66" charset="0"/>
              </a:rPr>
              <a:t> тіньовитривалі,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627313" y="4889500"/>
            <a:ext cx="0" cy="1071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2636838"/>
            <a:ext cx="3744912" cy="95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2447925" y="565150"/>
            <a:ext cx="63373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omic Sans MS" pitchFamily="66" charset="0"/>
              </a:rPr>
              <a:t>Температура навколишнього середовища відіграє винятково важливу роль у житті організмів, бо впливає на температуру їхнього тіла. У свою чергу, вона визначає швидкість реакцій обміну речовин: низькі температури їх гальмують, але надто високі можуть спричинити порушення структури особливих речовин — білків, які мають головне значення для життя будь-якого організму.</a:t>
            </a:r>
          </a:p>
          <a:p>
            <a:pPr algn="r"/>
            <a:endParaRPr lang="ru-RU">
              <a:latin typeface="Comic Sans MS" pitchFamily="66" charset="0"/>
            </a:endParaRPr>
          </a:p>
          <a:p>
            <a:pPr algn="r"/>
            <a:r>
              <a:rPr lang="ru-RU">
                <a:latin typeface="Comic Sans MS" pitchFamily="66" charset="0"/>
              </a:rPr>
              <a:t>Для більшості організмів оптимальні значення температури перебувають у досить вузьких межах — +10... +30 °С. Але в неактивному стані (анабіозі тощо) живі істоти здатні витримувати значно ширший діапазон температур (від -200 до +100 °С).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6925" y="79375"/>
            <a:ext cx="227330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Температура.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2497" y="4441611"/>
            <a:ext cx="2381200" cy="4648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Температура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6933" y="5441408"/>
            <a:ext cx="2952328" cy="6085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Теплокровні тварини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39952" y="5737841"/>
            <a:ext cx="2952328" cy="6085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  <a:latin typeface="Comic Sans MS" pitchFamily="66" charset="0"/>
              </a:rPr>
              <a:t>Холоднокровні  тварини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089150" y="4886325"/>
            <a:ext cx="0" cy="5349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081338" y="4602163"/>
            <a:ext cx="1058862" cy="12747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6238" y="122238"/>
            <a:ext cx="6019800" cy="6186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Так, 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вищих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посушливих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місцезростань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коренева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система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здатна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проникати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на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значну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глибину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(сосна </a:t>
            </a:r>
            <a:r>
              <a:rPr lang="ru-RU" dirty="0" err="1">
                <a:latin typeface="Comic Sans MS" pitchFamily="66" charset="0"/>
                <a:cs typeface="+mn-cs"/>
              </a:rPr>
              <a:t>звичайна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верблюжа</a:t>
            </a:r>
            <a:r>
              <a:rPr lang="ru-RU" dirty="0">
                <a:latin typeface="Comic Sans MS" pitchFamily="66" charset="0"/>
                <a:cs typeface="+mn-cs"/>
              </a:rPr>
              <a:t> колючка), </a:t>
            </a:r>
            <a:r>
              <a:rPr lang="ru-RU" dirty="0" err="1">
                <a:latin typeface="Comic Sans MS" pitchFamily="66" charset="0"/>
                <a:cs typeface="+mn-cs"/>
              </a:rPr>
              <a:t>що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дає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змогу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використовувати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підґрунтові</a:t>
            </a:r>
            <a:r>
              <a:rPr lang="ru-RU" dirty="0">
                <a:latin typeface="Comic Sans MS" pitchFamily="66" charset="0"/>
                <a:cs typeface="+mn-cs"/>
              </a:rPr>
              <a:t> води,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dirty="0">
                <a:latin typeface="Comic Sans MS" pitchFamily="66" charset="0"/>
                <a:cs typeface="+mn-cs"/>
              </a:rPr>
              <a:t> ж добре </a:t>
            </a:r>
            <a:r>
              <a:rPr lang="ru-RU" dirty="0" err="1">
                <a:latin typeface="Comic Sans MS" pitchFamily="66" charset="0"/>
                <a:cs typeface="+mn-cs"/>
              </a:rPr>
              <a:t>розгалужена</a:t>
            </a:r>
            <a:r>
              <a:rPr lang="ru-RU" dirty="0">
                <a:latin typeface="Comic Sans MS" pitchFamily="66" charset="0"/>
                <a:cs typeface="+mn-cs"/>
              </a:rPr>
              <a:t> у </a:t>
            </a:r>
            <a:r>
              <a:rPr lang="ru-RU" dirty="0" err="1">
                <a:latin typeface="Comic Sans MS" pitchFamily="66" charset="0"/>
                <a:cs typeface="+mn-cs"/>
              </a:rPr>
              <a:t>поверхневих</a:t>
            </a:r>
            <a:r>
              <a:rPr lang="ru-RU" dirty="0">
                <a:latin typeface="Comic Sans MS" pitchFamily="66" charset="0"/>
                <a:cs typeface="+mn-cs"/>
              </a:rPr>
              <a:t> шарах </a:t>
            </a:r>
            <a:r>
              <a:rPr lang="ru-RU" dirty="0" err="1">
                <a:latin typeface="Comic Sans MS" pitchFamily="66" charset="0"/>
                <a:cs typeface="+mn-cs"/>
              </a:rPr>
              <a:t>ґрунту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що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забезпечує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ефективне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вбирання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вологи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значної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площі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під</a:t>
            </a:r>
            <a:r>
              <a:rPr lang="ru-RU" dirty="0">
                <a:latin typeface="Comic Sans MS" pitchFamily="66" charset="0"/>
                <a:cs typeface="+mn-cs"/>
              </a:rPr>
              <a:t> час </a:t>
            </a:r>
            <a:r>
              <a:rPr lang="ru-RU" dirty="0" err="1">
                <a:latin typeface="Comic Sans MS" pitchFamily="66" charset="0"/>
                <a:cs typeface="+mn-cs"/>
              </a:rPr>
              <a:t>короткочасних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дощів</a:t>
            </a:r>
            <a:r>
              <a:rPr lang="ru-RU" dirty="0">
                <a:latin typeface="Comic Sans MS" pitchFamily="66" charset="0"/>
                <a:cs typeface="+mn-cs"/>
              </a:rPr>
              <a:t>. У них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зменшується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площа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листкових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пластинок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потовщується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покрив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зменшується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кількість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продихів</a:t>
            </a:r>
            <a:r>
              <a:rPr lang="ru-RU" dirty="0">
                <a:latin typeface="Comic Sans MS" pitchFamily="66" charset="0"/>
                <a:cs typeface="+mn-cs"/>
              </a:rPr>
              <a:t>, часто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листки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видозмінюються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на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голки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,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лусочки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тощо</a:t>
            </a:r>
            <a:r>
              <a:rPr lang="ru-RU" dirty="0">
                <a:latin typeface="Comic Sans MS" pitchFamily="66" charset="0"/>
                <a:cs typeface="+mn-cs"/>
              </a:rPr>
              <a:t>, а </a:t>
            </a:r>
            <a:r>
              <a:rPr lang="ru-RU" dirty="0" err="1">
                <a:latin typeface="Comic Sans MS" pitchFamily="66" charset="0"/>
                <a:cs typeface="+mn-cs"/>
              </a:rPr>
              <a:t>функцію</a:t>
            </a:r>
            <a:r>
              <a:rPr lang="ru-RU" dirty="0">
                <a:latin typeface="Comic Sans MS" pitchFamily="66" charset="0"/>
                <a:cs typeface="+mn-cs"/>
              </a:rPr>
              <a:t> фотосинтезу </a:t>
            </a:r>
            <a:r>
              <a:rPr lang="ru-RU" dirty="0" err="1">
                <a:latin typeface="Comic Sans MS" pitchFamily="66" charset="0"/>
                <a:cs typeface="+mn-cs"/>
              </a:rPr>
              <a:t>бере</a:t>
            </a:r>
            <a:r>
              <a:rPr lang="ru-RU" dirty="0">
                <a:latin typeface="Comic Sans MS" pitchFamily="66" charset="0"/>
                <a:cs typeface="+mn-cs"/>
              </a:rPr>
              <a:t> на себе </a:t>
            </a:r>
            <a:r>
              <a:rPr lang="ru-RU" dirty="0" err="1">
                <a:latin typeface="Comic Sans MS" pitchFamily="66" charset="0"/>
                <a:cs typeface="+mn-cs"/>
              </a:rPr>
              <a:t>зелене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стебло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верблюжа</a:t>
            </a:r>
            <a:r>
              <a:rPr lang="ru-RU" dirty="0">
                <a:latin typeface="Comic Sans MS" pitchFamily="66" charset="0"/>
                <a:cs typeface="+mn-cs"/>
              </a:rPr>
              <a:t> колючка).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Деякі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багаторічні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рослини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здатні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накопичувати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вологу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в листках </a:t>
            </a:r>
            <a:r>
              <a:rPr lang="ru-RU" dirty="0">
                <a:latin typeface="Comic Sans MS" pitchFamily="66" charset="0"/>
                <a:cs typeface="+mn-cs"/>
              </a:rPr>
              <a:t>(алое, молодило) </a:t>
            </a:r>
            <a:r>
              <a:rPr lang="ru-RU" dirty="0" err="1">
                <a:latin typeface="Comic Sans MS" pitchFamily="66" charset="0"/>
                <a:cs typeface="+mn-cs"/>
              </a:rPr>
              <a:t>або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стеблах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) і </a:t>
            </a:r>
            <a:r>
              <a:rPr lang="ru-RU" dirty="0" err="1">
                <a:latin typeface="Comic Sans MS" pitchFamily="66" charset="0"/>
                <a:cs typeface="+mn-cs"/>
              </a:rPr>
              <a:t>потім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її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економно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витрачати</a:t>
            </a:r>
            <a:r>
              <a:rPr lang="ru-RU" dirty="0">
                <a:latin typeface="Comic Sans MS" pitchFamily="66" charset="0"/>
                <a:cs typeface="+mn-cs"/>
              </a:rPr>
              <a:t> (є </a:t>
            </a:r>
            <a:r>
              <a:rPr lang="ru-RU" dirty="0" err="1">
                <a:latin typeface="Comic Sans MS" pitchFamily="66" charset="0"/>
                <a:cs typeface="+mn-cs"/>
              </a:rPr>
              <a:t>кактуси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здатні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запасати</a:t>
            </a:r>
            <a:r>
              <a:rPr lang="ru-RU" dirty="0">
                <a:latin typeface="Comic Sans MS" pitchFamily="66" charset="0"/>
                <a:cs typeface="+mn-cs"/>
              </a:rPr>
              <a:t> до 3 т води).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Багаторічні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трав’яні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переживають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посушливий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період</a:t>
            </a:r>
            <a:r>
              <a:rPr lang="ru-RU" dirty="0">
                <a:latin typeface="Comic Sans MS" pitchFamily="66" charset="0"/>
                <a:cs typeface="+mn-cs"/>
              </a:rPr>
              <a:t> у </a:t>
            </a:r>
            <a:r>
              <a:rPr lang="ru-RU" dirty="0" err="1">
                <a:latin typeface="Comic Sans MS" pitchFamily="66" charset="0"/>
                <a:cs typeface="+mn-cs"/>
              </a:rPr>
              <a:t>вигляді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підземних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видозмінених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пагонів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кореневищ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цибулин</a:t>
            </a:r>
            <a:r>
              <a:rPr lang="ru-RU" dirty="0">
                <a:latin typeface="Comic Sans MS" pitchFamily="66" charset="0"/>
                <a:cs typeface="+mn-cs"/>
              </a:rPr>
              <a:t>), </a:t>
            </a:r>
            <a:r>
              <a:rPr lang="ru-RU" dirty="0" err="1">
                <a:latin typeface="Comic Sans MS" pitchFamily="66" charset="0"/>
                <a:cs typeface="+mn-cs"/>
              </a:rPr>
              <a:t>тоді</a:t>
            </a:r>
            <a:r>
              <a:rPr lang="ru-RU" dirty="0">
                <a:latin typeface="Comic Sans MS" pitchFamily="66" charset="0"/>
                <a:cs typeface="+mn-cs"/>
              </a:rPr>
              <a:t> як </a:t>
            </a:r>
            <a:r>
              <a:rPr lang="ru-RU" dirty="0" err="1">
                <a:latin typeface="Comic Sans MS" pitchFamily="66" charset="0"/>
                <a:cs typeface="+mn-cs"/>
              </a:rPr>
              <a:t>їхня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надземна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частина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відмирає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6013" y="-9525"/>
            <a:ext cx="935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04813"/>
            <a:ext cx="1000125" cy="1647825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628775"/>
            <a:ext cx="1066800" cy="971550"/>
          </a:xfrm>
          <a:prstGeom prst="rect">
            <a:avLst/>
          </a:prstGeom>
          <a:noFill/>
        </p:spPr>
      </p:pic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716338"/>
            <a:ext cx="1438275" cy="261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8538" y="14288"/>
            <a:ext cx="6867525" cy="2563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ru-RU">
                <a:latin typeface="Comic Sans MS" pitchFamily="66" charset="0"/>
              </a:rPr>
              <a:t>Вода має винятково важливе значення для життя рослин і тварин. Саме у воді відбуваються усі процеси клітини, тканин і організму, вода регулює температуру тіла та виконує багато інших функцій. </a:t>
            </a:r>
          </a:p>
          <a:p>
            <a:pPr algn="r"/>
            <a:endParaRPr lang="ru-RU">
              <a:latin typeface="Comic Sans MS" pitchFamily="66" charset="0"/>
            </a:endParaRPr>
          </a:p>
          <a:p>
            <a:pPr algn="r"/>
            <a:r>
              <a:rPr lang="ru-RU">
                <a:solidFill>
                  <a:srgbClr val="C00000"/>
                </a:solidFill>
                <a:latin typeface="Comic Sans MS" pitchFamily="66" charset="0"/>
              </a:rPr>
              <a:t>У процесі пристосування </a:t>
            </a:r>
            <a:r>
              <a:rPr lang="ru-RU">
                <a:latin typeface="Comic Sans MS" pitchFamily="66" charset="0"/>
              </a:rPr>
              <a:t>до</a:t>
            </a:r>
          </a:p>
          <a:p>
            <a:pPr algn="r"/>
            <a:r>
              <a:rPr lang="ru-RU">
                <a:latin typeface="Comic Sans MS" pitchFamily="66" charset="0"/>
              </a:rPr>
              <a:t> існування в наземно-повітряному середовищі </a:t>
            </a:r>
          </a:p>
          <a:p>
            <a:pPr algn="r"/>
            <a:r>
              <a:rPr lang="ru-RU">
                <a:latin typeface="Comic Sans MS" pitchFamily="66" charset="0"/>
              </a:rPr>
              <a:t>організми “навчилися” економно споживати вологу й підтримувати її вміст на сталому рівні.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113" y="14288"/>
            <a:ext cx="9350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Вода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50"/>
          <a:stretch>
            <a:fillRect/>
          </a:stretch>
        </p:blipFill>
        <p:spPr bwMode="auto">
          <a:xfrm>
            <a:off x="1042988" y="3059113"/>
            <a:ext cx="6218237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2208213"/>
            <a:ext cx="8804275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Головними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складовими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нижніх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шарів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атмосфери</a:t>
            </a:r>
            <a:r>
              <a:rPr lang="ru-RU" dirty="0">
                <a:latin typeface="Comic Sans MS" pitchFamily="66" charset="0"/>
                <a:cs typeface="+mn-cs"/>
              </a:rPr>
              <a:t>:</a:t>
            </a: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omic Sans MS" pitchFamily="66" charset="0"/>
                <a:cs typeface="+mn-cs"/>
              </a:rPr>
              <a:t>є </a:t>
            </a:r>
            <a:r>
              <a:rPr lang="ru-RU" dirty="0" err="1">
                <a:latin typeface="Comic Sans MS" pitchFamily="66" charset="0"/>
                <a:cs typeface="+mn-cs"/>
              </a:rPr>
              <a:t>кисень</a:t>
            </a:r>
            <a:r>
              <a:rPr lang="ru-RU" dirty="0">
                <a:latin typeface="Comic Sans MS" pitchFamily="66" charset="0"/>
                <a:cs typeface="+mn-cs"/>
              </a:rPr>
              <a:t> (</a:t>
            </a:r>
            <a:r>
              <a:rPr lang="ru-RU" dirty="0" err="1">
                <a:latin typeface="Comic Sans MS" pitchFamily="66" charset="0"/>
                <a:cs typeface="+mn-cs"/>
              </a:rPr>
              <a:t>близько</a:t>
            </a:r>
            <a:r>
              <a:rPr lang="ru-RU" dirty="0">
                <a:latin typeface="Comic Sans MS" pitchFamily="66" charset="0"/>
                <a:cs typeface="+mn-cs"/>
              </a:rPr>
              <a:t> 21%), </a:t>
            </a: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вуглекислий</a:t>
            </a:r>
            <a:r>
              <a:rPr lang="ru-RU" dirty="0">
                <a:latin typeface="Comic Sans MS" pitchFamily="66" charset="0"/>
                <a:cs typeface="+mn-cs"/>
              </a:rPr>
              <a:t> газ (</a:t>
            </a:r>
            <a:r>
              <a:rPr lang="ru-RU" dirty="0" err="1">
                <a:latin typeface="Comic Sans MS" pitchFamily="66" charset="0"/>
                <a:cs typeface="+mn-cs"/>
              </a:rPr>
              <a:t>приблизно</a:t>
            </a:r>
            <a:r>
              <a:rPr lang="ru-RU" dirty="0">
                <a:latin typeface="Comic Sans MS" pitchFamily="66" charset="0"/>
                <a:cs typeface="+mn-cs"/>
              </a:rPr>
              <a:t> 0,03%) </a:t>
            </a: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latin typeface="Comic Sans MS" pitchFamily="66" charset="0"/>
                <a:cs typeface="+mn-cs"/>
              </a:rPr>
              <a:t>азот (</a:t>
            </a:r>
            <a:r>
              <a:rPr lang="ru-RU" dirty="0" err="1">
                <a:latin typeface="Comic Sans MS" pitchFamily="66" charset="0"/>
                <a:cs typeface="+mn-cs"/>
              </a:rPr>
              <a:t>майже</a:t>
            </a:r>
            <a:r>
              <a:rPr lang="ru-RU" dirty="0">
                <a:latin typeface="Comic Sans MS" pitchFamily="66" charset="0"/>
                <a:cs typeface="+mn-cs"/>
              </a:rPr>
              <a:t> 78%).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Кисень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потрібен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організмам</a:t>
            </a:r>
            <a:r>
              <a:rPr lang="ru-RU" dirty="0">
                <a:latin typeface="Comic Sans MS" pitchFamily="66" charset="0"/>
                <a:cs typeface="+mn-cs"/>
              </a:rPr>
              <a:t> для </a:t>
            </a:r>
            <a:r>
              <a:rPr lang="ru-RU" dirty="0" err="1">
                <a:latin typeface="Comic Sans MS" pitchFamily="66" charset="0"/>
                <a:cs typeface="+mn-cs"/>
              </a:rPr>
              <a:t>забезпечення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енергією</a:t>
            </a:r>
            <a:r>
              <a:rPr lang="ru-RU" dirty="0">
                <a:latin typeface="Comic Sans MS" pitchFamily="66" charset="0"/>
                <a:cs typeface="+mn-cs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Comic Sans MS" pitchFamily="66" charset="0"/>
                <a:cs typeface="+mn-cs"/>
              </a:rPr>
              <a:t>Підвищення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концентрації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вуглекислого</a:t>
            </a:r>
            <a:r>
              <a:rPr lang="ru-RU" dirty="0">
                <a:latin typeface="Comic Sans MS" pitchFamily="66" charset="0"/>
                <a:cs typeface="+mn-cs"/>
              </a:rPr>
              <a:t> газу в </a:t>
            </a:r>
            <a:r>
              <a:rPr lang="ru-RU" dirty="0" err="1">
                <a:latin typeface="Comic Sans MS" pitchFamily="66" charset="0"/>
                <a:cs typeface="+mn-cs"/>
              </a:rPr>
              <a:t>атмосфері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гальмує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процеси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дихання</a:t>
            </a:r>
            <a:r>
              <a:rPr lang="ru-RU" dirty="0">
                <a:latin typeface="Comic Sans MS" pitchFamily="66" charset="0"/>
                <a:cs typeface="+mn-cs"/>
              </a:rPr>
              <a:t>, але </a:t>
            </a:r>
            <a:r>
              <a:rPr lang="ru-RU" dirty="0" err="1">
                <a:latin typeface="Comic Sans MS" pitchFamily="66" charset="0"/>
                <a:cs typeface="+mn-cs"/>
              </a:rPr>
              <a:t>сприяє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інтенсифікації</a:t>
            </a:r>
            <a:r>
              <a:rPr lang="ru-RU" dirty="0">
                <a:latin typeface="Comic Sans MS" pitchFamily="66" charset="0"/>
                <a:cs typeface="+mn-cs"/>
              </a:rPr>
              <a:t> фотосинтезу. </a:t>
            </a:r>
            <a:r>
              <a:rPr lang="ru-RU" dirty="0" err="1">
                <a:latin typeface="Comic Sans MS" pitchFamily="66" charset="0"/>
                <a:cs typeface="+mn-cs"/>
              </a:rPr>
              <a:t>Крім</a:t>
            </a:r>
            <a:r>
              <a:rPr lang="ru-RU" dirty="0">
                <a:latin typeface="Comic Sans MS" pitchFamily="66" charset="0"/>
                <a:cs typeface="+mn-cs"/>
              </a:rPr>
              <a:t> того,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вуглекислий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газ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має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значну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теплоємність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і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підвищує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температуру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атмосфери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 </a:t>
            </a:r>
            <a:r>
              <a:rPr lang="ru-RU" dirty="0">
                <a:latin typeface="Comic Sans MS" pitchFamily="66" charset="0"/>
                <a:cs typeface="+mn-cs"/>
              </a:rPr>
              <a:t>(</a:t>
            </a:r>
            <a:r>
              <a:rPr lang="ru-RU" dirty="0" err="1">
                <a:latin typeface="Comic Sans MS" pitchFamily="66" charset="0"/>
                <a:cs typeface="+mn-cs"/>
              </a:rPr>
              <a:t>парниковий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ефект</a:t>
            </a:r>
            <a:r>
              <a:rPr lang="ru-RU" dirty="0">
                <a:latin typeface="Comic Sans MS" pitchFamily="66" charset="0"/>
                <a:cs typeface="+mn-cs"/>
              </a:rPr>
              <a:t>).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Comic Sans MS" pitchFamily="66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У </a:t>
            </a:r>
            <a:r>
              <a:rPr lang="ru-RU" dirty="0" err="1">
                <a:latin typeface="Comic Sans MS" pitchFamily="66" charset="0"/>
                <a:cs typeface="+mn-cs"/>
              </a:rPr>
              <a:t>повітря</a:t>
            </a:r>
            <a:r>
              <a:rPr lang="ru-RU" dirty="0">
                <a:latin typeface="Comic Sans MS" pitchFamily="66" charset="0"/>
                <a:cs typeface="+mn-cs"/>
              </a:rPr>
              <a:t> разом </a:t>
            </a:r>
            <a:r>
              <a:rPr lang="ru-RU" dirty="0" err="1">
                <a:latin typeface="Comic Sans MS" pitchFamily="66" charset="0"/>
                <a:cs typeface="+mn-cs"/>
              </a:rPr>
              <a:t>із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викидами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промислових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підприємств</a:t>
            </a:r>
            <a:r>
              <a:rPr lang="ru-RU" dirty="0">
                <a:latin typeface="Comic Sans MS" pitchFamily="66" charset="0"/>
                <a:cs typeface="+mn-cs"/>
              </a:rPr>
              <a:t> та автотранспорту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потрапляють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різні</a:t>
            </a:r>
            <a:r>
              <a:rPr lang="ru-RU" dirty="0">
                <a:solidFill>
                  <a:srgbClr val="C00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omic Sans MS" pitchFamily="66" charset="0"/>
                <a:cs typeface="+mn-cs"/>
              </a:rPr>
              <a:t>домішки</a:t>
            </a:r>
            <a:r>
              <a:rPr lang="ru-RU" dirty="0">
                <a:latin typeface="Comic Sans MS" pitchFamily="66" charset="0"/>
                <a:cs typeface="+mn-cs"/>
              </a:rPr>
              <a:t>: метан, </a:t>
            </a:r>
            <a:r>
              <a:rPr lang="ru-RU" dirty="0" err="1">
                <a:latin typeface="Comic Sans MS" pitchFamily="66" charset="0"/>
                <a:cs typeface="+mn-cs"/>
              </a:rPr>
              <a:t>сірководень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аміак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оксиди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Сульфуру</a:t>
            </a:r>
            <a:r>
              <a:rPr lang="ru-RU" dirty="0">
                <a:latin typeface="Comic Sans MS" pitchFamily="66" charset="0"/>
                <a:cs typeface="+mn-cs"/>
              </a:rPr>
              <a:t> та </a:t>
            </a:r>
            <a:r>
              <a:rPr lang="ru-RU" dirty="0" err="1">
                <a:latin typeface="Comic Sans MS" pitchFamily="66" charset="0"/>
                <a:cs typeface="+mn-cs"/>
              </a:rPr>
              <a:t>Нітрогену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частки</a:t>
            </a:r>
            <a:r>
              <a:rPr lang="ru-RU" dirty="0">
                <a:latin typeface="Comic Sans MS" pitchFamily="66" charset="0"/>
                <a:cs typeface="+mn-cs"/>
              </a:rPr>
              <a:t> пилу </a:t>
            </a:r>
            <a:r>
              <a:rPr lang="ru-RU" dirty="0" err="1">
                <a:latin typeface="Comic Sans MS" pitchFamily="66" charset="0"/>
                <a:cs typeface="+mn-cs"/>
              </a:rPr>
              <a:t>тощо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які</a:t>
            </a:r>
            <a:r>
              <a:rPr lang="ru-RU" dirty="0">
                <a:latin typeface="Comic Sans MS" pitchFamily="66" charset="0"/>
                <a:cs typeface="+mn-cs"/>
              </a:rPr>
              <a:t> негативно </a:t>
            </a:r>
            <a:r>
              <a:rPr lang="ru-RU" dirty="0" err="1">
                <a:latin typeface="Comic Sans MS" pitchFamily="66" charset="0"/>
                <a:cs typeface="+mn-cs"/>
              </a:rPr>
              <a:t>впливають</a:t>
            </a:r>
            <a:r>
              <a:rPr lang="ru-RU" dirty="0">
                <a:latin typeface="Comic Sans MS" pitchFamily="66" charset="0"/>
                <a:cs typeface="+mn-cs"/>
              </a:rPr>
              <a:t> на </a:t>
            </a:r>
            <a:r>
              <a:rPr lang="ru-RU" dirty="0" err="1">
                <a:latin typeface="Comic Sans MS" pitchFamily="66" charset="0"/>
                <a:cs typeface="+mn-cs"/>
              </a:rPr>
              <a:t>життєдіяльність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організмів</a:t>
            </a:r>
            <a:r>
              <a:rPr lang="ru-RU" dirty="0">
                <a:latin typeface="Comic Sans MS" pitchFamily="66" charset="0"/>
                <a:cs typeface="+mn-cs"/>
              </a:rPr>
              <a:t>, </a:t>
            </a:r>
            <a:r>
              <a:rPr lang="ru-RU" dirty="0" err="1">
                <a:latin typeface="Comic Sans MS" pitchFamily="66" charset="0"/>
                <a:cs typeface="+mn-cs"/>
              </a:rPr>
              <a:t>насамперед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зелених</a:t>
            </a:r>
            <a:r>
              <a:rPr lang="ru-RU" dirty="0">
                <a:latin typeface="Comic Sans MS" pitchFamily="66" charset="0"/>
                <a:cs typeface="+mn-cs"/>
              </a:rPr>
              <a:t> </a:t>
            </a:r>
            <a:r>
              <a:rPr lang="ru-RU" dirty="0" err="1">
                <a:latin typeface="Comic Sans MS" pitchFamily="66" charset="0"/>
                <a:cs typeface="+mn-cs"/>
              </a:rPr>
              <a:t>рослин</a:t>
            </a:r>
            <a:r>
              <a:rPr lang="ru-RU" dirty="0">
                <a:latin typeface="Comic Sans MS" pitchFamily="66" charset="0"/>
                <a:cs typeface="+mn-cs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Comic Sans MS" pitchFamily="66" charset="0"/>
                <a:cs typeface="+mn-cs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31913" y="14288"/>
            <a:ext cx="1944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</a:rPr>
              <a:t>Повітря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509" name="AutoShape 2" descr="Картинки по запросу повітря для живых организм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0" name="AutoShape 4" descr="Картинки по запросу повітря для живых организмов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1" name="AutoShape 6" descr="Картинки по запросу повітря для живых организмов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8763" y="312738"/>
            <a:ext cx="95408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2924175"/>
            <a:ext cx="95567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1800" y="7938"/>
            <a:ext cx="955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9588" y="909638"/>
            <a:ext cx="9556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9088" y="1479550"/>
            <a:ext cx="12049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125" y="909638"/>
            <a:ext cx="12049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6925" y="2201863"/>
            <a:ext cx="120491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38" y="1196975"/>
            <a:ext cx="1204912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35253" y="1600189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815" y="571339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64288" y="126616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24276" y="244833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8199" y="1780257"/>
            <a:ext cx="554320" cy="37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809</Words>
  <Application>Microsoft Office PowerPoint</Application>
  <PresentationFormat>Экран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Comic Sans MS</vt:lpstr>
      <vt:lpstr>Georgia</vt:lpstr>
      <vt:lpstr>Times New Roman</vt:lpstr>
      <vt:lpstr>Verdana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Домашнє завдання: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Natali</cp:lastModifiedBy>
  <cp:revision>47</cp:revision>
  <dcterms:created xsi:type="dcterms:W3CDTF">2016-02-04T14:00:34Z</dcterms:created>
  <dcterms:modified xsi:type="dcterms:W3CDTF">2020-04-23T12:00:13Z</dcterms:modified>
</cp:coreProperties>
</file>