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62" r:id="rId6"/>
    <p:sldId id="259" r:id="rId7"/>
    <p:sldId id="258" r:id="rId8"/>
    <p:sldId id="264" r:id="rId9"/>
    <p:sldId id="265" r:id="rId10"/>
    <p:sldId id="266" r:id="rId11"/>
    <p:sldId id="26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F4972C-F66D-48D8-8DB8-B273CBD78464}" type="doc">
      <dgm:prSet loTypeId="urn:microsoft.com/office/officeart/2008/layout/PictureAccentList" loCatId="list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C4A86562-AA36-4AC0-841E-559CCD2FA677}">
      <dgm:prSet phldrT="[Текст]"/>
      <dgm:spPr/>
      <dgm:t>
        <a:bodyPr/>
        <a:lstStyle/>
        <a:p>
          <a:r>
            <a:rPr lang="uk-UA" b="1" dirty="0" smtClean="0"/>
            <a:t>Періоди ембріогенезу людини</a:t>
          </a:r>
          <a:endParaRPr lang="uk-UA" b="1" dirty="0"/>
        </a:p>
      </dgm:t>
    </dgm:pt>
    <dgm:pt modelId="{975ED5A7-F7A3-4F6E-8C7A-8F8A4365631E}" type="parTrans" cxnId="{288C6646-D3A8-4B1A-B76A-1DB10A618FEC}">
      <dgm:prSet/>
      <dgm:spPr/>
      <dgm:t>
        <a:bodyPr/>
        <a:lstStyle/>
        <a:p>
          <a:endParaRPr lang="uk-UA"/>
        </a:p>
      </dgm:t>
    </dgm:pt>
    <dgm:pt modelId="{58568B22-52E5-41E7-A64B-326978FBFCF5}" type="sibTrans" cxnId="{288C6646-D3A8-4B1A-B76A-1DB10A618FEC}">
      <dgm:prSet/>
      <dgm:spPr/>
      <dgm:t>
        <a:bodyPr/>
        <a:lstStyle/>
        <a:p>
          <a:endParaRPr lang="uk-UA"/>
        </a:p>
      </dgm:t>
    </dgm:pt>
    <dgm:pt modelId="{E7F8403D-BEA4-4B35-8362-5BAC2BD25822}">
      <dgm:prSet phldrT="[Текст]"/>
      <dgm:spPr/>
      <dgm:t>
        <a:bodyPr/>
        <a:lstStyle/>
        <a:p>
          <a:pPr algn="just"/>
          <a:r>
            <a:rPr lang="uk-UA" b="1" dirty="0" smtClean="0"/>
            <a:t>1. </a:t>
          </a:r>
          <a:r>
            <a:rPr lang="uk-UA" b="1" dirty="0" err="1" smtClean="0"/>
            <a:t>Передзародковий</a:t>
          </a:r>
          <a:r>
            <a:rPr lang="uk-UA" dirty="0" smtClean="0"/>
            <a:t> – це період від зиготи до формування імплантованого зародка</a:t>
          </a:r>
          <a:endParaRPr lang="uk-UA" dirty="0"/>
        </a:p>
      </dgm:t>
    </dgm:pt>
    <dgm:pt modelId="{15118AB3-1F34-4C93-B12A-0047BE17AE8C}" type="parTrans" cxnId="{18A23C4B-F45D-467A-A9F4-067AD13194C7}">
      <dgm:prSet/>
      <dgm:spPr/>
      <dgm:t>
        <a:bodyPr/>
        <a:lstStyle/>
        <a:p>
          <a:endParaRPr lang="uk-UA"/>
        </a:p>
      </dgm:t>
    </dgm:pt>
    <dgm:pt modelId="{2835E176-8581-4294-8B4B-A3C803647FE9}" type="sibTrans" cxnId="{18A23C4B-F45D-467A-A9F4-067AD13194C7}">
      <dgm:prSet/>
      <dgm:spPr/>
      <dgm:t>
        <a:bodyPr/>
        <a:lstStyle/>
        <a:p>
          <a:endParaRPr lang="uk-UA"/>
        </a:p>
      </dgm:t>
    </dgm:pt>
    <dgm:pt modelId="{44410EF3-9545-419F-8CF4-F7B1D359C6E4}">
      <dgm:prSet phldrT="[Текст]"/>
      <dgm:spPr/>
      <dgm:t>
        <a:bodyPr/>
        <a:lstStyle/>
        <a:p>
          <a:pPr algn="just"/>
          <a:r>
            <a:rPr lang="uk-UA" b="1" dirty="0" smtClean="0"/>
            <a:t>2.</a:t>
          </a:r>
          <a:r>
            <a:rPr lang="uk-UA" dirty="0" smtClean="0"/>
            <a:t> </a:t>
          </a:r>
          <a:r>
            <a:rPr lang="uk-UA" b="1" dirty="0" smtClean="0"/>
            <a:t>Зародковий</a:t>
          </a:r>
          <a:r>
            <a:rPr lang="uk-UA" dirty="0" smtClean="0"/>
            <a:t> – це період формування зародка, що триває від моменту імплантації до утворення плоду</a:t>
          </a:r>
          <a:endParaRPr lang="uk-UA" dirty="0"/>
        </a:p>
      </dgm:t>
    </dgm:pt>
    <dgm:pt modelId="{304357E1-1F53-4F98-8DDC-CD4969878868}" type="parTrans" cxnId="{AC3710D3-C432-4BC6-8DB8-15437E5E130E}">
      <dgm:prSet/>
      <dgm:spPr/>
      <dgm:t>
        <a:bodyPr/>
        <a:lstStyle/>
        <a:p>
          <a:endParaRPr lang="uk-UA"/>
        </a:p>
      </dgm:t>
    </dgm:pt>
    <dgm:pt modelId="{9CC4EE72-B3C4-419B-A1A1-ACF49B2FF977}" type="sibTrans" cxnId="{AC3710D3-C432-4BC6-8DB8-15437E5E130E}">
      <dgm:prSet/>
      <dgm:spPr/>
      <dgm:t>
        <a:bodyPr/>
        <a:lstStyle/>
        <a:p>
          <a:endParaRPr lang="uk-UA"/>
        </a:p>
      </dgm:t>
    </dgm:pt>
    <dgm:pt modelId="{C96C2B09-6133-4189-AD3C-A9EF3E6D4548}">
      <dgm:prSet phldrT="[Текст]"/>
      <dgm:spPr/>
      <dgm:t>
        <a:bodyPr/>
        <a:lstStyle/>
        <a:p>
          <a:pPr algn="just"/>
          <a:r>
            <a:rPr lang="uk-UA" b="1" dirty="0" smtClean="0"/>
            <a:t>3. Плідний</a:t>
          </a:r>
          <a:r>
            <a:rPr lang="uk-UA" dirty="0" smtClean="0"/>
            <a:t> – це період розвитку плоду, що триває з початку третього місяця до народження</a:t>
          </a:r>
          <a:endParaRPr lang="uk-UA" dirty="0"/>
        </a:p>
      </dgm:t>
    </dgm:pt>
    <dgm:pt modelId="{FD5EE285-B982-41F6-A1D2-76D5E8BBACD2}" type="parTrans" cxnId="{9827B701-7614-4129-BBBF-53B5E2615AD5}">
      <dgm:prSet/>
      <dgm:spPr/>
      <dgm:t>
        <a:bodyPr/>
        <a:lstStyle/>
        <a:p>
          <a:endParaRPr lang="uk-UA"/>
        </a:p>
      </dgm:t>
    </dgm:pt>
    <dgm:pt modelId="{74F92B17-7ED5-44CE-A28F-675A10BE6A4A}" type="sibTrans" cxnId="{9827B701-7614-4129-BBBF-53B5E2615AD5}">
      <dgm:prSet/>
      <dgm:spPr/>
      <dgm:t>
        <a:bodyPr/>
        <a:lstStyle/>
        <a:p>
          <a:endParaRPr lang="uk-UA"/>
        </a:p>
      </dgm:t>
    </dgm:pt>
    <dgm:pt modelId="{A254B3D1-9280-4824-8137-8B12A136EE85}" type="pres">
      <dgm:prSet presAssocID="{58F4972C-F66D-48D8-8DB8-B273CBD7846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72C7358-E74A-4363-A5CF-E5EA9EB84043}" type="pres">
      <dgm:prSet presAssocID="{C4A86562-AA36-4AC0-841E-559CCD2FA677}" presName="root" presStyleCnt="0">
        <dgm:presLayoutVars>
          <dgm:chMax/>
          <dgm:chPref val="4"/>
        </dgm:presLayoutVars>
      </dgm:prSet>
      <dgm:spPr/>
    </dgm:pt>
    <dgm:pt modelId="{694F102E-FBB9-48F7-B9AB-1E276A7373EF}" type="pres">
      <dgm:prSet presAssocID="{C4A86562-AA36-4AC0-841E-559CCD2FA677}" presName="rootComposite" presStyleCnt="0">
        <dgm:presLayoutVars/>
      </dgm:prSet>
      <dgm:spPr/>
    </dgm:pt>
    <dgm:pt modelId="{39AD541A-6BD4-4DCE-89E3-F622EF8C9D4C}" type="pres">
      <dgm:prSet presAssocID="{C4A86562-AA36-4AC0-841E-559CCD2FA677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A702DD6E-E2C4-4DE5-AE7C-33D0FD52B52C}" type="pres">
      <dgm:prSet presAssocID="{C4A86562-AA36-4AC0-841E-559CCD2FA677}" presName="childShape" presStyleCnt="0">
        <dgm:presLayoutVars>
          <dgm:chMax val="0"/>
          <dgm:chPref val="0"/>
        </dgm:presLayoutVars>
      </dgm:prSet>
      <dgm:spPr/>
    </dgm:pt>
    <dgm:pt modelId="{F724A1B2-B753-47C7-A315-28E76E4CC774}" type="pres">
      <dgm:prSet presAssocID="{E7F8403D-BEA4-4B35-8362-5BAC2BD25822}" presName="childComposite" presStyleCnt="0">
        <dgm:presLayoutVars>
          <dgm:chMax val="0"/>
          <dgm:chPref val="0"/>
        </dgm:presLayoutVars>
      </dgm:prSet>
      <dgm:spPr/>
    </dgm:pt>
    <dgm:pt modelId="{DE41A136-6D3E-4EAB-A373-80D72E7EBF19}" type="pres">
      <dgm:prSet presAssocID="{E7F8403D-BEA4-4B35-8362-5BAC2BD25822}" presName="Image" presStyleLbl="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74CBF1C-C5A6-4E75-953C-74658EE4EFEA}" type="pres">
      <dgm:prSet presAssocID="{E7F8403D-BEA4-4B35-8362-5BAC2BD25822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293EFE-B945-4F26-BAD1-D0B4ABA4E4F5}" type="pres">
      <dgm:prSet presAssocID="{44410EF3-9545-419F-8CF4-F7B1D359C6E4}" presName="childComposite" presStyleCnt="0">
        <dgm:presLayoutVars>
          <dgm:chMax val="0"/>
          <dgm:chPref val="0"/>
        </dgm:presLayoutVars>
      </dgm:prSet>
      <dgm:spPr/>
    </dgm:pt>
    <dgm:pt modelId="{0A193008-77F8-44EC-88F2-D274A5A58F94}" type="pres">
      <dgm:prSet presAssocID="{44410EF3-9545-419F-8CF4-F7B1D359C6E4}" presName="Image" presStyleLbl="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8AB6463-9F11-4649-AACE-0338F49AC852}" type="pres">
      <dgm:prSet presAssocID="{44410EF3-9545-419F-8CF4-F7B1D359C6E4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949A140-74F9-4168-90DA-3CB7FB02B7DF}" type="pres">
      <dgm:prSet presAssocID="{C96C2B09-6133-4189-AD3C-A9EF3E6D4548}" presName="childComposite" presStyleCnt="0">
        <dgm:presLayoutVars>
          <dgm:chMax val="0"/>
          <dgm:chPref val="0"/>
        </dgm:presLayoutVars>
      </dgm:prSet>
      <dgm:spPr/>
    </dgm:pt>
    <dgm:pt modelId="{3A252922-BACB-4A4B-A06C-59D3A36BB7F5}" type="pres">
      <dgm:prSet presAssocID="{C96C2B09-6133-4189-AD3C-A9EF3E6D4548}" presName="Image" presStyleLbl="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0F46012-1154-4E96-9CC5-24D17EED6EEC}" type="pres">
      <dgm:prSet presAssocID="{C96C2B09-6133-4189-AD3C-A9EF3E6D4548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8C6646-D3A8-4B1A-B76A-1DB10A618FEC}" srcId="{58F4972C-F66D-48D8-8DB8-B273CBD78464}" destId="{C4A86562-AA36-4AC0-841E-559CCD2FA677}" srcOrd="0" destOrd="0" parTransId="{975ED5A7-F7A3-4F6E-8C7A-8F8A4365631E}" sibTransId="{58568B22-52E5-41E7-A64B-326978FBFCF5}"/>
    <dgm:cxn modelId="{0272DED3-FE7F-476E-85EE-50AAA9E8558C}" type="presOf" srcId="{58F4972C-F66D-48D8-8DB8-B273CBD78464}" destId="{A254B3D1-9280-4824-8137-8B12A136EE85}" srcOrd="0" destOrd="0" presId="urn:microsoft.com/office/officeart/2008/layout/PictureAccentList"/>
    <dgm:cxn modelId="{E297F6B7-BFD0-4091-930F-8198251DD170}" type="presOf" srcId="{C4A86562-AA36-4AC0-841E-559CCD2FA677}" destId="{39AD541A-6BD4-4DCE-89E3-F622EF8C9D4C}" srcOrd="0" destOrd="0" presId="urn:microsoft.com/office/officeart/2008/layout/PictureAccentList"/>
    <dgm:cxn modelId="{260936C0-C10F-4944-AC5E-B6C8C4C17FE9}" type="presOf" srcId="{C96C2B09-6133-4189-AD3C-A9EF3E6D4548}" destId="{10F46012-1154-4E96-9CC5-24D17EED6EEC}" srcOrd="0" destOrd="0" presId="urn:microsoft.com/office/officeart/2008/layout/PictureAccentList"/>
    <dgm:cxn modelId="{97273C60-354C-4C54-8145-D8D6139B5C17}" type="presOf" srcId="{E7F8403D-BEA4-4B35-8362-5BAC2BD25822}" destId="{974CBF1C-C5A6-4E75-953C-74658EE4EFEA}" srcOrd="0" destOrd="0" presId="urn:microsoft.com/office/officeart/2008/layout/PictureAccentList"/>
    <dgm:cxn modelId="{9827B701-7614-4129-BBBF-53B5E2615AD5}" srcId="{C4A86562-AA36-4AC0-841E-559CCD2FA677}" destId="{C96C2B09-6133-4189-AD3C-A9EF3E6D4548}" srcOrd="2" destOrd="0" parTransId="{FD5EE285-B982-41F6-A1D2-76D5E8BBACD2}" sibTransId="{74F92B17-7ED5-44CE-A28F-675A10BE6A4A}"/>
    <dgm:cxn modelId="{18A23C4B-F45D-467A-A9F4-067AD13194C7}" srcId="{C4A86562-AA36-4AC0-841E-559CCD2FA677}" destId="{E7F8403D-BEA4-4B35-8362-5BAC2BD25822}" srcOrd="0" destOrd="0" parTransId="{15118AB3-1F34-4C93-B12A-0047BE17AE8C}" sibTransId="{2835E176-8581-4294-8B4B-A3C803647FE9}"/>
    <dgm:cxn modelId="{AC3710D3-C432-4BC6-8DB8-15437E5E130E}" srcId="{C4A86562-AA36-4AC0-841E-559CCD2FA677}" destId="{44410EF3-9545-419F-8CF4-F7B1D359C6E4}" srcOrd="1" destOrd="0" parTransId="{304357E1-1F53-4F98-8DDC-CD4969878868}" sibTransId="{9CC4EE72-B3C4-419B-A1A1-ACF49B2FF977}"/>
    <dgm:cxn modelId="{30DC8B63-0E97-4F8F-813F-9F9EAD930E04}" type="presOf" srcId="{44410EF3-9545-419F-8CF4-F7B1D359C6E4}" destId="{48AB6463-9F11-4649-AACE-0338F49AC852}" srcOrd="0" destOrd="0" presId="urn:microsoft.com/office/officeart/2008/layout/PictureAccentList"/>
    <dgm:cxn modelId="{553F1839-B761-4469-A604-653B2CB555E2}" type="presParOf" srcId="{A254B3D1-9280-4824-8137-8B12A136EE85}" destId="{172C7358-E74A-4363-A5CF-E5EA9EB84043}" srcOrd="0" destOrd="0" presId="urn:microsoft.com/office/officeart/2008/layout/PictureAccentList"/>
    <dgm:cxn modelId="{51D55E09-3F0C-4CBA-91E7-ADFE70260E7F}" type="presParOf" srcId="{172C7358-E74A-4363-A5CF-E5EA9EB84043}" destId="{694F102E-FBB9-48F7-B9AB-1E276A7373EF}" srcOrd="0" destOrd="0" presId="urn:microsoft.com/office/officeart/2008/layout/PictureAccentList"/>
    <dgm:cxn modelId="{3508D0DD-798A-4F74-987B-C382876B9C61}" type="presParOf" srcId="{694F102E-FBB9-48F7-B9AB-1E276A7373EF}" destId="{39AD541A-6BD4-4DCE-89E3-F622EF8C9D4C}" srcOrd="0" destOrd="0" presId="urn:microsoft.com/office/officeart/2008/layout/PictureAccentList"/>
    <dgm:cxn modelId="{FA9BE504-3495-43B7-BB56-BE831DBBC956}" type="presParOf" srcId="{172C7358-E74A-4363-A5CF-E5EA9EB84043}" destId="{A702DD6E-E2C4-4DE5-AE7C-33D0FD52B52C}" srcOrd="1" destOrd="0" presId="urn:microsoft.com/office/officeart/2008/layout/PictureAccentList"/>
    <dgm:cxn modelId="{3639D69F-88BD-4410-B13E-421A52803833}" type="presParOf" srcId="{A702DD6E-E2C4-4DE5-AE7C-33D0FD52B52C}" destId="{F724A1B2-B753-47C7-A315-28E76E4CC774}" srcOrd="0" destOrd="0" presId="urn:microsoft.com/office/officeart/2008/layout/PictureAccentList"/>
    <dgm:cxn modelId="{DD435E0A-E2BB-4B34-A771-59CC5FA509F5}" type="presParOf" srcId="{F724A1B2-B753-47C7-A315-28E76E4CC774}" destId="{DE41A136-6D3E-4EAB-A373-80D72E7EBF19}" srcOrd="0" destOrd="0" presId="urn:microsoft.com/office/officeart/2008/layout/PictureAccentList"/>
    <dgm:cxn modelId="{902EC56C-F9FD-4246-BC0A-15BFE6D8FDAF}" type="presParOf" srcId="{F724A1B2-B753-47C7-A315-28E76E4CC774}" destId="{974CBF1C-C5A6-4E75-953C-74658EE4EFEA}" srcOrd="1" destOrd="0" presId="urn:microsoft.com/office/officeart/2008/layout/PictureAccentList"/>
    <dgm:cxn modelId="{A89C1C2E-533B-4EEC-9339-59D34B54A261}" type="presParOf" srcId="{A702DD6E-E2C4-4DE5-AE7C-33D0FD52B52C}" destId="{EC293EFE-B945-4F26-BAD1-D0B4ABA4E4F5}" srcOrd="1" destOrd="0" presId="urn:microsoft.com/office/officeart/2008/layout/PictureAccentList"/>
    <dgm:cxn modelId="{8FB7C75E-129B-4800-A8C5-389BC6B4180A}" type="presParOf" srcId="{EC293EFE-B945-4F26-BAD1-D0B4ABA4E4F5}" destId="{0A193008-77F8-44EC-88F2-D274A5A58F94}" srcOrd="0" destOrd="0" presId="urn:microsoft.com/office/officeart/2008/layout/PictureAccentList"/>
    <dgm:cxn modelId="{2415127D-5A43-4D6E-A79B-78A21838B571}" type="presParOf" srcId="{EC293EFE-B945-4F26-BAD1-D0B4ABA4E4F5}" destId="{48AB6463-9F11-4649-AACE-0338F49AC852}" srcOrd="1" destOrd="0" presId="urn:microsoft.com/office/officeart/2008/layout/PictureAccentList"/>
    <dgm:cxn modelId="{FA0CCA70-35AA-406A-A7E2-4BFE65D32D65}" type="presParOf" srcId="{A702DD6E-E2C4-4DE5-AE7C-33D0FD52B52C}" destId="{B949A140-74F9-4168-90DA-3CB7FB02B7DF}" srcOrd="2" destOrd="0" presId="urn:microsoft.com/office/officeart/2008/layout/PictureAccentList"/>
    <dgm:cxn modelId="{55748A7A-E3CC-4ED7-BCE8-E7E75353F969}" type="presParOf" srcId="{B949A140-74F9-4168-90DA-3CB7FB02B7DF}" destId="{3A252922-BACB-4A4B-A06C-59D3A36BB7F5}" srcOrd="0" destOrd="0" presId="urn:microsoft.com/office/officeart/2008/layout/PictureAccentList"/>
    <dgm:cxn modelId="{78D22FCD-6677-4FB2-8D59-C3CE45FB9D1C}" type="presParOf" srcId="{B949A140-74F9-4168-90DA-3CB7FB02B7DF}" destId="{10F46012-1154-4E96-9CC5-24D17EED6EEC}" srcOrd="1" destOrd="0" presId="urn:microsoft.com/office/officeart/2008/layout/PictureAccentList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E9ACA-9DAD-4D7E-AA50-484B4B7B3478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21962-3444-4E97-82FC-B01442AEB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9346B-5BBA-468F-A3E1-6DCEABABDF14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9863B-0564-46CC-B59D-1C013198A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0F6A4-00F0-4A59-889A-6C8618714123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F183C-848E-42FA-A754-288E5D1D3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203950"/>
            <a:ext cx="25908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74BBF-8FBF-4759-AF4E-3C3EACE489B2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33600" y="6203950"/>
            <a:ext cx="35814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181725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D4C88-0B20-4C9E-8A74-6E479E523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791200" y="6203950"/>
            <a:ext cx="25908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3DA7A-FA28-4784-A13F-83F7A8E0C46B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33600" y="6203950"/>
            <a:ext cx="35814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10575" y="6181725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57CC3-1A96-4D24-8587-2299BD870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62BE1-AA68-4325-9E32-FC12514C898A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4EDE1-0BCE-4F97-8531-8CC0192D4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F885D-0BBC-4B1A-9051-67163ED534E4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73A13-FB91-49AB-BA12-8783E5703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075B4-B7F2-47DB-A9EC-3D8C2118BC12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B17FD-ACFB-4CAC-BE91-A06E9F380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FEB4-54E4-46C9-A344-C343592F28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D3C0E-E2E4-4A6D-B66B-4503808C9C33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7B8E2-8109-478E-86E3-05590C603FCC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343C7-1BC9-4849-88EE-900AA06B2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47C56-6E8C-432A-8A46-7CD6E4419800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2A346-67DD-40BD-85B9-24E1A1C1B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454B0-487D-42B2-8043-AA19B0DA7480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D3C66-ECA0-4712-846B-59DE7D854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949BC-3DA0-4646-A303-AF372884E5AD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B79C1-B6C8-41C5-8D87-D20987166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B67140-B592-4930-9017-641215117E73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BB5D22-2C7A-4C99-8BEE-2517DC1B0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1" r:id="rId2"/>
    <p:sldLayoutId id="2147483675" r:id="rId3"/>
    <p:sldLayoutId id="2147483670" r:id="rId4"/>
    <p:sldLayoutId id="2147483676" r:id="rId5"/>
    <p:sldLayoutId id="2147483669" r:id="rId6"/>
    <p:sldLayoutId id="2147483668" r:id="rId7"/>
    <p:sldLayoutId id="2147483677" r:id="rId8"/>
    <p:sldLayoutId id="2147483678" r:id="rId9"/>
    <p:sldLayoutId id="2147483667" r:id="rId10"/>
    <p:sldLayoutId id="2147483666" r:id="rId11"/>
    <p:sldLayoutId id="2147483672" r:id="rId12"/>
    <p:sldLayoutId id="2147483673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B39A08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958005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B39A08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B39A08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6000" b="1" smtClean="0"/>
              <a:t>Ембріогенез людини</a:t>
            </a:r>
            <a:endParaRPr lang="uk-UA" sz="6000" b="1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484313"/>
            <a:ext cx="61198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4" name="Rectangle 26"/>
          <p:cNvSpPr>
            <a:spLocks noGrp="1"/>
          </p:cNvSpPr>
          <p:nvPr>
            <p:ph type="title"/>
          </p:nvPr>
        </p:nvSpPr>
        <p:spPr bwMode="auto">
          <a:xfrm>
            <a:off x="323850" y="4437063"/>
            <a:ext cx="8229600" cy="1223962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ru-RU" sz="200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4. Заповніть таблицю: «Характеристика періодів ембріогенезу людини».</a:t>
            </a:r>
            <a:br>
              <a:rPr lang="ru-RU" sz="200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5. Підсумок роботи.</a:t>
            </a:r>
            <a:br>
              <a:rPr lang="ru-RU" sz="200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796" name="Group 28"/>
          <p:cNvGraphicFramePr>
            <a:graphicFrameLocks noGrp="1"/>
          </p:cNvGraphicFramePr>
          <p:nvPr>
            <p:ph idx="1"/>
          </p:nvPr>
        </p:nvGraphicFramePr>
        <p:xfrm>
          <a:off x="539750" y="981075"/>
          <a:ext cx="8229600" cy="251460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 періоду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Тривалість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Основні процеси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Передзародковий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Зародковий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uk-UA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</a:rPr>
                        <a:t>Післязародковий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 bwMode="auto"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uk-UA" smtClean="0">
                <a:ln>
                  <a:noFill/>
                </a:ln>
                <a:effectLst/>
              </a:rPr>
              <a:t>Домашнє завдання:</a:t>
            </a:r>
            <a:endParaRPr lang="ru-RU" smtClean="0">
              <a:ln>
                <a:noFill/>
              </a:ln>
              <a:effectLst/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uk-UA" smtClean="0"/>
              <a:t>Зробити конспект в зошит.</a:t>
            </a:r>
          </a:p>
          <a:p>
            <a:r>
              <a:rPr lang="uk-UA" smtClean="0"/>
              <a:t>Виконати лабораторну роботу.</a:t>
            </a:r>
          </a:p>
          <a:p>
            <a:r>
              <a:rPr lang="uk-UA" smtClean="0"/>
              <a:t>Дайте відповідь на запитання (письмово):</a:t>
            </a:r>
          </a:p>
          <a:p>
            <a:r>
              <a:rPr lang="uk-UA" smtClean="0"/>
              <a:t>Яке значення плаценти для ссавців? Чим плацента людини відрізняється від плаценти інших ссавців?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5288" y="404813"/>
            <a:ext cx="8424862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u="sng" dirty="0">
                <a:solidFill>
                  <a:schemeClr val="tx1"/>
                </a:solidFill>
              </a:rPr>
              <a:t>Ембріогенез людини</a:t>
            </a:r>
            <a:r>
              <a:rPr lang="uk-UA" sz="2400" dirty="0">
                <a:solidFill>
                  <a:schemeClr val="tx1"/>
                </a:solidFill>
              </a:rPr>
              <a:t> – </a:t>
            </a:r>
            <a:r>
              <a:rPr lang="uk-UA" sz="2400" i="1" dirty="0">
                <a:solidFill>
                  <a:schemeClr val="tx1"/>
                </a:solidFill>
              </a:rPr>
              <a:t>це розвиток організму людини від зиготи до народження</a:t>
            </a:r>
            <a:endParaRPr lang="uk-UA" sz="2400" i="1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557338"/>
            <a:ext cx="8713788" cy="4751387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0" y="116632"/>
          <a:ext cx="9144000" cy="6407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1"/>
          <p:cNvSpPr>
            <a:spLocks noGrp="1"/>
          </p:cNvSpPr>
          <p:nvPr>
            <p:ph idx="1"/>
          </p:nvPr>
        </p:nvSpPr>
        <p:spPr>
          <a:xfrm>
            <a:off x="323850" y="333375"/>
            <a:ext cx="8496300" cy="6191250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</a:pPr>
            <a:endParaRPr lang="uk-UA" sz="2000" smtClean="0">
              <a:solidFill>
                <a:srgbClr val="FFC000"/>
              </a:solidFill>
            </a:endParaRPr>
          </a:p>
          <a:p>
            <a:pPr marL="0" indent="0" algn="just">
              <a:buFont typeface="Wingdings 2" pitchFamily="18" charset="2"/>
              <a:buNone/>
            </a:pPr>
            <a:endParaRPr lang="uk-UA" sz="2000" smtClean="0">
              <a:solidFill>
                <a:srgbClr val="FFC000"/>
              </a:solidFill>
            </a:endParaRPr>
          </a:p>
          <a:p>
            <a:pPr marL="0" indent="0" algn="just">
              <a:buFont typeface="Wingdings 2" pitchFamily="18" charset="2"/>
              <a:buNone/>
            </a:pPr>
            <a:endParaRPr lang="uk-UA" sz="2000" smtClean="0">
              <a:solidFill>
                <a:srgbClr val="FFC000"/>
              </a:solidFill>
            </a:endParaRPr>
          </a:p>
          <a:p>
            <a:pPr marL="0" indent="0" algn="ctr">
              <a:buFont typeface="Wingdings 2" pitchFamily="18" charset="2"/>
              <a:buNone/>
            </a:pPr>
            <a:r>
              <a:rPr lang="uk-UA" sz="2800" b="1" smtClean="0">
                <a:solidFill>
                  <a:srgbClr val="FFC000"/>
                </a:solidFill>
              </a:rPr>
              <a:t>Механізм взаємодії частин зародка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850" y="404813"/>
            <a:ext cx="8496300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u="sng" dirty="0"/>
              <a:t>Ембріональна індукція</a:t>
            </a:r>
            <a:r>
              <a:rPr lang="uk-UA" sz="2400" dirty="0"/>
              <a:t> – </a:t>
            </a:r>
            <a:r>
              <a:rPr lang="uk-UA" sz="2400" i="1" dirty="0"/>
              <a:t>явище взаємодії між частинами зародка, завдяки чому одна із низ них визначає напрям розвитку сусідньої</a:t>
            </a:r>
            <a:endParaRPr lang="uk-UA" sz="2400" i="1" dirty="0"/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989138"/>
            <a:ext cx="792003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 bwMode="auto"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ru-RU" i="1" smtClean="0">
                <a:ln>
                  <a:noFill/>
                </a:ln>
                <a:effectLst/>
              </a:rPr>
              <a:t>Ембріональна індукція.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solidFill>
            <a:schemeClr val="tx1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b="1" i="1" smtClean="0">
                <a:solidFill>
                  <a:schemeClr val="bg1"/>
                </a:solidFill>
              </a:rPr>
              <a:t>Ембріональна індукція</a:t>
            </a:r>
            <a:r>
              <a:rPr lang="ru-RU" sz="2200" smtClean="0">
                <a:solidFill>
                  <a:schemeClr val="bg1"/>
                </a:solidFill>
              </a:rPr>
              <a:t> — це процес впливу одних частин зародка (індуктор) на інші (реагуюча частина). У результаті такої взаємодії утворюється орган. Індуктор — частина зародка, що напрямляє розвиток інших частин зародка.</a:t>
            </a:r>
          </a:p>
          <a:p>
            <a:pPr>
              <a:lnSpc>
                <a:spcPct val="80000"/>
              </a:lnSpc>
            </a:pPr>
            <a:r>
              <a:rPr lang="ru-RU" sz="2200" smtClean="0">
                <a:solidFill>
                  <a:schemeClr val="bg1"/>
                </a:solidFill>
              </a:rPr>
              <a:t>Явища було відкрите 1921 р. німецьким ембріологом Гансом Шпеманом на зародках амфібій: тритона гребінчастого та тритона смугастого, який пересаджував частини їхніх зародків один одному. За результатами експериментальних досліджень було з’ясовано, що розвиток зародка відбувається в залежності одних органів від інших. Індукцію спричиняють хімічні сполуки — певні білки, стероїди, нуклеопротеїди. Увесь ембріогенез є ланцюгом послідовних індукційних процесів.</a:t>
            </a:r>
            <a:endParaRPr lang="ru-RU" sz="2200" i="1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200" b="1" i="1" smtClean="0">
                <a:solidFill>
                  <a:schemeClr val="bg1"/>
                </a:solidFill>
              </a:rPr>
              <a:t>Провізорні органи</a:t>
            </a:r>
            <a:r>
              <a:rPr lang="ru-RU" sz="2200" smtClean="0">
                <a:solidFill>
                  <a:schemeClr val="bg1"/>
                </a:solidFill>
              </a:rPr>
              <a:t> — це тимчасові органи, які функціонують лише в ембріональному періоді. У людини до них належать: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1"/>
          <p:cNvSpPr>
            <a:spLocks noGrp="1"/>
          </p:cNvSpPr>
          <p:nvPr>
            <p:ph idx="1"/>
          </p:nvPr>
        </p:nvSpPr>
        <p:spPr>
          <a:xfrm>
            <a:off x="323850" y="333375"/>
            <a:ext cx="8496300" cy="6191250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</a:pPr>
            <a:endParaRPr lang="uk-UA" sz="2000" smtClean="0">
              <a:solidFill>
                <a:srgbClr val="FFC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0825" y="188913"/>
            <a:ext cx="8713788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u="sng" dirty="0"/>
              <a:t>Зародкові оболонки</a:t>
            </a:r>
            <a:r>
              <a:rPr lang="uk-UA" sz="2400" dirty="0"/>
              <a:t> – </a:t>
            </a:r>
            <a:r>
              <a:rPr lang="uk-UA" sz="2400" i="1" dirty="0"/>
              <a:t>тимчасові органи, що їх утворює зародок під час ембріогенезу і які забезпечують його ріст і розвиток</a:t>
            </a:r>
            <a:endParaRPr lang="uk-UA" sz="2400" i="1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557338"/>
            <a:ext cx="8424862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1"/>
          <p:cNvSpPr>
            <a:spLocks noGrp="1"/>
          </p:cNvSpPr>
          <p:nvPr>
            <p:ph idx="1"/>
          </p:nvPr>
        </p:nvSpPr>
        <p:spPr>
          <a:xfrm>
            <a:off x="323850" y="115888"/>
            <a:ext cx="8496300" cy="6408737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uk-UA" sz="2000" b="1" smtClean="0">
                <a:solidFill>
                  <a:srgbClr val="FFC000"/>
                </a:solidFill>
              </a:rPr>
              <a:t>ЗАРОДКОВІ ОБОЛОНКИ ТА ЇХ ЗНАЧЕННЯ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8313" y="549275"/>
          <a:ext cx="8351837" cy="6161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7783"/>
                <a:gridCol w="57551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chemeClr val="bg1"/>
                          </a:solidFill>
                        </a:rPr>
                        <a:t>Назва</a:t>
                      </a:r>
                      <a:endParaRPr lang="uk-UA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chemeClr val="bg1"/>
                          </a:solidFill>
                        </a:rPr>
                        <a:t>Значення</a:t>
                      </a:r>
                      <a:endParaRPr lang="uk-UA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b="1" dirty="0" smtClean="0"/>
                        <a:t>Жовтковий мішок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b="1" i="1" dirty="0" smtClean="0">
                          <a:solidFill>
                            <a:srgbClr val="002060"/>
                          </a:solidFill>
                        </a:rPr>
                        <a:t>Бере активну участь в живленні й диханні ембріона до 8-го тижня</a:t>
                      </a:r>
                      <a:endParaRPr lang="uk-UA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b="1" dirty="0" smtClean="0"/>
                        <a:t>Амніон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i="1" dirty="0" err="1" smtClean="0">
                          <a:solidFill>
                            <a:srgbClr val="0070C0"/>
                          </a:solidFill>
                        </a:rPr>
                        <a:t>створює</a:t>
                      </a:r>
                      <a:r>
                        <a:rPr lang="ru-RU" b="1" i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b="1" i="1" dirty="0" err="1" smtClean="0">
                          <a:solidFill>
                            <a:srgbClr val="0070C0"/>
                          </a:solidFill>
                        </a:rPr>
                        <a:t>необхідне</a:t>
                      </a:r>
                      <a:r>
                        <a:rPr lang="ru-RU" b="1" i="1" dirty="0" smtClean="0">
                          <a:solidFill>
                            <a:srgbClr val="0070C0"/>
                          </a:solidFill>
                        </a:rPr>
                        <a:t> для </a:t>
                      </a:r>
                      <a:r>
                        <a:rPr lang="ru-RU" b="1" i="1" dirty="0" err="1" smtClean="0">
                          <a:solidFill>
                            <a:srgbClr val="0070C0"/>
                          </a:solidFill>
                        </a:rPr>
                        <a:t>розвитку</a:t>
                      </a:r>
                      <a:r>
                        <a:rPr lang="ru-RU" b="1" i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b="1" i="1" dirty="0" err="1" smtClean="0">
                          <a:solidFill>
                            <a:srgbClr val="0070C0"/>
                          </a:solidFill>
                        </a:rPr>
                        <a:t>зародка</a:t>
                      </a:r>
                      <a:r>
                        <a:rPr lang="ru-RU" b="1" i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b="1" i="1" dirty="0" err="1" smtClean="0">
                          <a:solidFill>
                            <a:srgbClr val="0070C0"/>
                          </a:solidFill>
                        </a:rPr>
                        <a:t>водне</a:t>
                      </a:r>
                      <a:r>
                        <a:rPr lang="ru-RU" b="1" i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b="1" i="1" dirty="0" err="1" smtClean="0">
                          <a:solidFill>
                            <a:srgbClr val="0070C0"/>
                          </a:solidFill>
                        </a:rPr>
                        <a:t>середовище</a:t>
                      </a:r>
                      <a:r>
                        <a:rPr lang="ru-RU" b="1" i="1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ru-RU" b="1" i="1" dirty="0" err="1" smtClean="0">
                          <a:solidFill>
                            <a:srgbClr val="0070C0"/>
                          </a:solidFill>
                        </a:rPr>
                        <a:t>забезпечує</a:t>
                      </a:r>
                      <a:r>
                        <a:rPr lang="ru-RU" b="1" i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b="1" i="1" dirty="0" err="1" smtClean="0">
                          <a:solidFill>
                            <a:srgbClr val="0070C0"/>
                          </a:solidFill>
                        </a:rPr>
                        <a:t>плід</a:t>
                      </a:r>
                      <a:r>
                        <a:rPr lang="ru-RU" b="1" i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b="1" i="1" dirty="0" err="1" smtClean="0">
                          <a:solidFill>
                            <a:srgbClr val="0070C0"/>
                          </a:solidFill>
                        </a:rPr>
                        <a:t>поживними</a:t>
                      </a:r>
                      <a:r>
                        <a:rPr lang="ru-RU" b="1" i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b="1" i="1" dirty="0" err="1" smtClean="0">
                          <a:solidFill>
                            <a:srgbClr val="0070C0"/>
                          </a:solidFill>
                        </a:rPr>
                        <a:t>речовинами</a:t>
                      </a:r>
                      <a:r>
                        <a:rPr lang="ru-RU" b="1" i="1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ru-RU" b="1" i="1" dirty="0" err="1" smtClean="0">
                          <a:solidFill>
                            <a:srgbClr val="0070C0"/>
                          </a:solidFill>
                        </a:rPr>
                        <a:t>виконує</a:t>
                      </a:r>
                      <a:r>
                        <a:rPr lang="ru-RU" b="1" i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b="1" i="1" dirty="0" err="1" smtClean="0">
                          <a:solidFill>
                            <a:srgbClr val="0070C0"/>
                          </a:solidFill>
                        </a:rPr>
                        <a:t>захисну</a:t>
                      </a:r>
                      <a:r>
                        <a:rPr lang="ru-RU" b="1" i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b="1" i="1" dirty="0" err="1" smtClean="0">
                          <a:solidFill>
                            <a:srgbClr val="0070C0"/>
                          </a:solidFill>
                        </a:rPr>
                        <a:t>функцію</a:t>
                      </a:r>
                      <a:r>
                        <a:rPr lang="ru-RU" b="1" i="1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ru-RU" b="1" i="1" dirty="0" err="1" smtClean="0">
                          <a:solidFill>
                            <a:srgbClr val="0070C0"/>
                          </a:solidFill>
                        </a:rPr>
                        <a:t>амортизуючи</a:t>
                      </a:r>
                      <a:r>
                        <a:rPr lang="ru-RU" b="1" i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b="1" i="1" dirty="0" err="1" smtClean="0">
                          <a:solidFill>
                            <a:srgbClr val="0070C0"/>
                          </a:solidFill>
                        </a:rPr>
                        <a:t>можливі</a:t>
                      </a:r>
                      <a:r>
                        <a:rPr lang="ru-RU" b="1" i="1" dirty="0" smtClean="0">
                          <a:solidFill>
                            <a:srgbClr val="0070C0"/>
                          </a:solidFill>
                        </a:rPr>
                        <a:t> струси та </a:t>
                      </a:r>
                      <a:r>
                        <a:rPr lang="ru-RU" b="1" i="1" dirty="0" err="1" smtClean="0">
                          <a:solidFill>
                            <a:srgbClr val="0070C0"/>
                          </a:solidFill>
                        </a:rPr>
                        <a:t>удари</a:t>
                      </a:r>
                      <a:r>
                        <a:rPr lang="ru-RU" b="1" i="1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ru-RU" b="1" i="1" dirty="0" err="1" smtClean="0">
                          <a:solidFill>
                            <a:srgbClr val="0070C0"/>
                          </a:solidFill>
                        </a:rPr>
                        <a:t>попереджає</a:t>
                      </a:r>
                      <a:r>
                        <a:rPr lang="ru-RU" b="1" i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b="1" i="1" dirty="0" err="1" smtClean="0">
                          <a:solidFill>
                            <a:srgbClr val="0070C0"/>
                          </a:solidFill>
                        </a:rPr>
                        <a:t>потрапляння</a:t>
                      </a:r>
                      <a:r>
                        <a:rPr lang="ru-RU" b="1" i="1" dirty="0" smtClean="0">
                          <a:solidFill>
                            <a:srgbClr val="0070C0"/>
                          </a:solidFill>
                        </a:rPr>
                        <a:t> до плоду </a:t>
                      </a:r>
                      <a:r>
                        <a:rPr lang="ru-RU" b="1" i="1" dirty="0" err="1" smtClean="0">
                          <a:solidFill>
                            <a:srgbClr val="0070C0"/>
                          </a:solidFill>
                        </a:rPr>
                        <a:t>шкідливих</a:t>
                      </a:r>
                      <a:r>
                        <a:rPr lang="ru-RU" b="1" i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b="1" i="1" dirty="0" err="1" smtClean="0">
                          <a:solidFill>
                            <a:srgbClr val="0070C0"/>
                          </a:solidFill>
                        </a:rPr>
                        <a:t>агентів</a:t>
                      </a:r>
                      <a:endParaRPr lang="uk-UA" b="1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b="1" dirty="0" err="1" smtClean="0"/>
                        <a:t>Алантоїс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i="1" dirty="0" smtClean="0">
                          <a:solidFill>
                            <a:srgbClr val="7030A0"/>
                          </a:solidFill>
                        </a:rPr>
                        <a:t>є органом </a:t>
                      </a:r>
                      <a:r>
                        <a:rPr lang="ru-RU" b="1" i="1" dirty="0" err="1" smtClean="0">
                          <a:solidFill>
                            <a:srgbClr val="7030A0"/>
                          </a:solidFill>
                        </a:rPr>
                        <a:t>живлення</a:t>
                      </a:r>
                      <a:r>
                        <a:rPr lang="ru-RU" b="1" i="1" dirty="0" smtClean="0">
                          <a:solidFill>
                            <a:srgbClr val="7030A0"/>
                          </a:solidFill>
                        </a:rPr>
                        <a:t>, </a:t>
                      </a:r>
                      <a:r>
                        <a:rPr lang="ru-RU" b="1" i="1" dirty="0" err="1" smtClean="0">
                          <a:solidFill>
                            <a:srgbClr val="7030A0"/>
                          </a:solidFill>
                        </a:rPr>
                        <a:t>газообміну</a:t>
                      </a:r>
                      <a:r>
                        <a:rPr lang="ru-RU" b="1" i="1" dirty="0" smtClean="0">
                          <a:solidFill>
                            <a:srgbClr val="7030A0"/>
                          </a:solidFill>
                        </a:rPr>
                        <a:t> та </a:t>
                      </a:r>
                      <a:r>
                        <a:rPr lang="ru-RU" b="1" i="1" dirty="0" err="1" smtClean="0">
                          <a:solidFill>
                            <a:srgbClr val="7030A0"/>
                          </a:solidFill>
                        </a:rPr>
                        <a:t>екскреції</a:t>
                      </a:r>
                      <a:r>
                        <a:rPr lang="ru-RU" b="1" i="1" dirty="0" smtClean="0">
                          <a:solidFill>
                            <a:srgbClr val="7030A0"/>
                          </a:solidFill>
                        </a:rPr>
                        <a:t> на перших </a:t>
                      </a:r>
                      <a:r>
                        <a:rPr lang="ru-RU" b="1" i="1" dirty="0" err="1" smtClean="0">
                          <a:solidFill>
                            <a:srgbClr val="7030A0"/>
                          </a:solidFill>
                        </a:rPr>
                        <a:t>етапах</a:t>
                      </a:r>
                      <a:r>
                        <a:rPr lang="ru-RU" b="1" i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b="1" i="1" dirty="0" err="1" smtClean="0">
                          <a:solidFill>
                            <a:srgbClr val="7030A0"/>
                          </a:solidFill>
                        </a:rPr>
                        <a:t>розвитку</a:t>
                      </a:r>
                      <a:r>
                        <a:rPr lang="ru-RU" b="1" i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b="1" i="1" dirty="0" err="1" smtClean="0">
                          <a:solidFill>
                            <a:srgbClr val="7030A0"/>
                          </a:solidFill>
                        </a:rPr>
                        <a:t>зародка</a:t>
                      </a:r>
                      <a:endParaRPr lang="uk-UA" b="1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b="1" dirty="0" smtClean="0"/>
                        <a:t>Хоріон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b="1" i="1" dirty="0" smtClean="0">
                          <a:solidFill>
                            <a:srgbClr val="C00000"/>
                          </a:solidFill>
                        </a:rPr>
                        <a:t>Бере участь в утворенні плаценти</a:t>
                      </a:r>
                      <a:endParaRPr lang="uk-UA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b="1" dirty="0" smtClean="0"/>
                        <a:t>Плацента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b="1" i="1" dirty="0" smtClean="0">
                          <a:solidFill>
                            <a:srgbClr val="00B050"/>
                          </a:solidFill>
                        </a:rPr>
                        <a:t>Забезпечує плід поживними речовинами і киснем, вбирає кінцеві продукти обміну, </a:t>
                      </a:r>
                      <a:r>
                        <a:rPr lang="uk-UA" b="1" i="1" dirty="0" err="1" smtClean="0">
                          <a:solidFill>
                            <a:srgbClr val="00B050"/>
                          </a:solidFill>
                        </a:rPr>
                        <a:t>секретує</a:t>
                      </a:r>
                      <a:r>
                        <a:rPr lang="uk-UA" b="1" i="1" dirty="0" smtClean="0">
                          <a:solidFill>
                            <a:srgbClr val="00B050"/>
                          </a:solidFill>
                        </a:rPr>
                        <a:t> гормони, і слугує бар'єром для шкідливих речовин</a:t>
                      </a:r>
                      <a:endParaRPr lang="uk-UA" b="1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b="1" dirty="0" smtClean="0"/>
                        <a:t>Пупковий канатик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b="1" i="1" dirty="0" smtClean="0">
                          <a:solidFill>
                            <a:srgbClr val="002060"/>
                          </a:solidFill>
                        </a:rPr>
                        <a:t>забезпечує ембріон поживними речовинами та киснем, перешкоджає проникненню шкідливих речовин з плаценти до ембріона, виконуючи в такий спосіб захисну функцію</a:t>
                      </a:r>
                      <a:endParaRPr lang="uk-UA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 bwMode="auto"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r>
              <a:rPr lang="uk-UA" sz="3800" b="1" smtClean="0">
                <a:ln>
                  <a:noFill/>
                </a:ln>
                <a:effectLst/>
              </a:rPr>
              <a:t>Лабораторна робота № 4.</a:t>
            </a:r>
            <a:br>
              <a:rPr lang="uk-UA" sz="3800" b="1" smtClean="0">
                <a:ln>
                  <a:noFill/>
                </a:ln>
                <a:effectLst/>
              </a:rPr>
            </a:br>
            <a:r>
              <a:rPr lang="uk-UA" sz="3800" b="1" smtClean="0">
                <a:ln>
                  <a:noFill/>
                </a:ln>
                <a:effectLst/>
              </a:rPr>
              <a:t>Вивчення етапів ембріогенезу.</a:t>
            </a:r>
            <a:endParaRPr lang="ru-RU" sz="3800" b="1" smtClean="0">
              <a:ln>
                <a:noFill/>
              </a:ln>
              <a:effectLst/>
            </a:endParaRP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solidFill>
            <a:schemeClr val="tx1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1700" b="1" smtClean="0">
                <a:solidFill>
                  <a:schemeClr val="bg1"/>
                </a:solidFill>
              </a:rPr>
              <a:t>Словничок.</a:t>
            </a:r>
          </a:p>
          <a:p>
            <a:pPr>
              <a:lnSpc>
                <a:spcPct val="80000"/>
              </a:lnSpc>
            </a:pPr>
            <a:r>
              <a:rPr lang="uk-UA" sz="1700" b="1" smtClean="0">
                <a:solidFill>
                  <a:schemeClr val="bg1"/>
                </a:solidFill>
              </a:rPr>
              <a:t>Дроблення – </a:t>
            </a:r>
            <a:r>
              <a:rPr lang="uk-UA" sz="1700" smtClean="0">
                <a:solidFill>
                  <a:schemeClr val="bg1"/>
                </a:solidFill>
              </a:rPr>
              <a:t>це серія мітотичних поділів зиготи, яка настає після запліднення.</a:t>
            </a:r>
            <a:endParaRPr lang="uk-UA" sz="1700" b="1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uk-UA" sz="1700" b="1" smtClean="0">
                <a:solidFill>
                  <a:schemeClr val="bg1"/>
                </a:solidFill>
              </a:rPr>
              <a:t>Бластуляція –</a:t>
            </a:r>
            <a:r>
              <a:rPr lang="uk-UA" sz="1700" smtClean="0">
                <a:solidFill>
                  <a:schemeClr val="bg1"/>
                </a:solidFill>
              </a:rPr>
              <a:t>завершальний етап періоду дроблення яйця багатоклітинних тварин, протягом якого відбувається утворення бластули.</a:t>
            </a:r>
            <a:endParaRPr lang="uk-UA" sz="1700" b="1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uk-UA" sz="1700" b="1" smtClean="0">
                <a:solidFill>
                  <a:schemeClr val="bg1"/>
                </a:solidFill>
              </a:rPr>
              <a:t>Гаструляція</a:t>
            </a:r>
            <a:r>
              <a:rPr lang="uk-UA" sz="1700" smtClean="0">
                <a:solidFill>
                  <a:schemeClr val="bg1"/>
                </a:solidFill>
              </a:rPr>
              <a:t> – процес морфогенетичних змін, що супроводжується розмноженням, зростанням, направленим переміщенням і диференціюванням клітин, у результаті чого утворюються зародкові листки.</a:t>
            </a:r>
            <a:endParaRPr lang="uk-UA" sz="1700" b="1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uk-UA" sz="1700" b="1" smtClean="0">
                <a:solidFill>
                  <a:schemeClr val="bg1"/>
                </a:solidFill>
              </a:rPr>
              <a:t>Гістогенез</a:t>
            </a:r>
            <a:r>
              <a:rPr lang="uk-UA" sz="1700" smtClean="0">
                <a:solidFill>
                  <a:schemeClr val="bg1"/>
                </a:solidFill>
              </a:rPr>
              <a:t> – це сукупність процесів, що призводять до утворення або відновлення тканин у ході онтогенезу.</a:t>
            </a:r>
            <a:endParaRPr lang="uk-UA" sz="1700" b="1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uk-UA" sz="1700" b="1" smtClean="0">
                <a:solidFill>
                  <a:schemeClr val="bg1"/>
                </a:solidFill>
              </a:rPr>
              <a:t>Нейруляція</a:t>
            </a:r>
            <a:r>
              <a:rPr lang="uk-UA" sz="1700" smtClean="0">
                <a:solidFill>
                  <a:schemeClr val="bg1"/>
                </a:solidFill>
              </a:rPr>
              <a:t> – це утворення нервової пластинки і її замикання в нервову трубку в процесі зародкового розвитку у хордових.</a:t>
            </a:r>
            <a:endParaRPr lang="uk-UA" sz="1700" b="1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uk-UA" sz="1700" b="1" smtClean="0">
                <a:solidFill>
                  <a:schemeClr val="bg1"/>
                </a:solidFill>
              </a:rPr>
              <a:t>Органогенез</a:t>
            </a:r>
            <a:r>
              <a:rPr lang="uk-UA" sz="1700" smtClean="0">
                <a:solidFill>
                  <a:schemeClr val="bg1"/>
                </a:solidFill>
              </a:rPr>
              <a:t> – це процеси утворення та розвитку органів у тварин.</a:t>
            </a:r>
            <a:endParaRPr lang="uk-UA" sz="1700" b="1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uk-UA" sz="1700" b="1" smtClean="0">
                <a:solidFill>
                  <a:schemeClr val="bg1"/>
                </a:solidFill>
              </a:rPr>
              <a:t>Ембріональна індукція</a:t>
            </a:r>
            <a:r>
              <a:rPr lang="uk-UA" sz="1700" smtClean="0">
                <a:solidFill>
                  <a:schemeClr val="bg1"/>
                </a:solidFill>
              </a:rPr>
              <a:t> – взаємодія між частинами багатоклітинного організму під час його ембріонального розвитку. Явище полягає в тому, що клітини одного типу діють на стадії ембріогенезу як організатори для клітин іншого типу. За відсутності певних «організаторів» розвиток клітин може піти зовсім іншим шляхом.</a:t>
            </a:r>
            <a:endParaRPr lang="uk-UA" sz="17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/>
          </p:cNvSpPr>
          <p:nvPr>
            <p:ph type="body" sz="half" idx="1"/>
          </p:nvPr>
        </p:nvSpPr>
        <p:spPr>
          <a:xfrm>
            <a:off x="323850" y="333375"/>
            <a:ext cx="4897438" cy="5614988"/>
          </a:xfrm>
          <a:solidFill>
            <a:schemeClr val="tx1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Розгляньте ілюстрації стадій </a:t>
            </a:r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передзародкового періоду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розвитку ссавців. Використайте запропоновані терміни й утворіть з них ряд, що відображає правильну послідовність стадій </a:t>
            </a:r>
            <a:r>
              <a:rPr lang="ru-RU" sz="20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дроблення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бластоциста, зигота, морула, стадія двохбластомерів, стадія восьми бластомерів, стадія чотирьох бластомерів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Розгляньте ілюстрації стадій </a:t>
            </a:r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зародкового періоду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розвитку ланцетника. Замалюйте і підпишіть такі елементи будови, як: </a:t>
            </a:r>
            <a:r>
              <a:rPr lang="ru-RU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ектодерма, ентодерма, мезодерма, нервова трубка, хорда, травна трубка.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Розгляньте стадію </a:t>
            </a:r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плідного періоду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людини на 4 – 5-му місяці вагітності. Зіставте позначені частини будови з назвами: </a:t>
            </a:r>
            <a:r>
              <a:rPr lang="ru-RU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плід, хоріон, амніон,жовтковий мішок, пупковий канатик, плацента, амніотична рідина.</a:t>
            </a:r>
          </a:p>
        </p:txBody>
      </p:sp>
      <p:pic>
        <p:nvPicPr>
          <p:cNvPr id="30756" name="Picture 36" descr="Картинки по запросу &quot;вивчення етапів ембріогенезу лабораторна робот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3716338"/>
            <a:ext cx="3167062" cy="3141662"/>
          </a:xfrm>
          <a:prstGeom prst="rect">
            <a:avLst/>
          </a:prstGeom>
          <a:noFill/>
        </p:spPr>
      </p:pic>
      <p:pic>
        <p:nvPicPr>
          <p:cNvPr id="30758" name="Picture 38" descr="Картинки по запросу &quot;вивчення етапів ембріогенезу лабораторна робота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620713"/>
            <a:ext cx="3098800" cy="3040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115</TotalTime>
  <Words>511</Words>
  <Application>Microsoft Office PowerPoint</Application>
  <PresentationFormat>Экран (4:3)</PresentationFormat>
  <Paragraphs>50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Constantia</vt:lpstr>
      <vt:lpstr>Arial</vt:lpstr>
      <vt:lpstr>Wingdings 2</vt:lpstr>
      <vt:lpstr>Calibri</vt:lpstr>
      <vt:lpstr>Times New Roman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Ембріональна індукція.</vt:lpstr>
      <vt:lpstr>Слайд 6</vt:lpstr>
      <vt:lpstr>Слайд 7</vt:lpstr>
      <vt:lpstr>Лабораторна робота № 4. Вивчення етапів ембріогенезу.</vt:lpstr>
      <vt:lpstr>Слайд 9</vt:lpstr>
      <vt:lpstr>4. Заповніть таблицю: «Характеристика періодів ембріогенезу людини». 5. Підсумок роботи. </vt:lpstr>
      <vt:lpstr>Домашнє завдання: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Ембріогенез людини</dc:title>
  <dc:creator>Павло Пантелеєнко</dc:creator>
  <cp:lastModifiedBy>Natali</cp:lastModifiedBy>
  <cp:revision>10</cp:revision>
  <dcterms:created xsi:type="dcterms:W3CDTF">2019-08-19T15:19:04Z</dcterms:created>
  <dcterms:modified xsi:type="dcterms:W3CDTF">2020-03-17T10:41:01Z</dcterms:modified>
</cp:coreProperties>
</file>