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C9FD5-130E-4C84-96EA-5FD1E2C86683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30845E-95D0-4C28-8662-AEE71DF5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64B8-3A0B-4B3C-BF66-8A36B5950CCA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B2CC-3908-4477-BCCC-C6AF4B2DF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81AD-EE52-4A7B-94D7-AA40DF13822A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A442-030D-4681-B6CF-8CAAB2F32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E10A-3F73-4377-8343-CA6DFE21AB0D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028A-F023-4E46-8D53-6EBF776D7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777F-3BA5-42FC-AFD4-6A1CED4FF52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2776-7E5D-4E70-A520-0786C76A6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7C21-913B-41B9-8FB5-E2E9FCDAA373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12BF-7388-4C3E-BFA4-0A5B55AF0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38CD6E-C435-4805-B38B-2EB1BBC76DE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8E00AD-4E06-4CFC-B798-93A78792A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E4505-07DC-4EF6-88DB-3CD6E4388D4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82A6-DB45-4F3B-8A9D-0E7FA9849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E474-914A-432E-A881-513307D5587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461D6-B963-42C2-9423-2020D4D1E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DB44-0898-432F-B280-82F7F97943F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8037-8CD8-4039-B064-938208AD7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961E-71B7-4188-8AD6-4E75BD34BF6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0A26-9EFB-42C9-9695-3427BDBDE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C7814-D6E6-4EFD-914E-93479D6E3DF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5617B2-4656-4331-8820-94DE107B1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444625"/>
          </a:xfrm>
        </p:spPr>
        <p:txBody>
          <a:bodyPr/>
          <a:lstStyle/>
          <a:p>
            <a:pPr algn="ctr" eaLnBrk="1" hangingPunct="1"/>
            <a:r>
              <a:rPr lang="uk-UA" sz="3600" b="1" smtClean="0"/>
              <a:t>Особливості репродукції людини у зв'язку з її біосоціальною сутністю</a:t>
            </a:r>
            <a:r>
              <a:rPr lang="uk-UA" sz="3600" b="1" smtClean="0">
                <a:latin typeface="Arial" charset="0"/>
              </a:rPr>
              <a:t>. Репродуктивне здоров я.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8640763" cy="3567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479550" y="146050"/>
            <a:ext cx="618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Репродуктивне здоров'я молоді.</a:t>
            </a: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11188" y="1216025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b="1">
                <a:solidFill>
                  <a:srgbClr val="000000"/>
                </a:solidFill>
                <a:latin typeface="Times New Roman" pitchFamily="18" charset="0"/>
              </a:rPr>
              <a:t>Репродуктивне здоров'я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 — це стан повного фізичного, психічного й соціального благополуччя, що забезпечує здатність відтворити здорове  потомство. 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95288" y="2425700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Важливо берегти репродуктивне здоров'я. Ранній початок статевого життя, погана поінформованість про методи контрацепції, небажані вагітності — усе це завдає непоправної шкоди здоров'ю, зокрема й репродуктивному.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23850" y="58769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Радість батьківства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140200" y="5661025"/>
            <a:ext cx="4464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Цивілізоване суспільство приділяє увагу охороні материнства й дитинства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05263"/>
            <a:ext cx="2219325" cy="1657350"/>
          </a:xfrm>
          <a:prstGeom prst="rect">
            <a:avLst/>
          </a:prstGeom>
          <a:noFill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05263"/>
            <a:ext cx="2238375" cy="1495425"/>
          </a:xfrm>
          <a:prstGeom prst="rect">
            <a:avLst/>
          </a:prstGeom>
          <a:noFill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500438"/>
            <a:ext cx="24765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4500563" y="1158875"/>
            <a:ext cx="42481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>
                <a:solidFill>
                  <a:srgbClr val="000000"/>
                </a:solidFill>
                <a:latin typeface="Times New Roman" pitchFamily="18" charset="0"/>
              </a:rPr>
              <a:t>Готовність до статевого життя тісно пов'язана з відповідальністю за свої вчинки, соціальною й економічною самостійністю. Репродуктивне здоров'я молоді багато в чому залежить від її власної грамотності, розуміння особливостей перебігу процесів фізичного, психічного й соціального дорослішання.</a:t>
            </a:r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39814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Домашн</a:t>
            </a:r>
            <a:r>
              <a:rPr lang="uk-UA" smtClean="0">
                <a:latin typeface="Arial" charset="0"/>
              </a:rPr>
              <a:t>є завдання:</a:t>
            </a:r>
            <a:endParaRPr lang="ru-RU" smtClean="0">
              <a:latin typeface="Arial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Arial" charset="0"/>
              </a:rPr>
              <a:t>Скласти конспект письмово.</a:t>
            </a:r>
          </a:p>
          <a:p>
            <a:pPr eaLnBrk="1" hangingPunct="1"/>
            <a:r>
              <a:rPr lang="uk-UA" smtClean="0">
                <a:latin typeface="Arial" charset="0"/>
              </a:rPr>
              <a:t>Дайте розгорнуту відповідь на запитання:</a:t>
            </a:r>
          </a:p>
          <a:p>
            <a:pPr eaLnBrk="1" hangingPunct="1"/>
            <a:r>
              <a:rPr lang="uk-UA" smtClean="0">
                <a:latin typeface="Arial" charset="0"/>
              </a:rPr>
              <a:t>1. Наведіть приклади біологічних особливостей репродукції людини.</a:t>
            </a:r>
          </a:p>
          <a:p>
            <a:pPr eaLnBrk="1" hangingPunct="1"/>
            <a:r>
              <a:rPr lang="uk-UA" smtClean="0">
                <a:latin typeface="Arial" charset="0"/>
              </a:rPr>
              <a:t>2. У чому біосоціальна сутність репродукції людини?</a:t>
            </a:r>
          </a:p>
          <a:p>
            <a:pPr eaLnBrk="1" hangingPunct="1"/>
            <a:r>
              <a:rPr lang="uk-UA" smtClean="0">
                <a:latin typeface="Arial" charset="0"/>
              </a:rPr>
              <a:t>3. Які сучасні можливості та перспективи репродуктивної медицини?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388" y="1989138"/>
          <a:ext cx="8785225" cy="435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Прояв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Біологічне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Соціальне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Статеве розмноження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Біологічна</a:t>
                      </a:r>
                      <a:r>
                        <a:rPr lang="uk-UA" sz="2000" b="1" i="1" baseline="0" dirty="0" smtClean="0">
                          <a:solidFill>
                            <a:srgbClr val="C00000"/>
                          </a:solidFill>
                        </a:rPr>
                        <a:t> потреба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Соціальна потреба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Стать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Чоловіча, жіноча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Гендерна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Статева поведінка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Статева зрілість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Соціальна зрілість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Запліднення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Зачаття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Ознака готовності створення сім</a:t>
                      </a:r>
                      <a:r>
                        <a:rPr lang="en-US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’</a:t>
                      </a:r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ї 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Вагітність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Виношування плоду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Декретна відпустка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Пологи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Тривають</a:t>
                      </a:r>
                      <a:r>
                        <a:rPr lang="uk-UA" sz="2000" b="1" i="1" baseline="0" dirty="0" smtClean="0">
                          <a:solidFill>
                            <a:srgbClr val="C00000"/>
                          </a:solidFill>
                        </a:rPr>
                        <a:t> до 20 годин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uk-UA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388" y="620713"/>
            <a:ext cx="87852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/>
              <a:t>РЕПРОДУКЦІЯ ЛЮДИНИ </a:t>
            </a:r>
            <a:r>
              <a:rPr lang="uk-UA" sz="2400" dirty="0"/>
              <a:t>— </a:t>
            </a:r>
            <a:r>
              <a:rPr lang="uk-UA" sz="2400" i="1" dirty="0"/>
              <a:t>біологічна здатність людини відтворювати собі подібних, що відбувається із визначальним впливом соціальних умов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765175"/>
            <a:ext cx="87852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/>
              <a:t>Репродуктивне</a:t>
            </a:r>
            <a:r>
              <a:rPr lang="ru-RU" b="1" u="sng" dirty="0"/>
              <a:t> </a:t>
            </a:r>
            <a:r>
              <a:rPr lang="ru-RU" b="1" u="sng" dirty="0" err="1"/>
              <a:t>здоров’я</a:t>
            </a:r>
            <a:r>
              <a:rPr lang="ru-RU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стан </a:t>
            </a:r>
            <a:r>
              <a:rPr lang="ru-RU" i="1" dirty="0" err="1"/>
              <a:t>повного</a:t>
            </a:r>
            <a:r>
              <a:rPr lang="ru-RU" i="1" dirty="0"/>
              <a:t> </a:t>
            </a:r>
            <a:r>
              <a:rPr lang="ru-RU" i="1" dirty="0" err="1"/>
              <a:t>фізичного</a:t>
            </a:r>
            <a:r>
              <a:rPr lang="ru-RU" i="1" dirty="0"/>
              <a:t>, </a:t>
            </a:r>
            <a:r>
              <a:rPr lang="ru-RU" i="1" dirty="0" err="1"/>
              <a:t>психічного</a:t>
            </a:r>
            <a:r>
              <a:rPr lang="ru-RU" i="1" dirty="0"/>
              <a:t> й </a:t>
            </a:r>
            <a:r>
              <a:rPr lang="ru-RU" i="1" dirty="0" err="1"/>
              <a:t>соціального</a:t>
            </a:r>
            <a:r>
              <a:rPr lang="ru-RU" i="1" dirty="0"/>
              <a:t> </a:t>
            </a:r>
            <a:r>
              <a:rPr lang="ru-RU" i="1" dirty="0" err="1"/>
              <a:t>благополуччя</a:t>
            </a:r>
            <a:r>
              <a:rPr lang="ru-RU" i="1" dirty="0"/>
              <a:t>, а не просто </a:t>
            </a:r>
            <a:r>
              <a:rPr lang="ru-RU" i="1" dirty="0" err="1"/>
              <a:t>відсутність</a:t>
            </a:r>
            <a:r>
              <a:rPr lang="ru-RU" i="1" dirty="0"/>
              <a:t> </a:t>
            </a:r>
            <a:r>
              <a:rPr lang="ru-RU" i="1" dirty="0" err="1"/>
              <a:t>захворювань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стосуються</a:t>
            </a:r>
            <a:r>
              <a:rPr lang="ru-RU" i="1" dirty="0"/>
              <a:t> </a:t>
            </a:r>
            <a:r>
              <a:rPr lang="ru-RU" i="1" dirty="0" err="1"/>
              <a:t>репродуктивної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,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функцій</a:t>
            </a:r>
            <a:r>
              <a:rPr lang="ru-RU" i="1" dirty="0"/>
              <a:t> і </a:t>
            </a:r>
            <a:r>
              <a:rPr lang="ru-RU" i="1" dirty="0" err="1"/>
              <a:t>процесів</a:t>
            </a:r>
            <a:endParaRPr lang="uk-UA" i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476250"/>
            <a:ext cx="8856662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Репродуктивна медицина</a:t>
            </a:r>
            <a:r>
              <a:rPr lang="ru-RU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галузь</a:t>
            </a:r>
            <a:r>
              <a:rPr lang="ru-RU" i="1" dirty="0"/>
              <a:t> </a:t>
            </a:r>
            <a:r>
              <a:rPr lang="ru-RU" i="1" dirty="0" err="1"/>
              <a:t>медицини</a:t>
            </a:r>
            <a:r>
              <a:rPr lang="ru-RU" i="1" dirty="0"/>
              <a:t>, яка </a:t>
            </a:r>
            <a:r>
              <a:rPr lang="ru-RU" i="1" dirty="0" err="1"/>
              <a:t>займається</a:t>
            </a:r>
            <a:r>
              <a:rPr lang="ru-RU" i="1" dirty="0"/>
              <a:t> </a:t>
            </a:r>
            <a:r>
              <a:rPr lang="ru-RU" i="1" dirty="0" err="1"/>
              <a:t>відновленням</a:t>
            </a:r>
            <a:r>
              <a:rPr lang="ru-RU" i="1" dirty="0"/>
              <a:t> репродуктивного </a:t>
            </a:r>
            <a:r>
              <a:rPr lang="ru-RU" i="1" dirty="0" err="1"/>
              <a:t>здоров’я</a:t>
            </a:r>
            <a:r>
              <a:rPr lang="ru-RU" i="1" dirty="0"/>
              <a:t> та </a:t>
            </a:r>
            <a:r>
              <a:rPr lang="ru-RU" i="1" dirty="0" err="1"/>
              <a:t>вирішенням</a:t>
            </a:r>
            <a:r>
              <a:rPr lang="ru-RU" i="1" dirty="0"/>
              <a:t> проблем </a:t>
            </a:r>
            <a:r>
              <a:rPr lang="ru-RU" i="1" dirty="0" err="1"/>
              <a:t>народження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і </a:t>
            </a:r>
            <a:r>
              <a:rPr lang="ru-RU" i="1" dirty="0" err="1"/>
              <a:t>планування</a:t>
            </a:r>
            <a:r>
              <a:rPr lang="ru-RU" i="1" dirty="0"/>
              <a:t> </a:t>
            </a:r>
            <a:r>
              <a:rPr lang="ru-RU" i="1" dirty="0" err="1"/>
              <a:t>сім'ї</a:t>
            </a:r>
            <a:endParaRPr lang="uk-UA" i="1" dirty="0"/>
          </a:p>
        </p:txBody>
      </p:sp>
      <p:pic>
        <p:nvPicPr>
          <p:cNvPr id="4" name="Объект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00563" y="1309688"/>
            <a:ext cx="17362488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976938"/>
          </a:xfrm>
        </p:spPr>
        <p:txBody>
          <a:bodyPr/>
          <a:lstStyle/>
          <a:p>
            <a:pPr marL="109538" indent="0" algn="ctr" eaLnBrk="1" hangingPunct="1">
              <a:buFont typeface="Georgia" pitchFamily="18" charset="0"/>
              <a:buNone/>
            </a:pPr>
            <a:r>
              <a:rPr lang="uk-UA" sz="2400" b="1" smtClean="0">
                <a:solidFill>
                  <a:srgbClr val="002060"/>
                </a:solidFill>
              </a:rPr>
              <a:t>Екстракорпоральне запліднення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492375"/>
            <a:ext cx="7056438" cy="1873250"/>
          </a:xfrm>
        </p:spPr>
        <p:txBody>
          <a:bodyPr anchor="t">
            <a:noAutofit/>
          </a:bodyPr>
          <a:lstStyle/>
          <a:p>
            <a:pPr algn="ctr" eaLnBrk="1" hangingPunct="1">
              <a:defRPr/>
            </a:pPr>
            <a:r>
              <a:rPr lang="uk-UA" sz="7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Репродуктивне здоров'я</a:t>
            </a:r>
            <a:endParaRPr lang="ru-RU" sz="7200" b="1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15888"/>
            <a:ext cx="3455988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250825" y="0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4000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Іноді в ході розмноження виникає не зовсім звична ситуація — у родині з'являються нащадки, генетично зовсім однакові.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pPr indent="254000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Це близнюки однакової статі, які мають однаковий набір генів. </a:t>
            </a:r>
          </a:p>
          <a:p>
            <a:pPr indent="254000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У цьому разі природа пожертвувала мінливістю, воліючи збільшити кількість нащадків.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395288" y="1844675"/>
            <a:ext cx="87487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5588">
              <a:buFontTx/>
              <a:buChar char="•"/>
            </a:pP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Збереження біологічних особливостей людини забезпечується за допомогою передачі генетичної інформації.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pPr indent="255588">
              <a:buFontTx/>
              <a:buChar char="•"/>
            </a:pP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Успадкування соціальних особливостей пов'язане з передачею колективного досвіду, освоєнням культури, виробленої людством у ході соціального розвитку.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0" y="78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4716463" y="5949950"/>
            <a:ext cx="3770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Близнюки в родині —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це подвійна радість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і подвійні турботи</a:t>
            </a:r>
          </a:p>
        </p:txBody>
      </p:sp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573463"/>
            <a:ext cx="2857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587692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Зазвичай близнюки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дуже дружні </a:t>
            </a:r>
          </a:p>
          <a:p>
            <a:pPr algn="ctr"/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й добре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розуміють одне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одного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429000"/>
            <a:ext cx="2736850" cy="248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323850" y="328613"/>
            <a:ext cx="84963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822325" algn="l"/>
              </a:tabLst>
            </a:pPr>
            <a:r>
              <a:rPr lang="uk-UA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Зверніть увагу!</a:t>
            </a:r>
          </a:p>
          <a:p>
            <a:pPr algn="ctr">
              <a:tabLst>
                <a:tab pos="822325" algn="l"/>
              </a:tabLst>
            </a:pPr>
            <a:r>
              <a:rPr lang="uk-UA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Залишення нащадків для кожної</a:t>
            </a: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822325" algn="l"/>
              </a:tabLst>
            </a:pPr>
            <a:r>
              <a:rPr lang="uk-UA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конкретної людини є не тільки біологічним, але й соціально-економічним завданням. Дитину необхідно не просто народити, але й виховати як особистість. Окрім того, згідно із Конституцією України, батьки зобов'язані утримувати своїх дітей до їхнього повноліття.</a:t>
            </a:r>
          </a:p>
        </p:txBody>
      </p:sp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550" y="3716338"/>
            <a:ext cx="15843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6338"/>
            <a:ext cx="2619375" cy="1971675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852738"/>
            <a:ext cx="344805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1258888" y="854075"/>
            <a:ext cx="610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Соціальне виховання людини починається в родині.</a:t>
            </a: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292725" y="5843588"/>
            <a:ext cx="323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Дитина як особистість </a:t>
            </a:r>
          </a:p>
          <a:p>
            <a:pPr algn="ctr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виховується в сім'ї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987675" y="238125"/>
            <a:ext cx="301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</a:rPr>
              <a:t> </a:t>
            </a:r>
            <a:r>
              <a:rPr lang="uk-UA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Значення сім'ї</a:t>
            </a:r>
            <a:r>
              <a:rPr lang="uk-UA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11188" y="1725613"/>
            <a:ext cx="42481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Слово «сім'я» походить від кореня «сім», що означає «насінина</a:t>
            </a:r>
            <a:r>
              <a:rPr lang="uk-UA">
                <a:solidFill>
                  <a:srgbClr val="000000"/>
                </a:solidFill>
              </a:rPr>
              <a:t>»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 й «продовження роду», тобто народження й виховання дітей, що с основним призначенням створення сім'ї. Іноді це слово поділяють на «сім</a:t>
            </a:r>
            <a:r>
              <a:rPr lang="uk-UA">
                <a:solidFill>
                  <a:srgbClr val="000000"/>
                </a:solidFill>
              </a:rPr>
              <a:t>»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 та «я», вказуючи на те, що діти є продовженням своїх батьків. Сім'я відіграє величезну роль у житті як окремої особистості, так і всього суспільства, тому суспільство зацікавлене в міцній, духовно й морильно здоровій сім'ї.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628775"/>
            <a:ext cx="2735263" cy="410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</TotalTime>
  <Words>426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Trebuchet MS</vt:lpstr>
      <vt:lpstr>Georgia</vt:lpstr>
      <vt:lpstr>Wingdings 2</vt:lpstr>
      <vt:lpstr>Calibri</vt:lpstr>
      <vt:lpstr>Times New Roman</vt:lpstr>
      <vt:lpstr>Городская</vt:lpstr>
      <vt:lpstr>Городская</vt:lpstr>
      <vt:lpstr>Городская</vt:lpstr>
      <vt:lpstr>Городская</vt:lpstr>
      <vt:lpstr>Особливості репродукції людини у зв'язку з її біосоціальною сутністю. Репродуктивне здоров я.</vt:lpstr>
      <vt:lpstr>Слайд 2</vt:lpstr>
      <vt:lpstr>Слайд 3</vt:lpstr>
      <vt:lpstr>Слайд 4</vt:lpstr>
      <vt:lpstr>Слайд 5</vt:lpstr>
      <vt:lpstr>Репродуктивне здоров'я</vt:lpstr>
      <vt:lpstr>Слайд 7</vt:lpstr>
      <vt:lpstr>Слайд 8</vt:lpstr>
      <vt:lpstr>Слайд 9</vt:lpstr>
      <vt:lpstr>Слайд 10</vt:lpstr>
      <vt:lpstr>Слайд 11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репродукції людини у зв'язку з її біосоціальною сутністю</dc:title>
  <dc:creator>Павло Пантелеєнко</dc:creator>
  <cp:lastModifiedBy>Natali</cp:lastModifiedBy>
  <cp:revision>12</cp:revision>
  <dcterms:created xsi:type="dcterms:W3CDTF">2019-08-19T14:21:09Z</dcterms:created>
  <dcterms:modified xsi:type="dcterms:W3CDTF">2020-04-10T05:37:03Z</dcterms:modified>
</cp:coreProperties>
</file>