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60" r:id="rId10"/>
    <p:sldId id="261" r:id="rId11"/>
    <p:sldId id="280" r:id="rId12"/>
    <p:sldId id="258" r:id="rId13"/>
    <p:sldId id="282" r:id="rId14"/>
    <p:sldId id="259" r:id="rId15"/>
    <p:sldId id="279" r:id="rId16"/>
    <p:sldId id="274" r:id="rId17"/>
    <p:sldId id="275" r:id="rId18"/>
    <p:sldId id="276" r:id="rId19"/>
    <p:sldId id="277" r:id="rId20"/>
    <p:sldId id="262" r:id="rId21"/>
    <p:sldId id="283" r:id="rId22"/>
    <p:sldId id="284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4D4D4D"/>
    <a:srgbClr val="777777"/>
    <a:srgbClr val="FFCC66"/>
    <a:srgbClr val="000000"/>
    <a:srgbClr val="FF9933"/>
    <a:srgbClr val="000099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 dirty="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 dirty="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b="0" dirty="0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b="0" dirty="0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b="0" dirty="0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b="0" dirty="0"/>
            </a:p>
          </p:txBody>
        </p:sp>
      </p:grpSp>
      <p:sp>
        <p:nvSpPr>
          <p:cNvPr id="2458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458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E6FBA-91FE-4DDD-87EA-33605CCF6A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90CA7-DC94-4CDF-99CE-91276FD787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AFA40-BBF0-4FC9-B51B-1906BD9330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0233E-254D-4131-8404-EB6E47862C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EF0D2-DC6D-45A3-ABB7-F27FE9F5E29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BA54A-242E-409E-8F94-9406FA91F8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3B2F1-AD55-48F9-AF7A-59029AD32AB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02F4F-3AA9-4FD8-8049-8971D411B48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442C9-25BC-4928-8A47-5850E1F1C9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996D2-19D9-4C14-B760-E0EE9F0448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911C2-3DAC-4619-AF8D-43C214BE761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F1F01-F4FF-4C07-BAFB-E220B91A33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folHlink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23555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 dirty="0"/>
            </a:p>
          </p:txBody>
        </p:sp>
        <p:sp>
          <p:nvSpPr>
            <p:cNvPr id="23556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 dirty="0"/>
            </a:p>
          </p:txBody>
        </p:sp>
        <p:sp>
          <p:nvSpPr>
            <p:cNvPr id="23557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 dirty="0"/>
            </a:p>
          </p:txBody>
        </p:sp>
        <p:sp>
          <p:nvSpPr>
            <p:cNvPr id="2355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b="0" dirty="0"/>
            </a:p>
          </p:txBody>
        </p:sp>
        <p:sp>
          <p:nvSpPr>
            <p:cNvPr id="2355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b="0" dirty="0"/>
            </a:p>
          </p:txBody>
        </p:sp>
        <p:sp>
          <p:nvSpPr>
            <p:cNvPr id="2356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b="0" dirty="0"/>
            </a:p>
          </p:txBody>
        </p:sp>
        <p:sp>
          <p:nvSpPr>
            <p:cNvPr id="2356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b="0" dirty="0"/>
            </a:p>
          </p:txBody>
        </p:sp>
        <p:sp>
          <p:nvSpPr>
            <p:cNvPr id="2356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b="0" dirty="0"/>
            </a:p>
          </p:txBody>
        </p:sp>
      </p:grpSp>
      <p:sp>
        <p:nvSpPr>
          <p:cNvPr id="235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E9888C1-3FE6-42EF-8265-93BD27B84C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356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356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  <p:sldLayoutId id="214748366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20713"/>
            <a:ext cx="7772400" cy="1736725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Взаємодія генів</a:t>
            </a:r>
            <a:endParaRPr lang="ru-RU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14338" name="Picture 5" descr="ген"/>
          <p:cNvPicPr>
            <a:picLocks noGrp="1" noChangeAspect="1" noChangeArrowheads="1"/>
          </p:cNvPicPr>
          <p:nvPr>
            <p:ph type="subTitle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785938" y="1928813"/>
            <a:ext cx="5003800" cy="37893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Визначте генотипи та фенотипи потомства у папуг </a:t>
            </a:r>
            <a:r>
              <a:rPr lang="ru-RU" sz="32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по схемі:</a:t>
            </a:r>
          </a:p>
        </p:txBody>
      </p:sp>
      <p:sp>
        <p:nvSpPr>
          <p:cNvPr id="23554" name="Line 3"/>
          <p:cNvSpPr>
            <a:spLocks noChangeShapeType="1"/>
          </p:cNvSpPr>
          <p:nvPr/>
        </p:nvSpPr>
        <p:spPr bwMode="auto">
          <a:xfrm>
            <a:off x="4140200" y="29972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>
          <a:ln w="38100"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r>
              <a:rPr lang="ru-RU" b="1" smtClean="0"/>
              <a:t>Р </a:t>
            </a:r>
            <a:r>
              <a:rPr lang="ru-RU" smtClean="0"/>
              <a:t>     </a:t>
            </a:r>
            <a:r>
              <a:rPr lang="en-US" b="1" smtClean="0"/>
              <a:t>♀ </a:t>
            </a:r>
            <a:r>
              <a:rPr lang="en-US" smtClean="0"/>
              <a:t>  </a:t>
            </a:r>
            <a:r>
              <a:rPr lang="ru-RU" b="1" smtClean="0"/>
              <a:t>.  .  .  .   Х   ♂  .  .  .  .    </a:t>
            </a: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        </a:t>
            </a:r>
            <a:r>
              <a:rPr lang="ru-RU" b="1" smtClean="0">
                <a:solidFill>
                  <a:srgbClr val="00CCFF"/>
                </a:solidFill>
              </a:rPr>
              <a:t>блакитний </a:t>
            </a:r>
            <a:r>
              <a:rPr lang="ru-RU" b="1" smtClean="0"/>
              <a:t>            </a:t>
            </a:r>
            <a:r>
              <a:rPr lang="ru-RU" b="1" smtClean="0">
                <a:solidFill>
                  <a:srgbClr val="FFFF00"/>
                </a:solidFill>
              </a:rPr>
              <a:t>жовтий</a:t>
            </a:r>
          </a:p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r>
              <a:rPr lang="en-US" b="1" smtClean="0"/>
              <a:t>F</a:t>
            </a:r>
            <a:r>
              <a:rPr lang="en-US" sz="1600" b="1" smtClean="0"/>
              <a:t>1</a:t>
            </a:r>
            <a:r>
              <a:rPr lang="ru-RU" sz="1600" b="1" smtClean="0"/>
              <a:t> </a:t>
            </a:r>
            <a:r>
              <a:rPr lang="ru-RU" smtClean="0"/>
              <a:t>          </a:t>
            </a:r>
            <a:r>
              <a:rPr lang="ru-RU" b="1" smtClean="0"/>
              <a:t>білий   :   ?</a:t>
            </a:r>
          </a:p>
        </p:txBody>
      </p:sp>
      <p:pic>
        <p:nvPicPr>
          <p:cNvPr id="23556" name="Picture 5" descr="Много попугае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88" y="3879850"/>
            <a:ext cx="3376612" cy="297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smtClean="0">
                <a:solidFill>
                  <a:srgbClr val="000000"/>
                </a:solidFill>
                <a:effectLst/>
              </a:rPr>
              <a:t>Перевірте свій розв</a:t>
            </a:r>
            <a:r>
              <a:rPr lang="en-US" sz="3200" smtClean="0">
                <a:solidFill>
                  <a:srgbClr val="000000"/>
                </a:solidFill>
                <a:effectLst/>
              </a:rPr>
              <a:t>’</a:t>
            </a:r>
            <a:r>
              <a:rPr lang="ru-RU" sz="3200" smtClean="0">
                <a:solidFill>
                  <a:srgbClr val="000000"/>
                </a:solidFill>
                <a:effectLst/>
              </a:rPr>
              <a:t>язок :</a:t>
            </a:r>
          </a:p>
        </p:txBody>
      </p:sp>
      <p:sp>
        <p:nvSpPr>
          <p:cNvPr id="5529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 smtClean="0"/>
              <a:t>    Р </a:t>
            </a:r>
            <a:r>
              <a:rPr lang="ru-RU" smtClean="0"/>
              <a:t>     </a:t>
            </a:r>
            <a:r>
              <a:rPr lang="en-US" b="1" smtClean="0"/>
              <a:t>♀ </a:t>
            </a:r>
            <a:r>
              <a:rPr lang="en-US" smtClean="0"/>
              <a:t>  </a:t>
            </a:r>
            <a:r>
              <a:rPr lang="en-US" b="1" smtClean="0">
                <a:solidFill>
                  <a:srgbClr val="00CCFF"/>
                </a:solidFill>
              </a:rPr>
              <a:t>A</a:t>
            </a:r>
            <a:r>
              <a:rPr lang="en-US" b="1" smtClean="0"/>
              <a:t>abb</a:t>
            </a:r>
            <a:r>
              <a:rPr lang="ru-RU" b="1" smtClean="0"/>
              <a:t>   Х   ♂  </a:t>
            </a:r>
            <a:r>
              <a:rPr lang="en-US" b="1" smtClean="0"/>
              <a:t>aa</a:t>
            </a:r>
            <a:r>
              <a:rPr lang="en-US" b="1" smtClean="0">
                <a:solidFill>
                  <a:srgbClr val="FFFF00"/>
                </a:solidFill>
              </a:rPr>
              <a:t>B</a:t>
            </a:r>
            <a:r>
              <a:rPr lang="en-US" b="1" smtClean="0"/>
              <a:t>b</a:t>
            </a:r>
            <a:r>
              <a:rPr lang="ru-RU" b="1" smtClean="0"/>
              <a:t>    </a:t>
            </a: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 </a:t>
            </a:r>
            <a:r>
              <a:rPr lang="en-US" smtClean="0"/>
              <a:t>           </a:t>
            </a:r>
            <a:r>
              <a:rPr lang="ru-RU" sz="2800" b="1" smtClean="0">
                <a:solidFill>
                  <a:srgbClr val="00CCFF"/>
                </a:solidFill>
              </a:rPr>
              <a:t>блакитний</a:t>
            </a:r>
            <a:r>
              <a:rPr lang="ru-RU" sz="2800" b="1" smtClean="0"/>
              <a:t>             </a:t>
            </a:r>
            <a:r>
              <a:rPr lang="ru-RU" sz="2800" b="1" smtClean="0">
                <a:solidFill>
                  <a:srgbClr val="FFFF00"/>
                </a:solidFill>
              </a:rPr>
              <a:t>ж</a:t>
            </a:r>
            <a:r>
              <a:rPr lang="en-US" sz="2800" b="1" smtClean="0">
                <a:solidFill>
                  <a:srgbClr val="FFFF00"/>
                </a:solidFill>
              </a:rPr>
              <a:t>o</a:t>
            </a:r>
            <a:r>
              <a:rPr lang="ru-RU" sz="2800" b="1" smtClean="0">
                <a:solidFill>
                  <a:srgbClr val="FFFF00"/>
                </a:solidFill>
              </a:rPr>
              <a:t>вт</a:t>
            </a:r>
            <a:r>
              <a:rPr lang="uk-UA" sz="2800" b="1" smtClean="0">
                <a:solidFill>
                  <a:srgbClr val="FFFF00"/>
                </a:solidFill>
              </a:rPr>
              <a:t>и</a:t>
            </a:r>
            <a:r>
              <a:rPr lang="ru-RU" sz="2800" b="1" smtClean="0">
                <a:solidFill>
                  <a:srgbClr val="FFFF00"/>
                </a:solidFill>
              </a:rPr>
              <a:t>й</a:t>
            </a:r>
          </a:p>
          <a:p>
            <a:pPr eaLnBrk="1" hangingPunct="1">
              <a:defRPr/>
            </a:pPr>
            <a:endParaRPr lang="ru-RU" sz="280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smtClean="0"/>
              <a:t>Гамети</a:t>
            </a:r>
            <a:r>
              <a:rPr lang="en-US" b="1" smtClean="0"/>
              <a:t>  </a:t>
            </a:r>
            <a:r>
              <a:rPr lang="en-US" smtClean="0"/>
              <a:t>  </a:t>
            </a:r>
            <a:r>
              <a:rPr lang="en-US" b="1" smtClean="0"/>
              <a:t>Ab    ab         aB    ab</a:t>
            </a:r>
            <a:endParaRPr lang="ru-RU" b="1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b="1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smtClean="0"/>
              <a:t>  </a:t>
            </a:r>
            <a:r>
              <a:rPr lang="en-US" b="1" smtClean="0"/>
              <a:t>F</a:t>
            </a:r>
            <a:r>
              <a:rPr lang="en-US" sz="1600" b="1" smtClean="0"/>
              <a:t>1</a:t>
            </a:r>
            <a:r>
              <a:rPr lang="ru-RU" sz="1600" b="1" smtClean="0"/>
              <a:t> </a:t>
            </a:r>
            <a:r>
              <a:rPr lang="ru-RU" b="1" smtClean="0"/>
              <a:t>    </a:t>
            </a:r>
            <a:r>
              <a:rPr lang="en-US" b="1" smtClean="0"/>
              <a:t>aabb  </a:t>
            </a:r>
            <a:r>
              <a:rPr lang="ru-RU" b="1" smtClean="0"/>
              <a:t>:</a:t>
            </a:r>
            <a:r>
              <a:rPr lang="en-US" b="1" smtClean="0"/>
              <a:t>  </a:t>
            </a:r>
            <a:r>
              <a:rPr lang="en-US" b="1" smtClean="0">
                <a:solidFill>
                  <a:srgbClr val="006600"/>
                </a:solidFill>
              </a:rPr>
              <a:t>A</a:t>
            </a:r>
            <a:r>
              <a:rPr lang="en-US" b="1" smtClean="0"/>
              <a:t>a</a:t>
            </a:r>
            <a:r>
              <a:rPr lang="en-US" b="1" smtClean="0">
                <a:solidFill>
                  <a:schemeClr val="bg2"/>
                </a:solidFill>
              </a:rPr>
              <a:t>B</a:t>
            </a:r>
            <a:r>
              <a:rPr lang="en-US" b="1" smtClean="0"/>
              <a:t>b  </a:t>
            </a:r>
            <a:r>
              <a:rPr lang="ru-RU" b="1" smtClean="0"/>
              <a:t>: </a:t>
            </a:r>
            <a:r>
              <a:rPr lang="en-US" b="1" smtClean="0"/>
              <a:t> aa</a:t>
            </a:r>
            <a:r>
              <a:rPr lang="en-US" b="1" smtClean="0">
                <a:solidFill>
                  <a:srgbClr val="FFFF00"/>
                </a:solidFill>
              </a:rPr>
              <a:t>B</a:t>
            </a:r>
            <a:r>
              <a:rPr lang="en-US" b="1" smtClean="0"/>
              <a:t>b  </a:t>
            </a:r>
            <a:r>
              <a:rPr lang="ru-RU" b="1" smtClean="0"/>
              <a:t>:</a:t>
            </a:r>
            <a:r>
              <a:rPr lang="en-US" b="1" smtClean="0"/>
              <a:t>  </a:t>
            </a:r>
            <a:r>
              <a:rPr lang="en-US" b="1" smtClean="0">
                <a:solidFill>
                  <a:srgbClr val="00CCFF"/>
                </a:solidFill>
              </a:rPr>
              <a:t>A</a:t>
            </a:r>
            <a:r>
              <a:rPr lang="en-US" b="1" smtClean="0"/>
              <a:t>abb</a:t>
            </a:r>
            <a:endParaRPr lang="ru-RU" b="1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      </a:t>
            </a:r>
            <a:r>
              <a:rPr lang="ru-RU" sz="2400" b="1" smtClean="0"/>
              <a:t>білий       </a:t>
            </a:r>
            <a:r>
              <a:rPr lang="ru-RU" sz="2400" b="1" smtClean="0">
                <a:solidFill>
                  <a:srgbClr val="006600"/>
                </a:solidFill>
              </a:rPr>
              <a:t>зелений  </a:t>
            </a:r>
            <a:r>
              <a:rPr lang="ru-RU" sz="2400" b="1" smtClean="0"/>
              <a:t>  </a:t>
            </a:r>
            <a:r>
              <a:rPr lang="ru-RU" sz="2400" b="1" smtClean="0">
                <a:solidFill>
                  <a:srgbClr val="FFFF00"/>
                </a:solidFill>
              </a:rPr>
              <a:t>жовтий</a:t>
            </a:r>
            <a:r>
              <a:rPr lang="ru-RU" sz="2400" b="1" smtClean="0"/>
              <a:t>     </a:t>
            </a:r>
            <a:r>
              <a:rPr lang="ru-RU" sz="2400" b="1" smtClean="0">
                <a:solidFill>
                  <a:srgbClr val="00CCFF"/>
                </a:solidFill>
              </a:rPr>
              <a:t>блакитний</a:t>
            </a:r>
            <a:r>
              <a:rPr lang="ru-RU" sz="2400" b="1" smtClean="0"/>
              <a:t>   </a:t>
            </a:r>
          </a:p>
          <a:p>
            <a:pPr>
              <a:defRPr/>
            </a:pPr>
            <a:endParaRPr lang="ru-RU" sz="2400" b="1" smtClean="0">
              <a:effectLst/>
            </a:endParaRPr>
          </a:p>
        </p:txBody>
      </p:sp>
      <p:sp>
        <p:nvSpPr>
          <p:cNvPr id="24579" name="Line 4"/>
          <p:cNvSpPr>
            <a:spLocks noChangeShapeType="1"/>
          </p:cNvSpPr>
          <p:nvPr/>
        </p:nvSpPr>
        <p:spPr bwMode="auto">
          <a:xfrm>
            <a:off x="4500563" y="2565400"/>
            <a:ext cx="0" cy="194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uk-UA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Компелементарна взаємодія генів по типу моногібридного схрещування</a:t>
            </a:r>
            <a:endParaRPr lang="ru-RU" sz="280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1258888" y="1773238"/>
            <a:ext cx="3962400" cy="39592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Групи крові: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b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</a:t>
            </a:r>
            <a:r>
              <a:rPr lang="ru-RU" sz="2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група –</a:t>
            </a:r>
            <a:r>
              <a:rPr lang="en-US" sz="2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</a:t>
            </a:r>
            <a:r>
              <a:rPr lang="ru-RU" sz="1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</a:t>
            </a:r>
            <a:r>
              <a:rPr lang="en-US" sz="2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</a:t>
            </a:r>
            <a:r>
              <a:rPr lang="ru-RU" sz="1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II</a:t>
            </a:r>
            <a:r>
              <a:rPr lang="ru-RU" sz="2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група – </a:t>
            </a:r>
            <a:r>
              <a:rPr lang="en-US" sz="2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</a:t>
            </a:r>
            <a:r>
              <a:rPr lang="en-US" sz="1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r>
              <a:rPr lang="en-US" sz="2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</a:t>
            </a:r>
            <a:r>
              <a:rPr lang="en-US" sz="1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r>
              <a:rPr lang="ru-RU" sz="2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en-US" sz="2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</a:t>
            </a:r>
            <a:r>
              <a:rPr lang="en-US" sz="1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r>
              <a:rPr lang="en-US" sz="2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</a:t>
            </a:r>
            <a:r>
              <a:rPr lang="en-US" sz="1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</a:t>
            </a:r>
            <a:endParaRPr lang="ru-RU" sz="2800" b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III</a:t>
            </a:r>
            <a:r>
              <a:rPr lang="ru-RU" sz="2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група – </a:t>
            </a:r>
            <a:r>
              <a:rPr lang="en-US" sz="2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</a:t>
            </a:r>
            <a:r>
              <a:rPr lang="en-US" sz="1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</a:t>
            </a:r>
            <a:r>
              <a:rPr lang="en-US" sz="2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</a:t>
            </a:r>
            <a:r>
              <a:rPr lang="en-US" sz="1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 </a:t>
            </a:r>
            <a:r>
              <a:rPr lang="ru-RU" sz="2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en-US" sz="2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</a:t>
            </a:r>
            <a:r>
              <a:rPr lang="en-US" sz="1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</a:t>
            </a:r>
            <a:r>
              <a:rPr lang="en-US" sz="2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</a:t>
            </a:r>
            <a:r>
              <a:rPr lang="ru-RU" sz="1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</a:t>
            </a:r>
            <a:endParaRPr lang="ru-RU" sz="2800" b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IV</a:t>
            </a:r>
            <a:r>
              <a:rPr lang="ru-RU" sz="2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група - </a:t>
            </a:r>
            <a:r>
              <a:rPr lang="en-US" sz="2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</a:t>
            </a:r>
            <a:r>
              <a:rPr lang="en-US" sz="1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r>
              <a:rPr lang="en-US" sz="2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</a:t>
            </a:r>
            <a:r>
              <a:rPr lang="en-US" sz="1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</a:t>
            </a:r>
          </a:p>
        </p:txBody>
      </p:sp>
      <p:pic>
        <p:nvPicPr>
          <p:cNvPr id="25603" name="Picture 7" descr="группы кров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0" y="2500313"/>
            <a:ext cx="2644775" cy="282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28650" y="176213"/>
            <a:ext cx="7886700" cy="836612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uk-UA" sz="2000" smtClean="0">
                <a:solidFill>
                  <a:srgbClr val="000000"/>
                </a:solidFill>
                <a:effectLst/>
                <a:latin typeface="Comic Sans MS" pitchFamily="66" charset="0"/>
              </a:rPr>
              <a:t>КОДОМІНУВАННЯ –</a:t>
            </a:r>
            <a:br>
              <a:rPr lang="uk-UA" sz="2000" smtClean="0">
                <a:solidFill>
                  <a:srgbClr val="000000"/>
                </a:solidFill>
                <a:effectLst/>
                <a:latin typeface="Comic Sans MS" pitchFamily="66" charset="0"/>
              </a:rPr>
            </a:br>
            <a:r>
              <a:rPr lang="uk-UA" sz="2000" smtClean="0">
                <a:solidFill>
                  <a:srgbClr val="000000"/>
                </a:solidFill>
                <a:effectLst/>
                <a:latin typeface="Comic Sans MS" pitchFamily="66" charset="0"/>
              </a:rPr>
              <a:t>жоден із пари алельних генів не домінує</a:t>
            </a:r>
            <a:endParaRPr lang="ru-RU" sz="2000" smtClean="0">
              <a:solidFill>
                <a:srgbClr val="000000"/>
              </a:solidFill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rcRect l="1381" t="17744" r="1154" b="52672"/>
          <a:stretch>
            <a:fillRect/>
          </a:stretch>
        </p:blipFill>
        <p:spPr bwMode="auto">
          <a:xfrm>
            <a:off x="0" y="1012825"/>
            <a:ext cx="9083675" cy="206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478338" y="5884863"/>
            <a:ext cx="11033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0">
                <a:solidFill>
                  <a:srgbClr val="000000"/>
                </a:solidFill>
                <a:latin typeface="Comic Sans MS" pitchFamily="66" charset="0"/>
              </a:rPr>
              <a:t>IV </a:t>
            </a:r>
            <a:r>
              <a:rPr lang="uk-UA" b="0">
                <a:solidFill>
                  <a:srgbClr val="000000"/>
                </a:solidFill>
                <a:latin typeface="Comic Sans MS" pitchFamily="66" charset="0"/>
              </a:rPr>
              <a:t>група</a:t>
            </a:r>
          </a:p>
          <a:p>
            <a:pPr algn="ctr"/>
            <a:r>
              <a:rPr lang="uk-UA" b="0">
                <a:solidFill>
                  <a:srgbClr val="000000"/>
                </a:solidFill>
                <a:latin typeface="Comic Sans MS" pitchFamily="66" charset="0"/>
              </a:rPr>
              <a:t>крові</a:t>
            </a:r>
            <a:endParaRPr lang="ru-RU" b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645150" y="5884863"/>
            <a:ext cx="955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b="0">
                <a:solidFill>
                  <a:srgbClr val="000000"/>
                </a:solidFill>
                <a:latin typeface="Comic Sans MS" pitchFamily="66" charset="0"/>
              </a:rPr>
              <a:t>ІІ група</a:t>
            </a:r>
          </a:p>
          <a:p>
            <a:pPr algn="ctr"/>
            <a:r>
              <a:rPr lang="uk-UA" b="0">
                <a:solidFill>
                  <a:srgbClr val="000000"/>
                </a:solidFill>
                <a:latin typeface="Comic Sans MS" pitchFamily="66" charset="0"/>
              </a:rPr>
              <a:t>крові</a:t>
            </a:r>
            <a:endParaRPr lang="ru-RU" b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764338" y="5876925"/>
            <a:ext cx="1019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b="0">
                <a:solidFill>
                  <a:srgbClr val="000000"/>
                </a:solidFill>
                <a:latin typeface="Comic Sans MS" pitchFamily="66" charset="0"/>
              </a:rPr>
              <a:t>ІІІ група</a:t>
            </a:r>
          </a:p>
          <a:p>
            <a:pPr algn="ctr"/>
            <a:r>
              <a:rPr lang="uk-UA" b="0">
                <a:solidFill>
                  <a:srgbClr val="000000"/>
                </a:solidFill>
                <a:latin typeface="Comic Sans MS" pitchFamily="66" charset="0"/>
              </a:rPr>
              <a:t>крові</a:t>
            </a:r>
            <a:endParaRPr lang="ru-RU" b="0">
              <a:solidFill>
                <a:srgbClr val="000000"/>
              </a:solidFill>
              <a:latin typeface="Comic Sans MS" pitchFamily="66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/>
          <a:srcRect l="-137" t="45804" r="349" b="13181"/>
          <a:stretch>
            <a:fillRect/>
          </a:stretch>
        </p:blipFill>
        <p:spPr bwMode="auto">
          <a:xfrm>
            <a:off x="107950" y="3013075"/>
            <a:ext cx="8982075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978775" y="5905500"/>
            <a:ext cx="892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b="0">
                <a:solidFill>
                  <a:srgbClr val="000000"/>
                </a:solidFill>
                <a:latin typeface="Comic Sans MS" pitchFamily="66" charset="0"/>
              </a:rPr>
              <a:t>І група</a:t>
            </a:r>
          </a:p>
          <a:p>
            <a:pPr algn="ctr"/>
            <a:r>
              <a:rPr lang="uk-UA" b="0">
                <a:solidFill>
                  <a:srgbClr val="000000"/>
                </a:solidFill>
                <a:latin typeface="Comic Sans MS" pitchFamily="66" charset="0"/>
              </a:rPr>
              <a:t> крові</a:t>
            </a:r>
            <a:endParaRPr lang="ru-RU" b="0">
              <a:solidFill>
                <a:srgbClr val="0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Вирішайте задачу </a:t>
            </a:r>
            <a:br>
              <a:rPr lang="ru-RU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 успадкування груп крові</a:t>
            </a:r>
            <a:r>
              <a:rPr lang="ru-RU" sz="32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32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ru-RU" sz="320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</a:t>
            </a:r>
            <a:r>
              <a:rPr lang="ru-RU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         ♀  . .           Х          ♂ . 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 </a:t>
            </a:r>
            <a:r>
              <a:rPr 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</a:t>
            </a:r>
            <a:r>
              <a:rPr lang="ru-RU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         </a:t>
            </a:r>
            <a:r>
              <a:rPr 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IV</a:t>
            </a:r>
            <a:endParaRPr lang="ru-RU" b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b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</a:t>
            </a:r>
            <a:r>
              <a:rPr 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</a:t>
            </a:r>
            <a:r>
              <a:rPr lang="en-US" sz="1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ru-RU" sz="3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  ?  </a:t>
            </a:r>
            <a:endParaRPr lang="en-US" sz="3600" b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7651" name="Line 4"/>
          <p:cNvSpPr>
            <a:spLocks noChangeShapeType="1"/>
          </p:cNvSpPr>
          <p:nvPr/>
        </p:nvSpPr>
        <p:spPr bwMode="auto">
          <a:xfrm>
            <a:off x="4211638" y="2492375"/>
            <a:ext cx="0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27652" name="Picture 4" descr="L05_p04_p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0" y="4000500"/>
            <a:ext cx="3284538" cy="246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>
                <a:effectLst/>
              </a:rPr>
              <a:t>        </a:t>
            </a:r>
            <a:r>
              <a:rPr lang="ru-RU" sz="3200" smtClean="0">
                <a:solidFill>
                  <a:srgbClr val="000000"/>
                </a:solidFill>
                <a:effectLst/>
              </a:rPr>
              <a:t>Перевірте свій розв</a:t>
            </a:r>
            <a:r>
              <a:rPr lang="en-US" sz="3200" smtClean="0">
                <a:solidFill>
                  <a:srgbClr val="000000"/>
                </a:solidFill>
                <a:effectLst/>
              </a:rPr>
              <a:t>’</a:t>
            </a:r>
            <a:r>
              <a:rPr lang="ru-RU" sz="3200" smtClean="0">
                <a:solidFill>
                  <a:srgbClr val="000000"/>
                </a:solidFill>
                <a:effectLst/>
              </a:rPr>
              <a:t>язок :</a:t>
            </a:r>
          </a:p>
        </p:txBody>
      </p:sp>
      <p:sp>
        <p:nvSpPr>
          <p:cNvPr id="542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 smtClean="0"/>
              <a:t>  </a:t>
            </a:r>
            <a:r>
              <a:rPr lang="ru-RU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                  ♀   </a:t>
            </a:r>
            <a:r>
              <a:rPr 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</a:t>
            </a:r>
            <a:r>
              <a:rPr lang="ru-RU" sz="1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</a:t>
            </a:r>
            <a:r>
              <a:rPr 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</a:t>
            </a:r>
            <a:r>
              <a:rPr lang="ru-RU" sz="1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</a:t>
            </a:r>
            <a:r>
              <a:rPr lang="ru-RU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Х       ♂ </a:t>
            </a:r>
            <a:r>
              <a:rPr 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</a:t>
            </a:r>
            <a:r>
              <a:rPr lang="en-US" sz="1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r>
              <a:rPr 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</a:t>
            </a:r>
            <a:r>
              <a:rPr lang="ru-RU" sz="1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</a:t>
            </a:r>
            <a:endParaRPr lang="ru-RU" b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            </a:t>
            </a:r>
            <a:r>
              <a:rPr 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</a:t>
            </a:r>
            <a:r>
              <a:rPr lang="ru-RU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         </a:t>
            </a:r>
            <a:r>
              <a:rPr 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IV</a:t>
            </a:r>
            <a:endParaRPr lang="ru-RU" b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Гамети              </a:t>
            </a:r>
            <a:r>
              <a:rPr 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</a:t>
            </a:r>
            <a:r>
              <a:rPr lang="ru-RU" sz="1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                                         </a:t>
            </a:r>
            <a:r>
              <a:rPr 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</a:t>
            </a:r>
            <a:r>
              <a:rPr lang="en-US" sz="1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r>
              <a:rPr lang="ru-RU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</a:t>
            </a:r>
            <a:r>
              <a:rPr 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</a:t>
            </a:r>
            <a:r>
              <a:rPr lang="ru-RU" sz="1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</a:t>
            </a:r>
            <a:endParaRPr lang="ru-RU" b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b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          </a:t>
            </a:r>
            <a:r>
              <a:rPr 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</a:t>
            </a:r>
            <a:r>
              <a:rPr lang="en-US" sz="1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ru-RU" sz="1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</a:t>
            </a:r>
            <a:r>
              <a:rPr 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</a:t>
            </a:r>
            <a:r>
              <a:rPr lang="en-US" sz="1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r>
              <a:rPr 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</a:t>
            </a:r>
            <a:r>
              <a:rPr lang="ru-RU" sz="1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</a:t>
            </a:r>
            <a:r>
              <a:rPr lang="ru-RU" sz="3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: </a:t>
            </a:r>
            <a:r>
              <a:rPr 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</a:t>
            </a:r>
            <a:r>
              <a:rPr lang="ru-RU" sz="1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</a:t>
            </a:r>
            <a:r>
              <a:rPr 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</a:t>
            </a:r>
            <a:r>
              <a:rPr lang="ru-RU" sz="1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</a:t>
            </a:r>
            <a:endParaRPr lang="en-US" sz="3600" b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 typeface="Wingdings" pitchFamily="2" charset="2"/>
              <a:buNone/>
              <a:defRPr/>
            </a:pPr>
            <a:r>
              <a:rPr lang="ru-RU" smtClean="0">
                <a:solidFill>
                  <a:srgbClr val="000000"/>
                </a:solidFill>
                <a:effectLst/>
              </a:rPr>
              <a:t>                                         </a:t>
            </a:r>
            <a:r>
              <a:rPr 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</a:t>
            </a:r>
            <a:r>
              <a:rPr lang="ru-RU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</a:t>
            </a:r>
            <a:r>
              <a:rPr lang="ru-RU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</a:t>
            </a:r>
            <a:r>
              <a:rPr 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</a:t>
            </a:r>
            <a:r>
              <a:rPr lang="ru-RU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</a:t>
            </a:r>
            <a:r>
              <a:rPr lang="ru-RU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</a:t>
            </a:r>
            <a:r>
              <a:rPr lang="ru-RU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28675" name="Line 4"/>
          <p:cNvSpPr>
            <a:spLocks noChangeShapeType="1"/>
          </p:cNvSpPr>
          <p:nvPr/>
        </p:nvSpPr>
        <p:spPr bwMode="auto">
          <a:xfrm>
            <a:off x="6084888" y="2565400"/>
            <a:ext cx="0" cy="2087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28676" name="Picture 5" descr="пробирки с кровью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4071938"/>
            <a:ext cx="3659188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260350"/>
            <a:ext cx="8385175" cy="1431925"/>
          </a:xfrm>
        </p:spPr>
        <p:txBody>
          <a:bodyPr/>
          <a:lstStyle/>
          <a:p>
            <a:pPr algn="ctr"/>
            <a:r>
              <a:rPr lang="ru-RU" smtClean="0">
                <a:solidFill>
                  <a:srgbClr val="000000"/>
                </a:solidFill>
                <a:effectLst/>
              </a:rPr>
              <a:t>Полімерія</a:t>
            </a:r>
          </a:p>
        </p:txBody>
      </p:sp>
      <p:sp>
        <p:nvSpPr>
          <p:cNvPr id="29698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4213" y="1484313"/>
            <a:ext cx="8007350" cy="41910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 smtClean="0">
                <a:effectLst/>
              </a:rPr>
              <a:t>   </a:t>
            </a:r>
            <a:r>
              <a:rPr lang="ru-RU" b="1" smtClean="0">
                <a:solidFill>
                  <a:srgbClr val="000000"/>
                </a:solidFill>
                <a:effectLst/>
              </a:rPr>
              <a:t>Явище, коли одна і та ж ознака визначається декількома алелями. Розщеплення  при дигібридній полімерії з підсилюючими один одного генами буде</a:t>
            </a:r>
            <a:r>
              <a:rPr lang="ru-RU" b="1" smtClean="0">
                <a:effectLst/>
              </a:rPr>
              <a:t> </a:t>
            </a:r>
            <a:r>
              <a:rPr lang="ru-RU" b="1" smtClean="0">
                <a:solidFill>
                  <a:srgbClr val="000099"/>
                </a:solidFill>
                <a:effectLst/>
              </a:rPr>
              <a:t>1 : 4 : 6 : 4 : 1</a:t>
            </a:r>
            <a:r>
              <a:rPr lang="ru-RU" b="1" smtClean="0">
                <a:effectLst/>
              </a:rPr>
              <a:t>,</a:t>
            </a:r>
          </a:p>
          <a:p>
            <a:pPr algn="ctr">
              <a:buFont typeface="Wingdings" pitchFamily="2" charset="2"/>
              <a:buNone/>
            </a:pPr>
            <a:r>
              <a:rPr lang="ru-RU" b="1" smtClean="0">
                <a:effectLst/>
              </a:rPr>
              <a:t>   </a:t>
            </a:r>
            <a:r>
              <a:rPr lang="ru-RU" b="1" smtClean="0">
                <a:solidFill>
                  <a:srgbClr val="000000"/>
                </a:solidFill>
                <a:effectLst/>
              </a:rPr>
              <a:t>а без підсилення</a:t>
            </a:r>
            <a:r>
              <a:rPr lang="ru-RU" b="1" smtClean="0">
                <a:effectLst/>
              </a:rPr>
              <a:t> </a:t>
            </a:r>
            <a:r>
              <a:rPr lang="ru-RU" b="1" smtClean="0">
                <a:solidFill>
                  <a:srgbClr val="000099"/>
                </a:solidFill>
                <a:effectLst/>
              </a:rPr>
              <a:t>15 : 1</a:t>
            </a:r>
            <a:r>
              <a:rPr lang="ru-RU" b="1" smtClean="0">
                <a:effectLst/>
              </a:rPr>
              <a:t>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8625" y="214313"/>
            <a:ext cx="6143625" cy="1431925"/>
          </a:xfrm>
        </p:spPr>
        <p:txBody>
          <a:bodyPr/>
          <a:lstStyle/>
          <a:p>
            <a:r>
              <a:rPr lang="uk-UA" sz="2800" smtClean="0">
                <a:solidFill>
                  <a:srgbClr val="000000"/>
                </a:solidFill>
                <a:effectLst/>
              </a:rPr>
              <a:t>Задача на успадкування </a:t>
            </a:r>
            <a:br>
              <a:rPr lang="uk-UA" sz="2800" smtClean="0">
                <a:solidFill>
                  <a:srgbClr val="000000"/>
                </a:solidFill>
                <a:effectLst/>
              </a:rPr>
            </a:br>
            <a:r>
              <a:rPr lang="uk-UA" sz="2800" smtClean="0">
                <a:solidFill>
                  <a:srgbClr val="000000"/>
                </a:solidFill>
                <a:effectLst/>
              </a:rPr>
              <a:t>ознаки по типу полімерії</a:t>
            </a:r>
            <a:endParaRPr lang="ru-RU" sz="2800" smtClean="0">
              <a:solidFill>
                <a:srgbClr val="000000"/>
              </a:solidFill>
              <a:effectLst/>
            </a:endParaRPr>
          </a:p>
        </p:txBody>
      </p:sp>
      <p:sp>
        <p:nvSpPr>
          <p:cNvPr id="30722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smtClean="0">
                <a:solidFill>
                  <a:srgbClr val="000000"/>
                </a:solidFill>
                <a:effectLst/>
              </a:rPr>
              <a:t>Червоний колір зерен пшениці визначається двома парами неалельних незчеплених генів: А</a:t>
            </a:r>
            <a:r>
              <a:rPr lang="ru-RU" sz="1600" b="1" smtClean="0">
                <a:solidFill>
                  <a:srgbClr val="000000"/>
                </a:solidFill>
                <a:effectLst/>
              </a:rPr>
              <a:t>1</a:t>
            </a:r>
            <a:r>
              <a:rPr lang="ru-RU" sz="2800" b="1" smtClean="0">
                <a:solidFill>
                  <a:srgbClr val="000000"/>
                </a:solidFill>
                <a:effectLst/>
              </a:rPr>
              <a:t> та А</a:t>
            </a:r>
            <a:r>
              <a:rPr lang="ru-RU" sz="1600" b="1" smtClean="0">
                <a:solidFill>
                  <a:srgbClr val="000000"/>
                </a:solidFill>
                <a:effectLst/>
              </a:rPr>
              <a:t>2</a:t>
            </a:r>
            <a:r>
              <a:rPr lang="ru-RU" sz="2800" b="1" smtClean="0">
                <a:solidFill>
                  <a:srgbClr val="000000"/>
                </a:solidFill>
                <a:effectLst/>
              </a:rPr>
              <a:t>. Кожен із  домінантних алелей  визначає  червоний колір,  а рецесивні – білий. Один домінантний ген дає слабозабарвленні зерна, при наявності двох домінантних генів зерна забарвлені інтенсивніше. Визначте розщеплення за фенотипом у потомстві при схрещуванні дигетерозиготних особин.</a:t>
            </a:r>
          </a:p>
        </p:txBody>
      </p:sp>
      <p:pic>
        <p:nvPicPr>
          <p:cNvPr id="30723" name="Picture 4" descr="пшениц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67513" y="0"/>
            <a:ext cx="2376487" cy="178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13" descr="коло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44675"/>
            <a:ext cx="3760788" cy="501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Rectangle 9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>
                <a:solidFill>
                  <a:srgbClr val="000000"/>
                </a:solidFill>
                <a:effectLst/>
              </a:rPr>
              <a:t>Розв’язок </a:t>
            </a:r>
            <a:r>
              <a:rPr lang="en-US" smtClean="0">
                <a:solidFill>
                  <a:srgbClr val="000000"/>
                </a:solidFill>
                <a:effectLst/>
              </a:rPr>
              <a:t/>
            </a:r>
            <a:br>
              <a:rPr lang="en-US" smtClean="0">
                <a:solidFill>
                  <a:srgbClr val="000000"/>
                </a:solidFill>
                <a:effectLst/>
              </a:rPr>
            </a:br>
            <a:endParaRPr lang="ru-RU" smtClean="0">
              <a:solidFill>
                <a:srgbClr val="000000"/>
              </a:solidFill>
              <a:effectLst/>
            </a:endParaRPr>
          </a:p>
        </p:txBody>
      </p:sp>
      <p:sp>
        <p:nvSpPr>
          <p:cNvPr id="31747" name="Rectangle 10"/>
          <p:cNvSpPr>
            <a:spLocks noGrp="1" noRot="1" noChangeArrowheads="1"/>
          </p:cNvSpPr>
          <p:nvPr>
            <p:ph type="body" idx="1"/>
          </p:nvPr>
        </p:nvSpPr>
        <p:spPr>
          <a:xfrm>
            <a:off x="2268538" y="1125538"/>
            <a:ext cx="8007350" cy="4191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smtClean="0">
                <a:effectLst/>
              </a:rPr>
              <a:t>P        </a:t>
            </a:r>
            <a:r>
              <a:rPr lang="ru-RU" b="1" smtClean="0">
                <a:effectLst/>
              </a:rPr>
              <a:t> </a:t>
            </a:r>
            <a:r>
              <a:rPr lang="en-US" b="1" smtClean="0">
                <a:effectLst/>
              </a:rPr>
              <a:t>  </a:t>
            </a:r>
            <a:r>
              <a:rPr lang="en-US" b="1" smtClean="0">
                <a:solidFill>
                  <a:srgbClr val="FF0000"/>
                </a:solidFill>
                <a:effectLst/>
              </a:rPr>
              <a:t>A</a:t>
            </a:r>
            <a:r>
              <a:rPr lang="en-US" sz="1600" b="1" smtClean="0">
                <a:solidFill>
                  <a:srgbClr val="FF0000"/>
                </a:solidFill>
                <a:effectLst/>
              </a:rPr>
              <a:t>1</a:t>
            </a:r>
            <a:r>
              <a:rPr lang="en-US" b="1" smtClean="0">
                <a:effectLst/>
              </a:rPr>
              <a:t>a</a:t>
            </a:r>
            <a:r>
              <a:rPr lang="en-US" sz="1600" b="1" smtClean="0">
                <a:effectLst/>
              </a:rPr>
              <a:t>1</a:t>
            </a:r>
            <a:r>
              <a:rPr lang="en-US" b="1" smtClean="0">
                <a:solidFill>
                  <a:srgbClr val="FF0000"/>
                </a:solidFill>
                <a:effectLst/>
              </a:rPr>
              <a:t>A</a:t>
            </a:r>
            <a:r>
              <a:rPr lang="en-US" sz="1600" b="1" smtClean="0">
                <a:solidFill>
                  <a:srgbClr val="FF0000"/>
                </a:solidFill>
                <a:effectLst/>
              </a:rPr>
              <a:t>2</a:t>
            </a:r>
            <a:r>
              <a:rPr lang="en-US" b="1" smtClean="0">
                <a:effectLst/>
              </a:rPr>
              <a:t>a</a:t>
            </a:r>
            <a:r>
              <a:rPr lang="en-US" sz="1600" b="1" smtClean="0">
                <a:effectLst/>
              </a:rPr>
              <a:t>2 </a:t>
            </a:r>
            <a:r>
              <a:rPr lang="en-US" b="1" smtClean="0">
                <a:effectLst/>
              </a:rPr>
              <a:t>     </a:t>
            </a:r>
            <a:r>
              <a:rPr lang="ru-RU" b="1" smtClean="0">
                <a:effectLst/>
              </a:rPr>
              <a:t>х</a:t>
            </a:r>
            <a:r>
              <a:rPr lang="en-US" b="1" smtClean="0">
                <a:effectLst/>
              </a:rPr>
              <a:t>     </a:t>
            </a:r>
            <a:r>
              <a:rPr lang="en-US" b="1" smtClean="0">
                <a:solidFill>
                  <a:srgbClr val="FF0000"/>
                </a:solidFill>
                <a:effectLst/>
              </a:rPr>
              <a:t>A</a:t>
            </a:r>
            <a:r>
              <a:rPr lang="en-US" sz="1600" b="1" smtClean="0">
                <a:solidFill>
                  <a:srgbClr val="FF0000"/>
                </a:solidFill>
                <a:effectLst/>
              </a:rPr>
              <a:t>1</a:t>
            </a:r>
            <a:r>
              <a:rPr lang="en-US" b="1" smtClean="0">
                <a:effectLst/>
              </a:rPr>
              <a:t>a</a:t>
            </a:r>
            <a:r>
              <a:rPr lang="en-US" sz="1600" b="1" smtClean="0">
                <a:effectLst/>
              </a:rPr>
              <a:t>1</a:t>
            </a:r>
            <a:r>
              <a:rPr lang="en-US" b="1" smtClean="0">
                <a:solidFill>
                  <a:srgbClr val="FF0000"/>
                </a:solidFill>
                <a:effectLst/>
              </a:rPr>
              <a:t>A</a:t>
            </a:r>
            <a:r>
              <a:rPr lang="en-US" sz="1600" b="1" smtClean="0">
                <a:solidFill>
                  <a:srgbClr val="FF0000"/>
                </a:solidFill>
                <a:effectLst/>
              </a:rPr>
              <a:t>2</a:t>
            </a:r>
            <a:r>
              <a:rPr lang="en-US" b="1" smtClean="0">
                <a:effectLst/>
              </a:rPr>
              <a:t>a</a:t>
            </a:r>
            <a:r>
              <a:rPr lang="en-US" sz="1600" b="1" smtClean="0">
                <a:effectLst/>
              </a:rPr>
              <a:t>2</a:t>
            </a:r>
            <a:r>
              <a:rPr lang="en-US" b="1" smtClean="0">
                <a:effectLst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ru-RU" b="1" smtClean="0">
                <a:solidFill>
                  <a:srgbClr val="FF00FF"/>
                </a:solidFill>
                <a:effectLst/>
              </a:rPr>
              <a:t>              рожеві            рожеві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effectLst/>
              </a:rPr>
              <a:t>                                        </a:t>
            </a:r>
            <a:endParaRPr lang="ru-RU" b="1" smtClean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ru-RU" b="1" smtClean="0">
                <a:solidFill>
                  <a:srgbClr val="000000"/>
                </a:solidFill>
                <a:effectLst/>
              </a:rPr>
              <a:t>Гамети</a:t>
            </a:r>
            <a:r>
              <a:rPr lang="en-US" b="1" smtClean="0">
                <a:solidFill>
                  <a:srgbClr val="000000"/>
                </a:solidFill>
                <a:effectLst/>
              </a:rPr>
              <a:t>  A</a:t>
            </a:r>
            <a:r>
              <a:rPr lang="en-US" sz="1600" b="1" smtClean="0">
                <a:solidFill>
                  <a:srgbClr val="000000"/>
                </a:solidFill>
                <a:effectLst/>
              </a:rPr>
              <a:t>1</a:t>
            </a:r>
            <a:r>
              <a:rPr lang="en-US" b="1" smtClean="0">
                <a:solidFill>
                  <a:srgbClr val="000000"/>
                </a:solidFill>
                <a:effectLst/>
              </a:rPr>
              <a:t>A</a:t>
            </a:r>
            <a:r>
              <a:rPr lang="en-US" sz="1600" b="1" smtClean="0">
                <a:solidFill>
                  <a:srgbClr val="000000"/>
                </a:solidFill>
                <a:effectLst/>
              </a:rPr>
              <a:t>2 </a:t>
            </a:r>
            <a:r>
              <a:rPr lang="en-US" b="1" smtClean="0">
                <a:solidFill>
                  <a:srgbClr val="000000"/>
                </a:solidFill>
                <a:effectLst/>
              </a:rPr>
              <a:t>  A</a:t>
            </a:r>
            <a:r>
              <a:rPr lang="en-US" sz="1600" b="1" smtClean="0">
                <a:solidFill>
                  <a:srgbClr val="000000"/>
                </a:solidFill>
                <a:effectLst/>
              </a:rPr>
              <a:t>1</a:t>
            </a:r>
            <a:r>
              <a:rPr lang="en-US" b="1" smtClean="0">
                <a:solidFill>
                  <a:srgbClr val="000000"/>
                </a:solidFill>
                <a:effectLst/>
              </a:rPr>
              <a:t>a</a:t>
            </a:r>
            <a:r>
              <a:rPr lang="en-US" sz="1600" b="1" smtClean="0">
                <a:solidFill>
                  <a:srgbClr val="000000"/>
                </a:solidFill>
                <a:effectLst/>
              </a:rPr>
              <a:t>2</a:t>
            </a:r>
            <a:r>
              <a:rPr lang="en-US" b="1" smtClean="0">
                <a:solidFill>
                  <a:srgbClr val="000000"/>
                </a:solidFill>
                <a:effectLst/>
              </a:rPr>
              <a:t> </a:t>
            </a:r>
            <a:r>
              <a:rPr lang="ru-RU" b="1" smtClean="0">
                <a:solidFill>
                  <a:srgbClr val="000000"/>
                </a:solidFill>
                <a:effectLst/>
              </a:rPr>
              <a:t>       </a:t>
            </a:r>
            <a:r>
              <a:rPr lang="en-US" b="1" smtClean="0">
                <a:solidFill>
                  <a:srgbClr val="000000"/>
                </a:solidFill>
                <a:effectLst/>
              </a:rPr>
              <a:t>A</a:t>
            </a:r>
            <a:r>
              <a:rPr lang="en-US" sz="1600" b="1" smtClean="0">
                <a:solidFill>
                  <a:srgbClr val="000000"/>
                </a:solidFill>
                <a:effectLst/>
              </a:rPr>
              <a:t>1</a:t>
            </a:r>
            <a:r>
              <a:rPr lang="en-US" b="1" smtClean="0">
                <a:solidFill>
                  <a:srgbClr val="000000"/>
                </a:solidFill>
                <a:effectLst/>
              </a:rPr>
              <a:t>A</a:t>
            </a:r>
            <a:r>
              <a:rPr lang="en-US" sz="1600" b="1" smtClean="0">
                <a:solidFill>
                  <a:srgbClr val="000000"/>
                </a:solidFill>
                <a:effectLst/>
              </a:rPr>
              <a:t>2</a:t>
            </a:r>
            <a:r>
              <a:rPr lang="en-US" b="1" smtClean="0">
                <a:solidFill>
                  <a:srgbClr val="000000"/>
                </a:solidFill>
                <a:effectLst/>
              </a:rPr>
              <a:t> A</a:t>
            </a:r>
            <a:r>
              <a:rPr lang="en-US" sz="1600" b="1" smtClean="0">
                <a:solidFill>
                  <a:srgbClr val="000000"/>
                </a:solidFill>
                <a:effectLst/>
              </a:rPr>
              <a:t>1</a:t>
            </a:r>
            <a:r>
              <a:rPr lang="en-US" b="1" smtClean="0">
                <a:solidFill>
                  <a:srgbClr val="000000"/>
                </a:solidFill>
                <a:effectLst/>
              </a:rPr>
              <a:t>a</a:t>
            </a:r>
            <a:r>
              <a:rPr lang="en-US" sz="1600" b="1" smtClean="0">
                <a:solidFill>
                  <a:srgbClr val="000000"/>
                </a:solidFill>
                <a:effectLst/>
              </a:rPr>
              <a:t>2 </a:t>
            </a:r>
            <a:endParaRPr lang="ru-RU" sz="1600" b="1" smtClean="0">
              <a:solidFill>
                <a:srgbClr val="000000"/>
              </a:solidFill>
              <a:effectLst/>
            </a:endParaRPr>
          </a:p>
          <a:p>
            <a:pPr>
              <a:buFont typeface="Wingdings" pitchFamily="2" charset="2"/>
              <a:buNone/>
            </a:pPr>
            <a:r>
              <a:rPr lang="ru-RU" b="1" smtClean="0">
                <a:solidFill>
                  <a:srgbClr val="000000"/>
                </a:solidFill>
                <a:effectLst/>
              </a:rPr>
              <a:t>               </a:t>
            </a:r>
            <a:r>
              <a:rPr lang="en-US" b="1" smtClean="0">
                <a:solidFill>
                  <a:srgbClr val="000000"/>
                </a:solidFill>
                <a:effectLst/>
              </a:rPr>
              <a:t>a</a:t>
            </a:r>
            <a:r>
              <a:rPr lang="en-US" sz="1600" b="1" smtClean="0">
                <a:solidFill>
                  <a:srgbClr val="000000"/>
                </a:solidFill>
                <a:effectLst/>
              </a:rPr>
              <a:t>1</a:t>
            </a:r>
            <a:r>
              <a:rPr lang="en-US" b="1" smtClean="0">
                <a:solidFill>
                  <a:srgbClr val="000000"/>
                </a:solidFill>
                <a:effectLst/>
              </a:rPr>
              <a:t>A</a:t>
            </a:r>
            <a:r>
              <a:rPr lang="en-US" sz="1600" b="1" smtClean="0">
                <a:solidFill>
                  <a:srgbClr val="000000"/>
                </a:solidFill>
                <a:effectLst/>
              </a:rPr>
              <a:t>2</a:t>
            </a:r>
            <a:r>
              <a:rPr lang="en-US" b="1" smtClean="0">
                <a:solidFill>
                  <a:srgbClr val="000000"/>
                </a:solidFill>
                <a:effectLst/>
              </a:rPr>
              <a:t>  a</a:t>
            </a:r>
            <a:r>
              <a:rPr lang="en-US" sz="1600" b="1" smtClean="0">
                <a:solidFill>
                  <a:srgbClr val="000000"/>
                </a:solidFill>
                <a:effectLst/>
              </a:rPr>
              <a:t>1</a:t>
            </a:r>
            <a:r>
              <a:rPr lang="en-US" b="1" smtClean="0">
                <a:solidFill>
                  <a:srgbClr val="000000"/>
                </a:solidFill>
                <a:effectLst/>
              </a:rPr>
              <a:t>a</a:t>
            </a:r>
            <a:r>
              <a:rPr lang="en-US" sz="1600" b="1" smtClean="0">
                <a:solidFill>
                  <a:srgbClr val="000000"/>
                </a:solidFill>
                <a:effectLst/>
              </a:rPr>
              <a:t>2 </a:t>
            </a:r>
            <a:r>
              <a:rPr lang="ru-RU" sz="1600" b="1" smtClean="0">
                <a:solidFill>
                  <a:srgbClr val="000000"/>
                </a:solidFill>
                <a:effectLst/>
              </a:rPr>
              <a:t>                 </a:t>
            </a:r>
            <a:r>
              <a:rPr lang="en-US" b="1" smtClean="0">
                <a:solidFill>
                  <a:srgbClr val="000000"/>
                </a:solidFill>
                <a:effectLst/>
              </a:rPr>
              <a:t>a</a:t>
            </a:r>
            <a:r>
              <a:rPr lang="en-US" sz="1600" b="1" smtClean="0">
                <a:solidFill>
                  <a:srgbClr val="000000"/>
                </a:solidFill>
                <a:effectLst/>
              </a:rPr>
              <a:t>1</a:t>
            </a:r>
            <a:r>
              <a:rPr lang="en-US" b="1" smtClean="0">
                <a:solidFill>
                  <a:srgbClr val="000000"/>
                </a:solidFill>
                <a:effectLst/>
              </a:rPr>
              <a:t>A</a:t>
            </a:r>
            <a:r>
              <a:rPr lang="en-US" sz="1600" b="1" smtClean="0">
                <a:solidFill>
                  <a:srgbClr val="000000"/>
                </a:solidFill>
                <a:effectLst/>
              </a:rPr>
              <a:t>2</a:t>
            </a:r>
            <a:r>
              <a:rPr lang="en-US" b="1" smtClean="0">
                <a:solidFill>
                  <a:srgbClr val="000000"/>
                </a:solidFill>
                <a:effectLst/>
              </a:rPr>
              <a:t>  a</a:t>
            </a:r>
            <a:r>
              <a:rPr lang="en-US" sz="1600" b="1" smtClean="0">
                <a:solidFill>
                  <a:srgbClr val="000000"/>
                </a:solidFill>
                <a:effectLst/>
              </a:rPr>
              <a:t>1</a:t>
            </a:r>
            <a:r>
              <a:rPr lang="en-US" b="1" smtClean="0">
                <a:solidFill>
                  <a:srgbClr val="000000"/>
                </a:solidFill>
                <a:effectLst/>
              </a:rPr>
              <a:t>a</a:t>
            </a:r>
            <a:r>
              <a:rPr lang="en-US" sz="1600" b="1" smtClean="0">
                <a:solidFill>
                  <a:srgbClr val="000000"/>
                </a:solidFill>
                <a:effectLst/>
              </a:rPr>
              <a:t>2 </a:t>
            </a:r>
            <a:endParaRPr lang="ru-RU" sz="1600" b="1" smtClean="0">
              <a:solidFill>
                <a:srgbClr val="000000"/>
              </a:solidFill>
              <a:effectLst/>
            </a:endParaRPr>
          </a:p>
        </p:txBody>
      </p:sp>
      <p:sp>
        <p:nvSpPr>
          <p:cNvPr id="31748" name="Line 11"/>
          <p:cNvSpPr>
            <a:spLocks noChangeShapeType="1"/>
          </p:cNvSpPr>
          <p:nvPr/>
        </p:nvSpPr>
        <p:spPr bwMode="auto">
          <a:xfrm>
            <a:off x="6084888" y="1989138"/>
            <a:ext cx="0" cy="3241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749" name="Text Box 12"/>
          <p:cNvSpPr txBox="1">
            <a:spLocks noChangeArrowheads="1"/>
          </p:cNvSpPr>
          <p:nvPr/>
        </p:nvSpPr>
        <p:spPr bwMode="auto">
          <a:xfrm>
            <a:off x="5940425" y="544512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371" name="Group 171"/>
          <p:cNvGraphicFramePr>
            <a:graphicFrameLocks noGrp="1"/>
          </p:cNvGraphicFramePr>
          <p:nvPr/>
        </p:nvGraphicFramePr>
        <p:xfrm>
          <a:off x="827088" y="2420938"/>
          <a:ext cx="7777162" cy="3095625"/>
        </p:xfrm>
        <a:graphic>
          <a:graphicData uri="http://schemas.openxmlformats.org/drawingml/2006/table">
            <a:tbl>
              <a:tblPr/>
              <a:tblGrid>
                <a:gridCol w="1555750"/>
                <a:gridCol w="1555750"/>
                <a:gridCol w="1554162"/>
                <a:gridCol w="1555750"/>
                <a:gridCol w="1555750"/>
              </a:tblGrid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Гамети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  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  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24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363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363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9594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363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   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363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2807" name="Rectangle 166"/>
          <p:cNvSpPr>
            <a:spLocks noChangeArrowheads="1"/>
          </p:cNvSpPr>
          <p:nvPr/>
        </p:nvSpPr>
        <p:spPr bwMode="auto">
          <a:xfrm>
            <a:off x="0" y="4210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b="0"/>
          </a:p>
        </p:txBody>
      </p:sp>
      <p:sp>
        <p:nvSpPr>
          <p:cNvPr id="32808" name="Text Box 172"/>
          <p:cNvSpPr txBox="1">
            <a:spLocks noChangeArrowheads="1"/>
          </p:cNvSpPr>
          <p:nvPr/>
        </p:nvSpPr>
        <p:spPr bwMode="auto">
          <a:xfrm>
            <a:off x="808038" y="14319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2809" name="Rectangle 173"/>
          <p:cNvSpPr>
            <a:spLocks noChangeArrowheads="1"/>
          </p:cNvSpPr>
          <p:nvPr/>
        </p:nvSpPr>
        <p:spPr bwMode="auto">
          <a:xfrm>
            <a:off x="827088" y="1644650"/>
            <a:ext cx="469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800" b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r>
              <a:rPr lang="en-US" sz="2800" b="0" baseline="-300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endParaRPr lang="en-US" sz="2800" b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2810" name="Text Box 174"/>
          <p:cNvSpPr txBox="1">
            <a:spLocks noChangeArrowheads="1"/>
          </p:cNvSpPr>
          <p:nvPr/>
        </p:nvSpPr>
        <p:spPr bwMode="auto">
          <a:xfrm>
            <a:off x="1520825" y="642938"/>
            <a:ext cx="65357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>
                <a:solidFill>
                  <a:srgbClr val="000000"/>
                </a:solidFill>
              </a:rPr>
              <a:t>Скомпонуємо решітку Пеннета</a:t>
            </a:r>
            <a:r>
              <a:rPr lang="ru-RU" sz="3200"/>
              <a:t>:</a:t>
            </a:r>
          </a:p>
        </p:txBody>
      </p:sp>
      <p:sp>
        <p:nvSpPr>
          <p:cNvPr id="32811" name="Text Box 175"/>
          <p:cNvSpPr txBox="1">
            <a:spLocks noChangeArrowheads="1"/>
          </p:cNvSpPr>
          <p:nvPr/>
        </p:nvSpPr>
        <p:spPr bwMode="auto">
          <a:xfrm>
            <a:off x="1023938" y="57531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2812" name="Text Box 176"/>
          <p:cNvSpPr txBox="1">
            <a:spLocks noChangeArrowheads="1"/>
          </p:cNvSpPr>
          <p:nvPr/>
        </p:nvSpPr>
        <p:spPr bwMode="auto">
          <a:xfrm>
            <a:off x="919163" y="5661025"/>
            <a:ext cx="8174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0000"/>
                </a:solidFill>
              </a:rPr>
              <a:t>Відповідь: розщеплення за фенотипом 1 : 4 : 6 : 4 :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uk-UA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Типи взаємодії генів</a:t>
            </a:r>
            <a:endParaRPr lang="ru-RU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rgbClr val="990000"/>
                </a:solidFill>
              </a:rPr>
              <a:t>Епістаз</a:t>
            </a:r>
            <a:r>
              <a:rPr lang="ru-RU" b="1" smtClean="0"/>
              <a:t> – </a:t>
            </a:r>
            <a:r>
              <a:rPr lang="ru-RU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переважання одного гена над іншим</a:t>
            </a:r>
          </a:p>
          <a:p>
            <a:pPr eaLnBrk="1" hangingPunct="1">
              <a:defRPr/>
            </a:pPr>
            <a:r>
              <a:rPr lang="ru-RU" b="1" smtClean="0">
                <a:solidFill>
                  <a:srgbClr val="990000"/>
                </a:solidFill>
              </a:rPr>
              <a:t>Комплементарність </a:t>
            </a:r>
            <a:r>
              <a:rPr lang="ru-RU" b="1" smtClean="0"/>
              <a:t>– </a:t>
            </a:r>
            <a:r>
              <a:rPr lang="ru-RU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доповнення одного гена іншим, спільне їх пригнічення</a:t>
            </a:r>
          </a:p>
          <a:p>
            <a:pPr eaLnBrk="1" hangingPunct="1">
              <a:defRPr/>
            </a:pPr>
            <a:r>
              <a:rPr lang="ru-RU" b="1" smtClean="0">
                <a:solidFill>
                  <a:srgbClr val="990000"/>
                </a:solidFill>
              </a:rPr>
              <a:t>Полімерія</a:t>
            </a:r>
            <a:r>
              <a:rPr lang="ru-RU" b="1" smtClean="0"/>
              <a:t> –</a:t>
            </a:r>
            <a:r>
              <a:rPr lang="ru-RU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взаємовідповідність за ступінь  прояву  однієї ознаки декількох генів</a:t>
            </a:r>
            <a:r>
              <a:rPr lang="ru-RU" b="1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 типу полімерії успадковується колір шкіри дитини: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663300"/>
                </a:solidFill>
              </a:rPr>
              <a:t>А</a:t>
            </a:r>
            <a:r>
              <a:rPr lang="ru-RU" sz="1600" b="1" dirty="0" smtClean="0">
                <a:solidFill>
                  <a:srgbClr val="663300"/>
                </a:solidFill>
              </a:rPr>
              <a:t>1</a:t>
            </a:r>
            <a:r>
              <a:rPr lang="ru-RU" sz="2800" b="1" dirty="0" smtClean="0">
                <a:solidFill>
                  <a:srgbClr val="663300"/>
                </a:solidFill>
              </a:rPr>
              <a:t>А</a:t>
            </a:r>
            <a:r>
              <a:rPr lang="ru-RU" sz="1600" b="1" dirty="0" smtClean="0">
                <a:solidFill>
                  <a:srgbClr val="663300"/>
                </a:solidFill>
              </a:rPr>
              <a:t>1</a:t>
            </a:r>
            <a:r>
              <a:rPr lang="ru-RU" sz="2800" b="1" dirty="0" smtClean="0">
                <a:solidFill>
                  <a:srgbClr val="663300"/>
                </a:solidFill>
              </a:rPr>
              <a:t>А</a:t>
            </a:r>
            <a:r>
              <a:rPr lang="ru-RU" sz="1600" b="1" dirty="0" smtClean="0">
                <a:solidFill>
                  <a:srgbClr val="663300"/>
                </a:solidFill>
              </a:rPr>
              <a:t>2</a:t>
            </a:r>
            <a:r>
              <a:rPr lang="ru-RU" sz="2800" b="1" dirty="0" smtClean="0">
                <a:solidFill>
                  <a:srgbClr val="663300"/>
                </a:solidFill>
              </a:rPr>
              <a:t>А</a:t>
            </a:r>
            <a:r>
              <a:rPr lang="ru-RU" sz="1600" b="1" dirty="0" smtClean="0">
                <a:solidFill>
                  <a:srgbClr val="663300"/>
                </a:solidFill>
              </a:rPr>
              <a:t>2</a:t>
            </a:r>
            <a:r>
              <a:rPr lang="ru-RU" sz="1600" b="1" dirty="0" smtClean="0"/>
              <a:t> </a:t>
            </a:r>
            <a:r>
              <a:rPr lang="ru-RU" sz="2800" b="1" dirty="0" smtClean="0"/>
              <a:t>– темношкірі</a:t>
            </a:r>
            <a:endParaRPr lang="ru-RU" sz="2800" b="1" dirty="0" smtClean="0">
              <a:solidFill>
                <a:srgbClr val="6633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663300"/>
                </a:solidFill>
              </a:rPr>
              <a:t>А</a:t>
            </a:r>
            <a:r>
              <a:rPr lang="ru-RU" sz="1600" b="1" dirty="0" smtClean="0">
                <a:solidFill>
                  <a:srgbClr val="663300"/>
                </a:solidFill>
              </a:rPr>
              <a:t>1</a:t>
            </a:r>
            <a:r>
              <a:rPr lang="ru-RU" sz="2800" b="1" dirty="0" smtClean="0">
                <a:solidFill>
                  <a:srgbClr val="663300"/>
                </a:solidFill>
              </a:rPr>
              <a:t>А</a:t>
            </a:r>
            <a:r>
              <a:rPr lang="ru-RU" sz="1600" b="1" dirty="0" smtClean="0">
                <a:solidFill>
                  <a:srgbClr val="663300"/>
                </a:solidFill>
              </a:rPr>
              <a:t>1</a:t>
            </a:r>
            <a:r>
              <a:rPr lang="ru-RU" sz="2800" b="1" dirty="0" smtClean="0">
                <a:solidFill>
                  <a:srgbClr val="663300"/>
                </a:solidFill>
              </a:rPr>
              <a:t>А</a:t>
            </a:r>
            <a:r>
              <a:rPr lang="ru-RU" sz="1600" b="1" dirty="0" smtClean="0">
                <a:solidFill>
                  <a:srgbClr val="663300"/>
                </a:solidFill>
              </a:rPr>
              <a:t>2</a:t>
            </a:r>
            <a:r>
              <a:rPr lang="ru-RU" sz="2800" b="1" dirty="0" smtClean="0"/>
              <a:t>а</a:t>
            </a:r>
            <a:r>
              <a:rPr lang="ru-RU" sz="1600" b="1" dirty="0" smtClean="0"/>
              <a:t>2</a:t>
            </a:r>
            <a:r>
              <a:rPr lang="ru-RU" sz="2800" b="1" dirty="0" smtClean="0"/>
              <a:t> або </a:t>
            </a:r>
            <a:r>
              <a:rPr lang="ru-RU" sz="2800" b="1" dirty="0" smtClean="0">
                <a:solidFill>
                  <a:srgbClr val="663300"/>
                </a:solidFill>
              </a:rPr>
              <a:t>А</a:t>
            </a:r>
            <a:r>
              <a:rPr lang="ru-RU" sz="1600" b="1" dirty="0" smtClean="0">
                <a:solidFill>
                  <a:srgbClr val="663300"/>
                </a:solidFill>
              </a:rPr>
              <a:t>1</a:t>
            </a:r>
            <a:r>
              <a:rPr lang="ru-RU" sz="2800" b="1" dirty="0" smtClean="0"/>
              <a:t>а</a:t>
            </a:r>
            <a:r>
              <a:rPr lang="ru-RU" sz="1600" b="1" dirty="0" smtClean="0"/>
              <a:t>1</a:t>
            </a:r>
            <a:r>
              <a:rPr lang="ru-RU" sz="2800" b="1" dirty="0" smtClean="0">
                <a:solidFill>
                  <a:srgbClr val="663300"/>
                </a:solidFill>
              </a:rPr>
              <a:t>А</a:t>
            </a:r>
            <a:r>
              <a:rPr lang="ru-RU" sz="1600" b="1" dirty="0" smtClean="0">
                <a:solidFill>
                  <a:srgbClr val="663300"/>
                </a:solidFill>
              </a:rPr>
              <a:t>2</a:t>
            </a:r>
            <a:r>
              <a:rPr lang="ru-RU" sz="2800" b="1" dirty="0" smtClean="0">
                <a:solidFill>
                  <a:srgbClr val="663300"/>
                </a:solidFill>
              </a:rPr>
              <a:t>А</a:t>
            </a:r>
            <a:r>
              <a:rPr lang="ru-RU" sz="1600" b="1" dirty="0" smtClean="0">
                <a:solidFill>
                  <a:srgbClr val="663300"/>
                </a:solidFill>
              </a:rPr>
              <a:t>2</a:t>
            </a:r>
            <a:r>
              <a:rPr lang="ru-RU" sz="1600" b="1" dirty="0" smtClean="0"/>
              <a:t> </a:t>
            </a:r>
            <a:r>
              <a:rPr lang="ru-RU" sz="2800" b="1" dirty="0" smtClean="0"/>
              <a:t> –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 smtClean="0"/>
              <a:t>   </a:t>
            </a:r>
            <a:r>
              <a:rPr lang="ru-RU" sz="2800" b="1" dirty="0" smtClean="0">
                <a:solidFill>
                  <a:srgbClr val="996633"/>
                </a:solidFill>
              </a:rPr>
              <a:t>темні мулати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663300"/>
                </a:solidFill>
              </a:rPr>
              <a:t>А</a:t>
            </a:r>
            <a:r>
              <a:rPr lang="ru-RU" sz="1600" b="1" dirty="0" smtClean="0">
                <a:solidFill>
                  <a:srgbClr val="663300"/>
                </a:solidFill>
              </a:rPr>
              <a:t>1</a:t>
            </a:r>
            <a:r>
              <a:rPr lang="ru-RU" sz="2800" b="1" dirty="0" smtClean="0"/>
              <a:t>а</a:t>
            </a:r>
            <a:r>
              <a:rPr lang="ru-RU" sz="1600" b="1" dirty="0" smtClean="0"/>
              <a:t>1</a:t>
            </a:r>
            <a:r>
              <a:rPr lang="ru-RU" sz="2800" b="1" dirty="0" smtClean="0">
                <a:solidFill>
                  <a:srgbClr val="663300"/>
                </a:solidFill>
              </a:rPr>
              <a:t>А</a:t>
            </a:r>
            <a:r>
              <a:rPr lang="ru-RU" sz="1600" b="1" dirty="0" smtClean="0">
                <a:solidFill>
                  <a:srgbClr val="663300"/>
                </a:solidFill>
              </a:rPr>
              <a:t>2</a:t>
            </a:r>
            <a:r>
              <a:rPr lang="ru-RU" sz="2800" b="1" dirty="0" smtClean="0"/>
              <a:t>а</a:t>
            </a:r>
            <a:r>
              <a:rPr lang="ru-RU" sz="1600" b="1" dirty="0" smtClean="0"/>
              <a:t>2</a:t>
            </a:r>
            <a:r>
              <a:rPr lang="ru-RU" sz="2800" b="1" dirty="0" smtClean="0"/>
              <a:t> або а</a:t>
            </a:r>
            <a:r>
              <a:rPr lang="ru-RU" sz="1600" b="1" dirty="0" smtClean="0"/>
              <a:t>1</a:t>
            </a:r>
            <a:r>
              <a:rPr lang="ru-RU" sz="2800" b="1" dirty="0" smtClean="0"/>
              <a:t>а</a:t>
            </a:r>
            <a:r>
              <a:rPr lang="ru-RU" sz="1600" b="1" dirty="0" smtClean="0"/>
              <a:t>1</a:t>
            </a:r>
            <a:r>
              <a:rPr lang="ru-RU" sz="2800" b="1" dirty="0" smtClean="0">
                <a:solidFill>
                  <a:srgbClr val="663300"/>
                </a:solidFill>
              </a:rPr>
              <a:t>А</a:t>
            </a:r>
            <a:r>
              <a:rPr lang="ru-RU" sz="1600" b="1" dirty="0" smtClean="0">
                <a:solidFill>
                  <a:srgbClr val="663300"/>
                </a:solidFill>
              </a:rPr>
              <a:t>2</a:t>
            </a:r>
            <a:r>
              <a:rPr lang="ru-RU" sz="2800" b="1" dirty="0" smtClean="0">
                <a:solidFill>
                  <a:srgbClr val="663300"/>
                </a:solidFill>
              </a:rPr>
              <a:t>А</a:t>
            </a:r>
            <a:r>
              <a:rPr lang="ru-RU" sz="1600" b="1" dirty="0" smtClean="0">
                <a:solidFill>
                  <a:srgbClr val="663300"/>
                </a:solidFill>
              </a:rPr>
              <a:t>2</a:t>
            </a:r>
            <a:r>
              <a:rPr lang="ru-RU" sz="1600" b="1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 smtClean="0"/>
              <a:t>   або </a:t>
            </a:r>
            <a:r>
              <a:rPr lang="ru-RU" sz="2800" b="1" dirty="0" smtClean="0">
                <a:solidFill>
                  <a:srgbClr val="663300"/>
                </a:solidFill>
              </a:rPr>
              <a:t>А</a:t>
            </a:r>
            <a:r>
              <a:rPr lang="ru-RU" sz="1600" b="1" dirty="0" smtClean="0">
                <a:solidFill>
                  <a:srgbClr val="663300"/>
                </a:solidFill>
              </a:rPr>
              <a:t>1</a:t>
            </a:r>
            <a:r>
              <a:rPr lang="ru-RU" sz="2800" b="1" dirty="0" smtClean="0">
                <a:solidFill>
                  <a:srgbClr val="663300"/>
                </a:solidFill>
              </a:rPr>
              <a:t>А</a:t>
            </a:r>
            <a:r>
              <a:rPr lang="ru-RU" sz="1600" b="1" dirty="0" smtClean="0">
                <a:solidFill>
                  <a:srgbClr val="663300"/>
                </a:solidFill>
              </a:rPr>
              <a:t>1</a:t>
            </a:r>
            <a:r>
              <a:rPr lang="ru-RU" sz="2800" b="1" dirty="0" smtClean="0"/>
              <a:t>а</a:t>
            </a:r>
            <a:r>
              <a:rPr lang="ru-RU" sz="1600" b="1" dirty="0" smtClean="0"/>
              <a:t>2</a:t>
            </a:r>
            <a:r>
              <a:rPr lang="ru-RU" sz="2800" b="1" dirty="0" smtClean="0"/>
              <a:t>а</a:t>
            </a:r>
            <a:r>
              <a:rPr lang="ru-RU" sz="1600" b="1" dirty="0" smtClean="0"/>
              <a:t>2  </a:t>
            </a:r>
            <a:r>
              <a:rPr lang="ru-RU" sz="2800" b="1" dirty="0" smtClean="0"/>
              <a:t>–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 smtClean="0"/>
              <a:t>   </a:t>
            </a:r>
            <a:r>
              <a:rPr lang="ru-RU" sz="2800" b="1" dirty="0" smtClean="0">
                <a:solidFill>
                  <a:srgbClr val="CC9900"/>
                </a:solidFill>
              </a:rPr>
              <a:t>середні мулати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663300"/>
                </a:solidFill>
              </a:rPr>
              <a:t>А</a:t>
            </a:r>
            <a:r>
              <a:rPr lang="ru-RU" sz="1600" b="1" dirty="0" smtClean="0">
                <a:solidFill>
                  <a:srgbClr val="663300"/>
                </a:solidFill>
              </a:rPr>
              <a:t>1</a:t>
            </a:r>
            <a:r>
              <a:rPr lang="ru-RU" sz="2800" b="1" dirty="0" smtClean="0"/>
              <a:t>а</a:t>
            </a:r>
            <a:r>
              <a:rPr lang="ru-RU" sz="1600" b="1" dirty="0" smtClean="0"/>
              <a:t>1</a:t>
            </a:r>
            <a:r>
              <a:rPr lang="ru-RU" sz="2800" b="1" dirty="0" smtClean="0"/>
              <a:t>а</a:t>
            </a:r>
            <a:r>
              <a:rPr lang="ru-RU" sz="1600" b="1" dirty="0" smtClean="0"/>
              <a:t>2</a:t>
            </a:r>
            <a:r>
              <a:rPr lang="ru-RU" sz="2800" b="1" dirty="0" smtClean="0"/>
              <a:t>а</a:t>
            </a:r>
            <a:r>
              <a:rPr lang="ru-RU" sz="1600" b="1" dirty="0" smtClean="0"/>
              <a:t>2</a:t>
            </a:r>
            <a:r>
              <a:rPr lang="ru-RU" sz="2800" b="1" dirty="0" smtClean="0"/>
              <a:t> або а</a:t>
            </a:r>
            <a:r>
              <a:rPr lang="ru-RU" sz="1600" b="1" dirty="0" smtClean="0"/>
              <a:t>1</a:t>
            </a:r>
            <a:r>
              <a:rPr lang="ru-RU" sz="2800" b="1" dirty="0" smtClean="0"/>
              <a:t>а</a:t>
            </a:r>
            <a:r>
              <a:rPr lang="ru-RU" sz="1600" b="1" dirty="0" smtClean="0"/>
              <a:t>1</a:t>
            </a:r>
            <a:r>
              <a:rPr lang="ru-RU" sz="2800" b="1" dirty="0" smtClean="0">
                <a:solidFill>
                  <a:srgbClr val="663300"/>
                </a:solidFill>
              </a:rPr>
              <a:t>А</a:t>
            </a:r>
            <a:r>
              <a:rPr lang="ru-RU" sz="1600" b="1" dirty="0" smtClean="0">
                <a:solidFill>
                  <a:srgbClr val="663300"/>
                </a:solidFill>
              </a:rPr>
              <a:t>2</a:t>
            </a:r>
            <a:r>
              <a:rPr lang="ru-RU" sz="2800" b="1" dirty="0" smtClean="0"/>
              <a:t>а</a:t>
            </a:r>
            <a:r>
              <a:rPr lang="ru-RU" sz="1600" b="1" dirty="0" smtClean="0"/>
              <a:t>2 </a:t>
            </a:r>
            <a:r>
              <a:rPr lang="ru-RU" sz="2800" b="1" dirty="0" smtClean="0"/>
              <a:t>–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600" b="1" dirty="0" smtClean="0"/>
              <a:t>     </a:t>
            </a:r>
            <a:r>
              <a:rPr lang="ru-RU" sz="2800" b="1" dirty="0" smtClean="0">
                <a:solidFill>
                  <a:srgbClr val="FFCC66"/>
                </a:solidFill>
              </a:rPr>
              <a:t>світлі мулати</a:t>
            </a:r>
            <a:r>
              <a:rPr lang="ru-RU" sz="1600" b="1" dirty="0" smtClean="0">
                <a:solidFill>
                  <a:srgbClr val="FFCC66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/>
              <a:t>а</a:t>
            </a:r>
            <a:r>
              <a:rPr lang="ru-RU" sz="1600" b="1" dirty="0" smtClean="0"/>
              <a:t>1</a:t>
            </a:r>
            <a:r>
              <a:rPr lang="ru-RU" sz="2800" b="1" dirty="0" smtClean="0"/>
              <a:t>а</a:t>
            </a:r>
            <a:r>
              <a:rPr lang="ru-RU" sz="1600" b="1" dirty="0" smtClean="0"/>
              <a:t>1</a:t>
            </a:r>
            <a:r>
              <a:rPr lang="ru-RU" sz="2800" b="1" dirty="0" smtClean="0"/>
              <a:t>а</a:t>
            </a:r>
            <a:r>
              <a:rPr lang="ru-RU" sz="1600" b="1" dirty="0" smtClean="0"/>
              <a:t>2</a:t>
            </a:r>
            <a:r>
              <a:rPr lang="ru-RU" sz="2800" b="1" dirty="0" smtClean="0"/>
              <a:t>а</a:t>
            </a:r>
            <a:r>
              <a:rPr lang="ru-RU" sz="1600" b="1" dirty="0" smtClean="0"/>
              <a:t>2 </a:t>
            </a:r>
            <a:r>
              <a:rPr lang="ru-RU" sz="2800" b="1" dirty="0" smtClean="0"/>
              <a:t>–білі</a:t>
            </a:r>
          </a:p>
        </p:txBody>
      </p:sp>
      <p:pic>
        <p:nvPicPr>
          <p:cNvPr id="33795" name="Picture 4" descr="Бразильц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1557338"/>
            <a:ext cx="3546475" cy="471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000000"/>
                </a:solidFill>
                <a:effectLst/>
              </a:rPr>
              <a:t>Домашн</a:t>
            </a:r>
            <a:r>
              <a:rPr lang="uk-UA" smtClean="0">
                <a:solidFill>
                  <a:srgbClr val="000000"/>
                </a:solidFill>
                <a:effectLst/>
              </a:rPr>
              <a:t>є завдання:</a:t>
            </a:r>
            <a:endParaRPr lang="ru-RU" smtClean="0">
              <a:solidFill>
                <a:srgbClr val="000000"/>
              </a:solidFill>
              <a:effectLst/>
            </a:endParaRPr>
          </a:p>
        </p:txBody>
      </p:sp>
      <p:sp>
        <p:nvSpPr>
          <p:cNvPr id="34818" name="Rectangle 3"/>
          <p:cNvSpPr>
            <a:spLocks noGrp="1" noRot="1" noChangeArrowheads="1"/>
          </p:cNvSpPr>
          <p:nvPr>
            <p:ph type="body" idx="1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uk-UA" smtClean="0">
                <a:solidFill>
                  <a:srgbClr val="000000"/>
                </a:solidFill>
                <a:effectLst/>
              </a:rPr>
              <a:t>1. Опрацювати матеріал та скласти конспект.</a:t>
            </a:r>
          </a:p>
          <a:p>
            <a:r>
              <a:rPr lang="uk-UA" smtClean="0">
                <a:solidFill>
                  <a:srgbClr val="000000"/>
                </a:solidFill>
                <a:effectLst/>
              </a:rPr>
              <a:t>2. Розвяжіть задачу:</a:t>
            </a:r>
          </a:p>
          <a:p>
            <a:r>
              <a:rPr lang="ru-RU" sz="1800" b="1" smtClean="0">
                <a:solidFill>
                  <a:srgbClr val="000000"/>
                </a:solidFill>
                <a:effectLst/>
              </a:rPr>
              <a:t>Під час розгляду судової справи про батьківство встановлено, що в дитини IV група крові, у матері — II група, а в імовірного батька — І група крові. До якого висновку повинен прийти судмедексперт?</a:t>
            </a:r>
            <a:r>
              <a:rPr lang="ru-RU" smtClean="0">
                <a:effectLst/>
              </a:rPr>
              <a:t> </a:t>
            </a:r>
            <a:endParaRPr lang="uk-UA" smtClean="0">
              <a:solidFill>
                <a:srgbClr val="000000"/>
              </a:solidFill>
              <a:effectLst/>
            </a:endParaRPr>
          </a:p>
          <a:p>
            <a:endParaRPr lang="ru-RU" smtClean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5400" b="1" i="1" smtClean="0">
                <a:solidFill>
                  <a:srgbClr val="000000"/>
                </a:solidFill>
                <a:effectLst/>
              </a:rPr>
              <a:t>Дякую за увагу!</a:t>
            </a:r>
            <a:endParaRPr lang="ru-RU" sz="5400" b="1" i="1" smtClean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>
                <a:solidFill>
                  <a:srgbClr val="000000"/>
                </a:solidFill>
                <a:effectLst/>
                <a:latin typeface="Arial" charset="0"/>
              </a:rPr>
              <a:t>Домінантний епістаз</a:t>
            </a:r>
          </a:p>
        </p:txBody>
      </p:sp>
      <p:sp>
        <p:nvSpPr>
          <p:cNvPr id="16386" name="Rectangle 5"/>
          <p:cNvSpPr>
            <a:spLocks noGrp="1" noRot="1" noChangeArrowheads="1"/>
          </p:cNvSpPr>
          <p:nvPr>
            <p:ph type="body" idx="1"/>
          </p:nvPr>
        </p:nvSpPr>
        <p:spPr>
          <a:xfrm>
            <a:off x="827088" y="1916113"/>
            <a:ext cx="800735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mtClean="0">
              <a:solidFill>
                <a:srgbClr val="000000"/>
              </a:solidFill>
              <a:effectLst/>
            </a:endParaRPr>
          </a:p>
          <a:p>
            <a:pPr>
              <a:lnSpc>
                <a:spcPct val="90000"/>
              </a:lnSpc>
            </a:pPr>
            <a:r>
              <a:rPr lang="ru-RU" b="1" smtClean="0">
                <a:solidFill>
                  <a:srgbClr val="000000"/>
                </a:solidFill>
                <a:effectLst/>
              </a:rPr>
              <a:t>У цьому випадку ген-пригнічувач (інгібітор) є домінантним геном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b="1" smtClean="0">
              <a:solidFill>
                <a:srgbClr val="000000"/>
              </a:solidFill>
              <a:effectLst/>
            </a:endParaRPr>
          </a:p>
          <a:p>
            <a:pPr>
              <a:lnSpc>
                <a:spcPct val="90000"/>
              </a:lnSpc>
            </a:pPr>
            <a:r>
              <a:rPr lang="ru-RU" b="1" smtClean="0">
                <a:solidFill>
                  <a:srgbClr val="000000"/>
                </a:solidFill>
                <a:effectLst/>
              </a:rPr>
              <a:t>У випадку</a:t>
            </a:r>
            <a:r>
              <a:rPr lang="ru-RU" b="1" smtClean="0">
                <a:effectLst/>
              </a:rPr>
              <a:t> </a:t>
            </a:r>
            <a:r>
              <a:rPr lang="ru-RU" b="1" smtClean="0">
                <a:solidFill>
                  <a:srgbClr val="000000"/>
                </a:solidFill>
                <a:effectLst/>
              </a:rPr>
              <a:t>дигібридного схрещування розщеплення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>
                <a:solidFill>
                  <a:srgbClr val="000000"/>
                </a:solidFill>
                <a:effectLst/>
              </a:rPr>
              <a:t>   у другому поколінні буде</a:t>
            </a:r>
            <a:r>
              <a:rPr lang="ru-RU" b="1" smtClean="0">
                <a:effectLst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>
                <a:effectLst/>
              </a:rPr>
              <a:t>   </a:t>
            </a:r>
            <a:r>
              <a:rPr lang="ru-RU" b="1" smtClean="0">
                <a:solidFill>
                  <a:srgbClr val="000099"/>
                </a:solidFill>
                <a:effectLst/>
              </a:rPr>
              <a:t>13 : 3</a:t>
            </a:r>
            <a:r>
              <a:rPr lang="ru-RU" b="1" smtClean="0">
                <a:effectLst/>
              </a:rPr>
              <a:t> </a:t>
            </a:r>
            <a:r>
              <a:rPr lang="ru-RU" b="1" smtClean="0">
                <a:solidFill>
                  <a:srgbClr val="000000"/>
                </a:solidFill>
                <a:effectLst/>
              </a:rPr>
              <a:t>або</a:t>
            </a:r>
            <a:r>
              <a:rPr lang="ru-RU" b="1" smtClean="0">
                <a:effectLst/>
              </a:rPr>
              <a:t> </a:t>
            </a:r>
            <a:r>
              <a:rPr lang="ru-RU" b="1" smtClean="0">
                <a:solidFill>
                  <a:srgbClr val="000099"/>
                </a:solidFill>
                <a:effectLst/>
              </a:rPr>
              <a:t>12 : 3 : 1</a:t>
            </a:r>
            <a:r>
              <a:rPr lang="ru-RU" b="1" smtClean="0">
                <a:effectLst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9" descr="fa070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0"/>
            <a:ext cx="2987675" cy="446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5614988" cy="1431925"/>
          </a:xfrm>
        </p:spPr>
        <p:txBody>
          <a:bodyPr/>
          <a:lstStyle/>
          <a:p>
            <a:pPr algn="ctr"/>
            <a:r>
              <a:rPr lang="ru-RU" sz="3200" smtClean="0">
                <a:solidFill>
                  <a:srgbClr val="000000"/>
                </a:solidFill>
                <a:effectLst/>
              </a:rPr>
              <a:t>Задача на епістатичну взаємодію генів</a:t>
            </a:r>
          </a:p>
        </p:txBody>
      </p:sp>
      <p:sp>
        <p:nvSpPr>
          <p:cNvPr id="17411" name="Rectangle 6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>
                <a:solidFill>
                  <a:srgbClr val="000000"/>
                </a:solidFill>
                <a:effectLst/>
              </a:rPr>
              <a:t>У вівса колір зерна визначається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>
                <a:solidFill>
                  <a:srgbClr val="000000"/>
                </a:solidFill>
                <a:effectLst/>
              </a:rPr>
              <a:t>двома парами не зчеплених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>
                <a:solidFill>
                  <a:srgbClr val="000000"/>
                </a:solidFill>
                <a:effectLst/>
              </a:rPr>
              <a:t>між собою генів. </a:t>
            </a:r>
          </a:p>
          <a:p>
            <a:pPr>
              <a:lnSpc>
                <a:spcPct val="80000"/>
              </a:lnSpc>
            </a:pPr>
            <a:r>
              <a:rPr lang="ru-RU" sz="2400" b="1" smtClean="0">
                <a:solidFill>
                  <a:srgbClr val="000000"/>
                </a:solidFill>
                <a:effectLst/>
              </a:rPr>
              <a:t>А-чорний колір</a:t>
            </a:r>
            <a:r>
              <a:rPr lang="ru-RU" sz="2400" b="1" smtClean="0">
                <a:effectLst/>
              </a:rPr>
              <a:t>, </a:t>
            </a:r>
            <a:r>
              <a:rPr lang="ru-RU" sz="2400" b="1" smtClean="0">
                <a:solidFill>
                  <a:srgbClr val="000000"/>
                </a:solidFill>
                <a:effectLst/>
              </a:rPr>
              <a:t>ген-пригнічувач</a:t>
            </a:r>
          </a:p>
          <a:p>
            <a:pPr>
              <a:lnSpc>
                <a:spcPct val="80000"/>
              </a:lnSpc>
            </a:pPr>
            <a:r>
              <a:rPr lang="ru-RU" sz="2400" b="1" smtClean="0">
                <a:solidFill>
                  <a:srgbClr val="000000"/>
                </a:solidFill>
                <a:effectLst/>
              </a:rPr>
              <a:t>а-білий колір</a:t>
            </a:r>
          </a:p>
          <a:p>
            <a:pPr>
              <a:lnSpc>
                <a:spcPct val="80000"/>
              </a:lnSpc>
            </a:pPr>
            <a:r>
              <a:rPr lang="ru-RU" sz="2400" b="1" smtClean="0">
                <a:solidFill>
                  <a:srgbClr val="4D4D4D"/>
                </a:solidFill>
                <a:effectLst/>
              </a:rPr>
              <a:t>В-с</a:t>
            </a:r>
            <a:r>
              <a:rPr lang="uk-UA" sz="2400" b="1" smtClean="0">
                <a:solidFill>
                  <a:srgbClr val="4D4D4D"/>
                </a:solidFill>
                <a:effectLst/>
              </a:rPr>
              <a:t>і</a:t>
            </a:r>
            <a:r>
              <a:rPr lang="ru-RU" sz="2400" b="1" smtClean="0">
                <a:solidFill>
                  <a:srgbClr val="4D4D4D"/>
                </a:solidFill>
                <a:effectLst/>
              </a:rPr>
              <a:t>рий колір</a:t>
            </a:r>
          </a:p>
          <a:p>
            <a:pPr>
              <a:lnSpc>
                <a:spcPct val="80000"/>
              </a:lnSpc>
            </a:pPr>
            <a:r>
              <a:rPr lang="en-US" sz="2400" b="1" smtClean="0">
                <a:effectLst/>
              </a:rPr>
              <a:t>b</a:t>
            </a:r>
            <a:r>
              <a:rPr lang="ru-RU" sz="2400" b="1" smtClean="0">
                <a:solidFill>
                  <a:srgbClr val="000000"/>
                </a:solidFill>
                <a:effectLst/>
              </a:rPr>
              <a:t>-білий колір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>
                <a:solidFill>
                  <a:srgbClr val="000000"/>
                </a:solidFill>
                <a:effectLst/>
              </a:rPr>
              <a:t>    При  схрещуванні чорнозернистого вівса у потомстві одержалось розщеплення на 12 чорнозернистих, 3 сірозернистих та 1 з білими зернами. Визначте генотип схрещувальних особин їх потомство.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60350"/>
            <a:ext cx="8385175" cy="1431925"/>
          </a:xfrm>
        </p:spPr>
        <p:txBody>
          <a:bodyPr/>
          <a:lstStyle/>
          <a:p>
            <a:r>
              <a:rPr lang="uk-UA" sz="3200" smtClean="0">
                <a:solidFill>
                  <a:srgbClr val="000000"/>
                </a:solidFill>
                <a:effectLst/>
              </a:rPr>
              <a:t>Розв'язок</a:t>
            </a:r>
            <a:endParaRPr lang="ru-RU" sz="3200" smtClean="0">
              <a:solidFill>
                <a:srgbClr val="000000"/>
              </a:solidFill>
              <a:effectLst/>
            </a:endParaRPr>
          </a:p>
        </p:txBody>
      </p:sp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755650" y="1341438"/>
            <a:ext cx="7551738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800">
                <a:solidFill>
                  <a:srgbClr val="000000"/>
                </a:solidFill>
              </a:rPr>
              <a:t>Розщеплення 12  :  3 : 1 характерне для</a:t>
            </a:r>
          </a:p>
          <a:p>
            <a:r>
              <a:rPr lang="ru-RU" sz="2800">
                <a:solidFill>
                  <a:srgbClr val="000000"/>
                </a:solidFill>
              </a:rPr>
              <a:t>домінантного епістазу  при схрещуванні</a:t>
            </a:r>
          </a:p>
          <a:p>
            <a:r>
              <a:rPr lang="ru-RU" sz="2800">
                <a:solidFill>
                  <a:srgbClr val="000000"/>
                </a:solidFill>
              </a:rPr>
              <a:t>дигетерозиготних форм:</a:t>
            </a:r>
          </a:p>
          <a:p>
            <a:endParaRPr lang="ru-RU" sz="2800">
              <a:solidFill>
                <a:srgbClr val="000000"/>
              </a:solidFill>
            </a:endParaRPr>
          </a:p>
          <a:p>
            <a:endParaRPr lang="ru-RU" sz="2800">
              <a:solidFill>
                <a:srgbClr val="000000"/>
              </a:solidFill>
            </a:endParaRPr>
          </a:p>
          <a:p>
            <a:r>
              <a:rPr lang="en-US" sz="2800"/>
              <a:t>P</a:t>
            </a:r>
            <a:r>
              <a:rPr lang="ru-RU" sz="2800"/>
              <a:t>                 </a:t>
            </a:r>
            <a:r>
              <a:rPr lang="en-US" sz="2800">
                <a:solidFill>
                  <a:srgbClr val="000000"/>
                </a:solidFill>
              </a:rPr>
              <a:t>A</a:t>
            </a:r>
            <a:r>
              <a:rPr lang="en-US" sz="2800"/>
              <a:t>aBb </a:t>
            </a:r>
            <a:r>
              <a:rPr lang="ru-RU" sz="2800"/>
              <a:t>               </a:t>
            </a:r>
            <a:r>
              <a:rPr lang="en-US" sz="2800"/>
              <a:t>x</a:t>
            </a:r>
            <a:r>
              <a:rPr lang="ru-RU" sz="2800"/>
              <a:t>               </a:t>
            </a:r>
            <a:r>
              <a:rPr lang="en-US" sz="2800">
                <a:solidFill>
                  <a:srgbClr val="000000"/>
                </a:solidFill>
              </a:rPr>
              <a:t>A</a:t>
            </a:r>
            <a:r>
              <a:rPr lang="en-US" sz="2800"/>
              <a:t>aBb</a:t>
            </a:r>
            <a:endParaRPr lang="ru-RU" sz="2800"/>
          </a:p>
          <a:p>
            <a:r>
              <a:rPr lang="ru-RU" sz="2800"/>
              <a:t>                   </a:t>
            </a:r>
            <a:r>
              <a:rPr lang="ru-RU" sz="2800">
                <a:solidFill>
                  <a:srgbClr val="000000"/>
                </a:solidFill>
              </a:rPr>
              <a:t>Чорн.</a:t>
            </a:r>
            <a:r>
              <a:rPr lang="ru-RU" sz="2800"/>
              <a:t>                                 </a:t>
            </a:r>
            <a:r>
              <a:rPr lang="ru-RU" sz="2800">
                <a:solidFill>
                  <a:srgbClr val="000000"/>
                </a:solidFill>
              </a:rPr>
              <a:t>Чорн.</a:t>
            </a:r>
          </a:p>
          <a:p>
            <a:endParaRPr lang="ru-RU" sz="2800"/>
          </a:p>
          <a:p>
            <a:endParaRPr lang="ru-RU" sz="2800"/>
          </a:p>
          <a:p>
            <a:r>
              <a:rPr lang="ru-RU" sz="2800">
                <a:solidFill>
                  <a:srgbClr val="000000"/>
                </a:solidFill>
              </a:rPr>
              <a:t>Гамети       АВ   </a:t>
            </a:r>
            <a:r>
              <a:rPr lang="en-US" sz="2800">
                <a:solidFill>
                  <a:srgbClr val="000000"/>
                </a:solidFill>
              </a:rPr>
              <a:t>Ab</a:t>
            </a:r>
            <a:r>
              <a:rPr lang="ru-RU" sz="2800">
                <a:solidFill>
                  <a:srgbClr val="000000"/>
                </a:solidFill>
              </a:rPr>
              <a:t>                           </a:t>
            </a:r>
            <a:r>
              <a:rPr lang="en-US" sz="2800">
                <a:solidFill>
                  <a:srgbClr val="000000"/>
                </a:solidFill>
              </a:rPr>
              <a:t>AB</a:t>
            </a:r>
            <a:r>
              <a:rPr lang="ru-RU" sz="2800">
                <a:solidFill>
                  <a:srgbClr val="000000"/>
                </a:solidFill>
              </a:rPr>
              <a:t>    </a:t>
            </a:r>
            <a:r>
              <a:rPr lang="en-US" sz="2800">
                <a:solidFill>
                  <a:srgbClr val="000000"/>
                </a:solidFill>
              </a:rPr>
              <a:t>Ab</a:t>
            </a:r>
            <a:r>
              <a:rPr lang="ru-RU" sz="2800">
                <a:solidFill>
                  <a:srgbClr val="000000"/>
                </a:solidFill>
              </a:rPr>
              <a:t> </a:t>
            </a:r>
          </a:p>
          <a:p>
            <a:r>
              <a:rPr lang="ru-RU" sz="2800">
                <a:solidFill>
                  <a:srgbClr val="000000"/>
                </a:solidFill>
              </a:rPr>
              <a:t>                    </a:t>
            </a:r>
          </a:p>
          <a:p>
            <a:r>
              <a:rPr lang="ru-RU" sz="2800">
                <a:solidFill>
                  <a:srgbClr val="000000"/>
                </a:solidFill>
              </a:rPr>
              <a:t>                    </a:t>
            </a:r>
            <a:r>
              <a:rPr lang="en-US" sz="2800">
                <a:solidFill>
                  <a:srgbClr val="000000"/>
                </a:solidFill>
              </a:rPr>
              <a:t>aB</a:t>
            </a:r>
            <a:r>
              <a:rPr lang="ru-RU" sz="2800">
                <a:solidFill>
                  <a:srgbClr val="000000"/>
                </a:solidFill>
              </a:rPr>
              <a:t>     </a:t>
            </a:r>
            <a:r>
              <a:rPr lang="en-US" sz="2800">
                <a:solidFill>
                  <a:srgbClr val="000000"/>
                </a:solidFill>
              </a:rPr>
              <a:t>ab</a:t>
            </a:r>
            <a:r>
              <a:rPr lang="ru-RU" sz="2800">
                <a:solidFill>
                  <a:srgbClr val="000000"/>
                </a:solidFill>
              </a:rPr>
              <a:t>                            </a:t>
            </a:r>
            <a:r>
              <a:rPr lang="en-US" sz="2800">
                <a:solidFill>
                  <a:srgbClr val="000000"/>
                </a:solidFill>
              </a:rPr>
              <a:t>aB</a:t>
            </a:r>
            <a:r>
              <a:rPr lang="ru-RU" sz="2800">
                <a:solidFill>
                  <a:srgbClr val="000000"/>
                </a:solidFill>
              </a:rPr>
              <a:t>    </a:t>
            </a:r>
            <a:r>
              <a:rPr lang="en-US" sz="2800">
                <a:solidFill>
                  <a:srgbClr val="000000"/>
                </a:solidFill>
              </a:rPr>
              <a:t>ab</a:t>
            </a:r>
          </a:p>
        </p:txBody>
      </p:sp>
      <p:sp>
        <p:nvSpPr>
          <p:cNvPr id="18435" name="Line 5"/>
          <p:cNvSpPr>
            <a:spLocks noChangeShapeType="1"/>
          </p:cNvSpPr>
          <p:nvPr/>
        </p:nvSpPr>
        <p:spPr bwMode="auto">
          <a:xfrm>
            <a:off x="5508625" y="37163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36" name="Line 6"/>
          <p:cNvSpPr>
            <a:spLocks noChangeShapeType="1"/>
          </p:cNvSpPr>
          <p:nvPr/>
        </p:nvSpPr>
        <p:spPr bwMode="auto">
          <a:xfrm>
            <a:off x="5364163" y="4005263"/>
            <a:ext cx="0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37" name="Text Box 8"/>
          <p:cNvSpPr txBox="1">
            <a:spLocks noChangeArrowheads="1"/>
          </p:cNvSpPr>
          <p:nvPr/>
        </p:nvSpPr>
        <p:spPr bwMode="auto">
          <a:xfrm>
            <a:off x="5219700" y="630872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68"/>
          <p:cNvSpPr>
            <a:spLocks noChangeArrowheads="1"/>
          </p:cNvSpPr>
          <p:nvPr/>
        </p:nvSpPr>
        <p:spPr bwMode="auto">
          <a:xfrm>
            <a:off x="1116013" y="1541463"/>
            <a:ext cx="9667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3200" b="0">
                <a:latin typeface="Calibri" pitchFamily="34" charset="0"/>
                <a:ea typeface="Calibri" pitchFamily="34" charset="0"/>
                <a:cs typeface="Times New Roman" pitchFamily="18" charset="0"/>
              </a:rPr>
              <a:t>F</a:t>
            </a:r>
            <a:r>
              <a:rPr lang="en-US" sz="3200" b="0" baseline="-30000"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3200" b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endParaRPr lang="en-US" sz="3200" b="0"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36174" name="Group 334"/>
          <p:cNvGraphicFramePr>
            <a:graphicFrameLocks noGrp="1"/>
          </p:cNvGraphicFramePr>
          <p:nvPr/>
        </p:nvGraphicFramePr>
        <p:xfrm>
          <a:off x="971550" y="2492375"/>
          <a:ext cx="7488238" cy="3384550"/>
        </p:xfrm>
        <a:graphic>
          <a:graphicData uri="http://schemas.openxmlformats.org/drawingml/2006/table">
            <a:tbl>
              <a:tblPr/>
              <a:tblGrid>
                <a:gridCol w="1497013"/>
                <a:gridCol w="1498600"/>
                <a:gridCol w="1497012"/>
                <a:gridCol w="1498600"/>
                <a:gridCol w="1497013"/>
              </a:tblGrid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Гамети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АВ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Ab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aB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ab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AB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AABB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AABb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AaBB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AaBb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4040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Ab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AABb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AAbb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AaBb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Aabb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4040"/>
                    </a:solidFill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aB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AaBB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AaBb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aaBB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aaBb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b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AaBb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bb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Bb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aabb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9496" name="Rectangle 330"/>
          <p:cNvSpPr>
            <a:spLocks noChangeArrowheads="1"/>
          </p:cNvSpPr>
          <p:nvPr/>
        </p:nvSpPr>
        <p:spPr bwMode="auto">
          <a:xfrm>
            <a:off x="0" y="4210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b="0"/>
          </a:p>
        </p:txBody>
      </p:sp>
      <p:sp>
        <p:nvSpPr>
          <p:cNvPr id="19497" name="Text Box 335"/>
          <p:cNvSpPr txBox="1">
            <a:spLocks noChangeArrowheads="1"/>
          </p:cNvSpPr>
          <p:nvPr/>
        </p:nvSpPr>
        <p:spPr bwMode="auto">
          <a:xfrm>
            <a:off x="1258888" y="17002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0"/>
          </a:p>
        </p:txBody>
      </p:sp>
      <p:sp>
        <p:nvSpPr>
          <p:cNvPr id="19498" name="Text Box 336"/>
          <p:cNvSpPr txBox="1">
            <a:spLocks noChangeArrowheads="1"/>
          </p:cNvSpPr>
          <p:nvPr/>
        </p:nvSpPr>
        <p:spPr bwMode="auto">
          <a:xfrm>
            <a:off x="1042988" y="476250"/>
            <a:ext cx="65357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00"/>
                </a:solidFill>
              </a:rPr>
              <a:t>Скомпонуємо решітку Пеннета</a:t>
            </a:r>
            <a:r>
              <a:rPr lang="ru-RU" sz="3200"/>
              <a:t>:</a:t>
            </a:r>
          </a:p>
        </p:txBody>
      </p:sp>
      <p:sp>
        <p:nvSpPr>
          <p:cNvPr id="19499" name="Text Box 338"/>
          <p:cNvSpPr txBox="1">
            <a:spLocks noChangeArrowheads="1"/>
          </p:cNvSpPr>
          <p:nvPr/>
        </p:nvSpPr>
        <p:spPr bwMode="auto">
          <a:xfrm>
            <a:off x="1166813" y="62563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>
                <a:solidFill>
                  <a:srgbClr val="000000"/>
                </a:solidFill>
                <a:effectLst/>
              </a:rPr>
              <a:t>Рецесивний епістаз</a:t>
            </a:r>
          </a:p>
        </p:txBody>
      </p:sp>
      <p:sp>
        <p:nvSpPr>
          <p:cNvPr id="20482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smtClean="0">
                <a:solidFill>
                  <a:srgbClr val="000000"/>
                </a:solidFill>
                <a:effectLst/>
              </a:rPr>
              <a:t>Ген-пригнічувач - це рецесивний ген. </a:t>
            </a:r>
          </a:p>
          <a:p>
            <a:pPr>
              <a:buFont typeface="Wingdings" pitchFamily="2" charset="2"/>
              <a:buNone/>
            </a:pPr>
            <a:endParaRPr lang="ru-RU" b="1" smtClean="0">
              <a:solidFill>
                <a:srgbClr val="000000"/>
              </a:solidFill>
              <a:effectLst/>
            </a:endParaRPr>
          </a:p>
          <a:p>
            <a:r>
              <a:rPr lang="ru-RU" b="1" smtClean="0">
                <a:solidFill>
                  <a:srgbClr val="000000"/>
                </a:solidFill>
                <a:effectLst/>
              </a:rPr>
              <a:t>У випадку схрещування дигібридів при рецесивному епістазі розщеплення у другому поколінні спостерігається у співвідношенні</a:t>
            </a:r>
            <a:r>
              <a:rPr lang="ru-RU" b="1" smtClean="0">
                <a:effectLst/>
              </a:rPr>
              <a:t> </a:t>
            </a:r>
          </a:p>
          <a:p>
            <a:pPr algn="ctr">
              <a:buFont typeface="Wingdings" pitchFamily="2" charset="2"/>
              <a:buNone/>
            </a:pPr>
            <a:r>
              <a:rPr lang="ru-RU" b="1" smtClean="0">
                <a:solidFill>
                  <a:srgbClr val="000099"/>
                </a:solidFill>
                <a:effectLst/>
              </a:rPr>
              <a:t>9 : 3 : 4</a:t>
            </a:r>
            <a:r>
              <a:rPr lang="ru-RU" b="1" smtClean="0">
                <a:effectLst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>
                <a:solidFill>
                  <a:srgbClr val="000000"/>
                </a:solidFill>
                <a:effectLst/>
              </a:rPr>
              <a:t>Комплементарність (кодомінування)</a:t>
            </a:r>
          </a:p>
        </p:txBody>
      </p:sp>
      <p:sp>
        <p:nvSpPr>
          <p:cNvPr id="21506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smtClean="0">
                <a:solidFill>
                  <a:srgbClr val="000000"/>
                </a:solidFill>
                <a:effectLst/>
              </a:rPr>
              <a:t>Це явище, при якому два неалельних гени, що зійшлися, викликають нову ознаку .</a:t>
            </a:r>
          </a:p>
          <a:p>
            <a:pPr>
              <a:lnSpc>
                <a:spcPct val="90000"/>
              </a:lnSpc>
            </a:pPr>
            <a:endParaRPr lang="ru-RU" sz="2800" b="1" smtClean="0">
              <a:solidFill>
                <a:srgbClr val="000000"/>
              </a:solidFill>
              <a:effectLst/>
            </a:endParaRPr>
          </a:p>
          <a:p>
            <a:pPr>
              <a:lnSpc>
                <a:spcPct val="90000"/>
              </a:lnSpc>
            </a:pPr>
            <a:r>
              <a:rPr lang="ru-RU" sz="2800" b="1" smtClean="0">
                <a:solidFill>
                  <a:srgbClr val="000000"/>
                </a:solidFill>
                <a:effectLst/>
              </a:rPr>
              <a:t>При схрещуванні дигібридів у другому поколінні відбувається розщеплення за фенотипом у співвідношенні</a:t>
            </a:r>
            <a:r>
              <a:rPr lang="ru-RU" sz="2800" b="1" smtClean="0">
                <a:effectLst/>
              </a:rPr>
              <a:t> </a:t>
            </a:r>
            <a:r>
              <a:rPr lang="ru-RU" sz="2800" b="1" smtClean="0">
                <a:solidFill>
                  <a:srgbClr val="000099"/>
                </a:solidFill>
                <a:effectLst/>
              </a:rPr>
              <a:t>9 : 3 : 3 : 1</a:t>
            </a:r>
            <a:r>
              <a:rPr lang="ru-RU" sz="2800" b="1" smtClean="0">
                <a:effectLst/>
              </a:rPr>
              <a:t>. У  </a:t>
            </a:r>
            <a:r>
              <a:rPr lang="ru-RU" sz="2800" b="1" smtClean="0">
                <a:solidFill>
                  <a:srgbClr val="000000"/>
                </a:solidFill>
                <a:effectLst/>
              </a:rPr>
              <a:t>інших  випадках комплементарностиі  можливе розщеплення у співвідношенні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smtClean="0">
                <a:effectLst/>
              </a:rPr>
              <a:t>   </a:t>
            </a:r>
            <a:r>
              <a:rPr lang="ru-RU" sz="2800" b="1" smtClean="0">
                <a:solidFill>
                  <a:srgbClr val="000099"/>
                </a:solidFill>
                <a:effectLst/>
              </a:rPr>
              <a:t>9 : 7</a:t>
            </a:r>
            <a:r>
              <a:rPr lang="ru-RU" sz="2800" b="1" smtClean="0">
                <a:effectLst/>
              </a:rPr>
              <a:t>, </a:t>
            </a:r>
            <a:r>
              <a:rPr lang="ru-RU" sz="2800" b="1" smtClean="0">
                <a:solidFill>
                  <a:srgbClr val="000000"/>
                </a:solidFill>
                <a:effectLst/>
              </a:rPr>
              <a:t>або</a:t>
            </a:r>
            <a:r>
              <a:rPr lang="ru-RU" sz="2800" b="1" smtClean="0">
                <a:effectLst/>
              </a:rPr>
              <a:t> </a:t>
            </a:r>
            <a:r>
              <a:rPr lang="ru-RU" sz="2800" b="1" smtClean="0">
                <a:solidFill>
                  <a:srgbClr val="000099"/>
                </a:solidFill>
                <a:effectLst/>
              </a:rPr>
              <a:t>9 : 6 : 1</a:t>
            </a:r>
            <a:r>
              <a:rPr lang="ru-RU" sz="2800" b="1" smtClean="0">
                <a:solidFill>
                  <a:srgbClr val="000000"/>
                </a:solidFill>
                <a:effectLst/>
              </a:rPr>
              <a:t>, або</a:t>
            </a:r>
            <a:r>
              <a:rPr lang="ru-RU" sz="2800" b="1" smtClean="0">
                <a:effectLst/>
              </a:rPr>
              <a:t> </a:t>
            </a:r>
            <a:r>
              <a:rPr lang="ru-RU" sz="2800" b="1" smtClean="0">
                <a:solidFill>
                  <a:srgbClr val="000099"/>
                </a:solidFill>
                <a:effectLst/>
              </a:rPr>
              <a:t>9 : 3 : 4</a:t>
            </a:r>
            <a:r>
              <a:rPr lang="ru-RU" sz="2800" b="1" smtClean="0">
                <a:effectLst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Приклад комплементарної взаємодії генів – колір  пір</a:t>
            </a: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’</a:t>
            </a:r>
            <a:r>
              <a:rPr lang="ru-RU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я у </a:t>
            </a:r>
            <a:r>
              <a:rPr lang="uk-UA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папужок</a:t>
            </a:r>
            <a:r>
              <a:rPr lang="ru-RU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-нерозлучників:</a:t>
            </a:r>
            <a:endParaRPr lang="ru-RU" sz="280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CCFF"/>
                </a:solidFill>
              </a:rPr>
              <a:t>A</a:t>
            </a:r>
            <a:r>
              <a:rPr lang="ru-RU" smtClean="0"/>
              <a:t> – </a:t>
            </a:r>
            <a:r>
              <a:rPr lang="ru-RU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блакитний пігмент</a:t>
            </a:r>
            <a:endParaRPr lang="en-US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ru-RU" smtClean="0"/>
              <a:t>а – </a:t>
            </a:r>
            <a:r>
              <a:rPr lang="ru-RU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відсутність голубого пігменту</a:t>
            </a:r>
            <a:endParaRPr lang="en-US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B</a:t>
            </a:r>
            <a:r>
              <a:rPr lang="ru-RU" smtClean="0"/>
              <a:t> – </a:t>
            </a:r>
            <a:r>
              <a:rPr lang="ru-RU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жовтий пігмент</a:t>
            </a:r>
            <a:endParaRPr lang="en-US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en-US" smtClean="0"/>
              <a:t>b</a:t>
            </a:r>
            <a:r>
              <a:rPr lang="ru-RU" smtClean="0"/>
              <a:t> – </a:t>
            </a:r>
            <a:r>
              <a:rPr lang="ru-RU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відсутність жовтого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пігменту</a:t>
            </a:r>
            <a:endParaRPr lang="en-US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en-US" smtClean="0">
                <a:solidFill>
                  <a:srgbClr val="006600"/>
                </a:solidFill>
              </a:rPr>
              <a:t>AB</a:t>
            </a:r>
            <a:r>
              <a:rPr lang="en-US" smtClean="0"/>
              <a:t> – </a:t>
            </a:r>
            <a:r>
              <a:rPr lang="ru-RU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зелений колір</a:t>
            </a:r>
            <a:endParaRPr lang="en-US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ru-RU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а</a:t>
            </a:r>
            <a: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abb</a:t>
            </a:r>
            <a:r>
              <a:rPr lang="ru-RU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– білий колір</a:t>
            </a:r>
            <a:endParaRPr lang="en-US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endParaRPr lang="ru-RU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2531" name="Picture 4" descr="Попугайчи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4170363"/>
            <a:ext cx="3460750" cy="268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563</TotalTime>
  <Words>614</Words>
  <Application>Microsoft Office PowerPoint</Application>
  <PresentationFormat>Экран (4:3)</PresentationFormat>
  <Paragraphs>181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Arial</vt:lpstr>
      <vt:lpstr>Arial Black</vt:lpstr>
      <vt:lpstr>Wingdings</vt:lpstr>
      <vt:lpstr>Calibri</vt:lpstr>
      <vt:lpstr>Times New Roman</vt:lpstr>
      <vt:lpstr>Comic Sans MS</vt:lpstr>
      <vt:lpstr>Трава</vt:lpstr>
      <vt:lpstr>Трава</vt:lpstr>
      <vt:lpstr>Взаємодія генів</vt:lpstr>
      <vt:lpstr>Типи взаємодії генів</vt:lpstr>
      <vt:lpstr>Домінантний епістаз</vt:lpstr>
      <vt:lpstr>Задача на епістатичну взаємодію генів</vt:lpstr>
      <vt:lpstr>Розв'язок</vt:lpstr>
      <vt:lpstr>Слайд 6</vt:lpstr>
      <vt:lpstr>Рецесивний епістаз</vt:lpstr>
      <vt:lpstr>Комплементарність (кодомінування)</vt:lpstr>
      <vt:lpstr>Приклад комплементарної взаємодії генів – колір  пір’я у папужок-нерозлучників:</vt:lpstr>
      <vt:lpstr>Визначте генотипи та фенотипи потомства у папуг по схемі:</vt:lpstr>
      <vt:lpstr>Перевірте свій розв’язок :</vt:lpstr>
      <vt:lpstr>Компелементарна взаємодія генів по типу моногібридного схрещування</vt:lpstr>
      <vt:lpstr>КОДОМІНУВАННЯ – жоден із пари алельних генів не домінує</vt:lpstr>
      <vt:lpstr> Вирішайте задачу  на успадкування груп крові </vt:lpstr>
      <vt:lpstr>        Перевірте свій розв’язок :</vt:lpstr>
      <vt:lpstr>Полімерія</vt:lpstr>
      <vt:lpstr>Задача на успадкування  ознаки по типу полімерії</vt:lpstr>
      <vt:lpstr>Розв’язок  </vt:lpstr>
      <vt:lpstr>Слайд 19</vt:lpstr>
      <vt:lpstr>По типу полімерії успадковується колір шкіри дитини:</vt:lpstr>
      <vt:lpstr>Домашнє завдання:</vt:lpstr>
      <vt:lpstr>Слайд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генов</dc:title>
  <dc:creator>Ирина Евгеньевна</dc:creator>
  <cp:lastModifiedBy>Natali</cp:lastModifiedBy>
  <cp:revision>26</cp:revision>
  <dcterms:created xsi:type="dcterms:W3CDTF">2010-04-27T09:31:15Z</dcterms:created>
  <dcterms:modified xsi:type="dcterms:W3CDTF">2020-04-10T05:43:44Z</dcterms:modified>
</cp:coreProperties>
</file>