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92" r:id="rId2"/>
    <p:sldId id="304" r:id="rId3"/>
    <p:sldId id="305" r:id="rId4"/>
    <p:sldId id="307" r:id="rId5"/>
    <p:sldId id="270" r:id="rId6"/>
    <p:sldId id="258" r:id="rId7"/>
    <p:sldId id="271" r:id="rId8"/>
    <p:sldId id="308" r:id="rId9"/>
    <p:sldId id="313" r:id="rId10"/>
    <p:sldId id="315" r:id="rId11"/>
    <p:sldId id="316" r:id="rId12"/>
    <p:sldId id="318" r:id="rId13"/>
    <p:sldId id="320" r:id="rId14"/>
    <p:sldId id="321" r:id="rId15"/>
    <p:sldId id="319" r:id="rId16"/>
    <p:sldId id="322" r:id="rId17"/>
    <p:sldId id="281" r:id="rId18"/>
    <p:sldId id="285" r:id="rId19"/>
    <p:sldId id="260" r:id="rId20"/>
    <p:sldId id="262" r:id="rId21"/>
    <p:sldId id="306" r:id="rId22"/>
    <p:sldId id="32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1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93B6B-7C7B-46E3-9283-FE6B147E5E7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69C966-8DAC-49E1-A202-496807715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7F5F5-75CC-42D6-919F-73F4EA33B7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BC3274A-4B11-4C4A-BF99-B7307896B65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35A51E-FD50-4C8A-9E13-F3131699C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E7EF-6C7F-494D-94A2-A6B0BB435E8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0767-EB4C-4300-BCB2-398C3F53F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8566-FB1A-434E-B8B4-47DA904F778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9525-B704-454D-9199-A3EDC32E6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BD26-C6BC-4E1C-9616-061A17761C1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A10D-8FBF-4731-AB48-637CBD55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CD974E-03A8-4D2E-B3FD-E7360628BA5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756567-F191-4371-A358-BACBFB3EA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75C387-3A0D-4ACE-AABB-7627A18994C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C603E40-8109-44E9-821E-F81D3E620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4A7D24-6CEE-4592-9844-179D5169BD5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2003D-B26A-41BF-854A-E15E27DAF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4D571A-5978-431F-830E-B0CC8632CED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0BC9DB-8681-48EE-B1C2-22C0A7B11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7D6400-32BF-401F-BBEC-21DFFEB8F53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BB482-56C3-412A-BA44-23C2A97A0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91CF-B059-4C97-B701-2CEB286F590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E054-B7D1-43E6-B18E-01410C6BA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45AEB7D-54C8-4971-8B4D-16CB8F39EBC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4E3C7A-A6F3-499C-98AF-90236F7B1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BD4B1C-783C-40A3-89FE-AF01A9541829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96CB313-627D-409B-9916-611F8FD6F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97B1E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E05A59-26E0-4C55-A396-25DB834A05B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7192CE-F236-4D14-8E6A-0C01250A9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72" r:id="rId7"/>
    <p:sldLayoutId id="2147483680" r:id="rId8"/>
    <p:sldLayoutId id="2147483681" r:id="rId9"/>
    <p:sldLayoutId id="2147483671" r:id="rId10"/>
    <p:sldLayoutId id="2147483670" r:id="rId11"/>
    <p:sldLayoutId id="2147483673" r:id="rId12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8%D0%B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Симбіоз та його форми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433888"/>
            <a:ext cx="2411412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98588"/>
            <a:ext cx="27511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1698625"/>
            <a:ext cx="46545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4164013"/>
            <a:ext cx="45624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143000"/>
            <a:ext cx="36655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00063"/>
            <a:ext cx="2974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286125" y="571500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Мутуалізм</a:t>
            </a:r>
            <a:endParaRPr lang="ru-RU" sz="3200">
              <a:latin typeface="Cambria" pitchFamily="18" charset="0"/>
            </a:endParaRPr>
          </a:p>
        </p:txBody>
      </p:sp>
      <p:pic>
        <p:nvPicPr>
          <p:cNvPr id="24580" name="Picture 4" descr="Картинки по запросу мурахи і попелиці мутуалі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786188"/>
            <a:ext cx="335756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 descr="Картинки по запросу джмелі і конюш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5602" name="AutoShape 4" descr="Картинки по запросу джмелі і конюш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5603" name="Picture 6" descr="Картинки по запросу джмелі і коню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46688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Картинки по запросу мікориза орхідей і гриба в пирод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286125"/>
            <a:ext cx="46672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6000750" y="785813"/>
            <a:ext cx="216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Мутуалізм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971550" y="333375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Коменсалізм (нахлібництво) 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68313" y="974725"/>
            <a:ext cx="7488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ambria" pitchFamily="18" charset="0"/>
              </a:rPr>
              <a:t>Коменсалізм</a:t>
            </a:r>
            <a:r>
              <a:rPr lang="ru-RU" sz="2400" b="1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>
                <a:solidFill>
                  <a:schemeClr val="bg1"/>
                </a:solidFill>
                <a:latin typeface="Cambria" pitchFamily="18" charset="0"/>
              </a:rPr>
              <a:t>нахлебнічество, співжиття тваринних різних видів, </a:t>
            </a:r>
            <a:r>
              <a:rPr lang="ru-RU" sz="2400" b="1">
                <a:solidFill>
                  <a:schemeClr val="bg1"/>
                </a:solidFill>
                <a:latin typeface="Cambria" pitchFamily="18" charset="0"/>
              </a:rPr>
              <a:t>що характеризується тим, що один з них (коменсал) постійно або тимчасово живе за рахунок іншого, не заподіюючи йому шкоди.</a:t>
            </a:r>
          </a:p>
        </p:txBody>
      </p:sp>
      <p:sp>
        <p:nvSpPr>
          <p:cNvPr id="26627" name="AutoShape 2" descr="&amp;Kcy;&amp;acy;&amp;rcy;&amp;tcy;&amp;icy;&amp;ncy;&amp;kcy;&amp;icy; &amp;pcy;&amp;ocy; &amp;zcy;&amp;acy;&amp;pcy;&amp;rcy;&amp;ocy;&amp;scy;&amp;ucy; &amp;rcy;&amp;ycy;&amp;bcy;&amp;acy;-&amp;pcy;&amp;rcy;&amp;icy;&amp;lcy;&amp;icy;&amp;pcy;&amp;acy;&amp;lcy;&amp;acy;"/>
          <p:cNvSpPr>
            <a:spLocks noChangeAspect="1" noChangeArrowheads="1"/>
          </p:cNvSpPr>
          <p:nvPr/>
        </p:nvSpPr>
        <p:spPr bwMode="auto">
          <a:xfrm>
            <a:off x="155575" y="-1135063"/>
            <a:ext cx="4171950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44763"/>
            <a:ext cx="7848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36083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2" descr="Картинки по запросу акулы і лоцма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357563"/>
            <a:ext cx="4187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41363"/>
            <a:ext cx="7334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епіфіти на дерев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4286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23850" y="0"/>
            <a:ext cx="8280400" cy="1800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Коменсалізм ( квартиранство) – </a:t>
            </a:r>
            <a:r>
              <a:rPr lang="ru-RU" sz="2800" b="1">
                <a:solidFill>
                  <a:schemeClr val="bg1"/>
                </a:solidFill>
                <a:latin typeface="Cambria" pitchFamily="18" charset="0"/>
              </a:rPr>
              <a:t>форма симбіозу, за якої один із симбіонтів отримує користь від сумісного існування, не завдаючи шкоди іншому</a:t>
            </a:r>
            <a:r>
              <a:rPr lang="ru-RU" sz="2800" b="1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ru-RU" sz="2800">
              <a:latin typeface="Cambria" pitchFamily="18" charset="0"/>
            </a:endParaRPr>
          </a:p>
        </p:txBody>
      </p:sp>
      <p:pic>
        <p:nvPicPr>
          <p:cNvPr id="29699" name="Picture 4" descr="Картинки по запросу дуплогніздні пта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Картинки по запросу альбатро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714875"/>
            <a:ext cx="273843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Картинки по запросу гатер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714875"/>
            <a:ext cx="24923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771525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395288" y="0"/>
            <a:ext cx="8424862" cy="1616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Нейтралізм </a:t>
            </a:r>
            <a:r>
              <a:rPr lang="ru-RU">
                <a:solidFill>
                  <a:schemeClr val="bg1"/>
                </a:solidFill>
              </a:rPr>
              <a:t> — це форма біотичних взаємовідносин, за якої співіснування двох видів на одній території не чинить на них безпосереднього впливу та не має ні позитивних, ні негативних наслідків. </a:t>
            </a:r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679825"/>
            <a:ext cx="51371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814387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 descr="&amp;Kcy;&amp;acy;&amp;rcy;&amp;tcy;&amp;icy;&amp;ncy;&amp;kcy;&amp;icy; &amp;pcy;&amp;ocy; &amp;zcy;&amp;acy;&amp;pcy;&amp;rcy;&amp;ocy;&amp;scy;&amp;ucy; &amp;kcy;&amp;acy;&amp;rcy;&amp;tcy;&amp;icy;&amp;ncy;&amp;kcy;&amp;acy; &amp;khcy;&amp;icy;&amp;zhcy;&amp;acy;&amp;kcy;&amp;icy; &amp;rcy;&amp;ocy;&amp;scy;&amp;lcy;&amp;icy;&amp;ncy;&amp;icy;"/>
          <p:cNvSpPr>
            <a:spLocks noChangeAspect="1" noChangeArrowheads="1"/>
          </p:cNvSpPr>
          <p:nvPr/>
        </p:nvSpPr>
        <p:spPr bwMode="auto">
          <a:xfrm>
            <a:off x="155575" y="-1500188"/>
            <a:ext cx="417195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71563"/>
            <a:ext cx="321468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71688"/>
            <a:ext cx="40322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3599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076825" y="476250"/>
            <a:ext cx="352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Хижацтво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В екосистемах спостерігаються різні види симбіозу (форми співіснування двох різних видів). До них належать : мутуалізм, паразитизм, коменсалізм. Т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8001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6480175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Симбіо́з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взаємодія й співіснування різних біологічних 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Вид"/>
              </a:rPr>
              <a:t>видів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0"/>
            <a:ext cx="8878888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 l="25400" t="15875" r="7924" b="22609"/>
          <a:stretch>
            <a:fillRect/>
          </a:stretch>
        </p:blipFill>
        <p:spPr bwMode="auto">
          <a:xfrm>
            <a:off x="500063" y="500063"/>
            <a:ext cx="79200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solidFill>
                  <a:schemeClr val="bg1"/>
                </a:solidFill>
                <a:effectLst/>
              </a:rPr>
              <a:t>Домашнє завдання:</a:t>
            </a:r>
            <a:endParaRPr lang="ru-RU" smtClean="0">
              <a:solidFill>
                <a:schemeClr val="bg1"/>
              </a:solidFill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3671888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</a:rPr>
              <a:t>Скласти конспект.</a:t>
            </a:r>
          </a:p>
          <a:p>
            <a:r>
              <a:rPr lang="uk-UA" smtClean="0">
                <a:solidFill>
                  <a:schemeClr val="bg1"/>
                </a:solidFill>
              </a:rPr>
              <a:t>Заповнити таблицю (слайд №21).</a:t>
            </a:r>
          </a:p>
          <a:p>
            <a:r>
              <a:rPr lang="uk-UA" smtClean="0">
                <a:solidFill>
                  <a:schemeClr val="bg1"/>
                </a:solidFill>
              </a:rPr>
              <a:t>Дайте відповідь на запитання (письмово):</a:t>
            </a:r>
          </a:p>
          <a:p>
            <a:r>
              <a:rPr lang="uk-UA" smtClean="0">
                <a:solidFill>
                  <a:schemeClr val="bg1"/>
                </a:solidFill>
              </a:rPr>
              <a:t>1. Яка роль симбіозу в еволюції?</a:t>
            </a:r>
          </a:p>
          <a:p>
            <a:r>
              <a:rPr lang="uk-UA" smtClean="0">
                <a:solidFill>
                  <a:schemeClr val="bg1"/>
                </a:solidFill>
              </a:rPr>
              <a:t>2. Яка значення різних форм симбіозу для біорізноманіття планети?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19150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426450" cy="167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Cambria" pitchFamily="18" charset="0"/>
              </a:rPr>
              <a:t>Аменсалізм</a:t>
            </a:r>
          </a:p>
          <a:p>
            <a:r>
              <a:rPr lang="vi-VN" sz="2000">
                <a:solidFill>
                  <a:schemeClr val="bg1"/>
                </a:solidFill>
                <a:latin typeface="Times New Roman" pitchFamily="18" charset="0"/>
              </a:rPr>
              <a:t>Алелопа́тія</a:t>
            </a:r>
            <a:r>
              <a:rPr lang="vi-VN" sz="2000">
                <a:latin typeface="Times New Roman" pitchFamily="18" charset="0"/>
              </a:rPr>
              <a:t> (від грецького «алелос» — взаємний і «патон» — вплив) — властивість рослин, грибів, мікроорганізмів виділяти органічні сполуки, які пригнічують проростання, ріст, розвиток і здатність до розмноження інших організмів</a:t>
            </a:r>
            <a:r>
              <a:rPr lang="vi-VN" sz="2400">
                <a:latin typeface="Times New Roman" pitchFamily="18" charset="0"/>
              </a:rPr>
              <a:t>.</a:t>
            </a:r>
            <a:endParaRPr lang="ru-RU" sz="2400">
              <a:latin typeface="Cambria" pitchFamily="18" charset="0"/>
            </a:endParaRPr>
          </a:p>
        </p:txBody>
      </p:sp>
      <p:sp>
        <p:nvSpPr>
          <p:cNvPr id="17410" name="AutoShape 2" descr="&amp;Kcy;&amp;acy;&amp;rcy;&amp;tcy;&amp;icy;&amp;ncy;&amp;kcy;&amp;icy; &amp;pcy;&amp;ocy; &amp;zcy;&amp;acy;&amp;pcy;&amp;rcy;&amp;ocy;&amp;scy;&amp;ucy; &amp;gcy;&amp;rcy;&amp;icy;&amp;bcy; &amp;pcy;&amp;iecy;&amp;ncy;&amp;iukcy;&amp;tscy;&amp;icy;&amp;lcy;"/>
          <p:cNvSpPr>
            <a:spLocks noChangeAspect="1" noChangeArrowheads="1"/>
          </p:cNvSpPr>
          <p:nvPr/>
        </p:nvSpPr>
        <p:spPr bwMode="auto">
          <a:xfrm>
            <a:off x="155575" y="-1455738"/>
            <a:ext cx="3705225" cy="30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143125"/>
            <a:ext cx="3309937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5" descr="&amp;Kcy;&amp;acy;&amp;rcy;&amp;tcy;&amp;icy;&amp;ncy;&amp;kcy;&amp;icy; &amp;pcy;&amp;ocy; &amp;zcy;&amp;acy;&amp;pcy;&amp;rcy;&amp;ocy;&amp;scy;&amp;ucy; &amp;scy;&amp;ocy;&amp;scy;&amp;ncy;&amp;acy;"/>
          <p:cNvSpPr>
            <a:spLocks noChangeAspect="1" noChangeArrowheads="1"/>
          </p:cNvSpPr>
          <p:nvPr/>
        </p:nvSpPr>
        <p:spPr bwMode="auto">
          <a:xfrm>
            <a:off x="155575" y="-1790700"/>
            <a:ext cx="2390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17413" name="Picture 2" descr="Картинки по запросу нижній ярус лі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286000"/>
            <a:ext cx="35099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071813" y="5500688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Горіх чорний виділяє через корені хімічні речовини, які пригнічують ріст інших рослин, приклад аменсалізму</a:t>
            </a:r>
          </a:p>
        </p:txBody>
      </p:sp>
      <p:pic>
        <p:nvPicPr>
          <p:cNvPr id="17415" name="Picture 4" descr="https://upload.wikimedia.org/wikipedia/commons/thumb/5/54/Black_Walnut_middle.JPG/300px-Black_Walnut_mid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929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640762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857250" y="571500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mbria" pitchFamily="18" charset="0"/>
              </a:rPr>
              <a:t>Якщо взаємодія приносить вигоду хоч одному з видів і є обов'язковою умовою для його існування, то такий тип взаємодії називають </a:t>
            </a:r>
            <a:r>
              <a:rPr lang="ru-RU" sz="3200">
                <a:solidFill>
                  <a:srgbClr val="FFC000"/>
                </a:solidFill>
                <a:latin typeface="Cambria" pitchFamily="18" charset="0"/>
              </a:rPr>
              <a:t>симбіозом. </a:t>
            </a:r>
          </a:p>
          <a:p>
            <a:endParaRPr lang="ru-RU" sz="3200">
              <a:solidFill>
                <a:srgbClr val="FFC000"/>
              </a:solidFill>
              <a:latin typeface="Cambria" pitchFamily="18" charset="0"/>
            </a:endParaRPr>
          </a:p>
          <a:p>
            <a:r>
              <a:rPr lang="ru-RU" sz="3200">
                <a:latin typeface="Cambria" pitchFamily="18" charset="0"/>
              </a:rPr>
              <a:t>Залежно від особливостей взаємодії між організмами розрізняють кілька форм симбіозу: мутуалізм, коменсалізм, паразитизм та інші.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79200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Мутуалізм – </a:t>
            </a: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симбіозу, за якої співіснування є корисним та обов'язковим для обох симбіонтів.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и по запросу терміти  мутуалі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73342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842</TotalTime>
  <Words>205</Words>
  <Application>Microsoft Office PowerPoint</Application>
  <PresentationFormat>Экран (4:3)</PresentationFormat>
  <Paragraphs>24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Cambria</vt:lpstr>
      <vt:lpstr>Arial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Домашнє завдання: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Natali</cp:lastModifiedBy>
  <cp:revision>57</cp:revision>
  <dcterms:created xsi:type="dcterms:W3CDTF">2016-12-13T18:06:21Z</dcterms:created>
  <dcterms:modified xsi:type="dcterms:W3CDTF">2020-03-26T15:50:08Z</dcterms:modified>
</cp:coreProperties>
</file>