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6" autoAdjust="0"/>
    <p:restoredTop sz="94652" autoAdjust="0"/>
  </p:normalViewPr>
  <p:slideViewPr>
    <p:cSldViewPr>
      <p:cViewPr>
        <p:scale>
          <a:sx n="73" d="100"/>
          <a:sy n="73" d="100"/>
        </p:scale>
        <p:origin x="-78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4210F-910E-43E0-8298-AC473B65A969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532D670-4522-46FE-BE80-AEC2CF9A6CFB}">
      <dgm:prSet phldrT="[Текст]"/>
      <dgm:spPr/>
      <dgm:t>
        <a:bodyPr/>
        <a:lstStyle/>
        <a:p>
          <a:r>
            <a:rPr lang="uk-UA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Опитування</a:t>
          </a:r>
          <a:r>
            <a:rPr lang="uk-UA" noProof="0" dirty="0" smtClean="0">
              <a:solidFill>
                <a:srgbClr val="FFC000"/>
              </a:solidFill>
              <a:latin typeface="Arial Black" pitchFamily="34" charset="0"/>
            </a:rPr>
            <a:t/>
          </a:r>
          <a:br>
            <a:rPr lang="uk-UA" noProof="0" dirty="0" smtClean="0">
              <a:solidFill>
                <a:srgbClr val="FFC000"/>
              </a:solidFill>
              <a:latin typeface="Arial Black" pitchFamily="34" charset="0"/>
            </a:rPr>
          </a:br>
          <a:r>
            <a:rPr lang="uk-UA" noProof="0" dirty="0" smtClean="0"/>
            <a:t>з'ясування позицій респондентів щодо якого-небудь питання</a:t>
          </a:r>
        </a:p>
        <a:p>
          <a:r>
            <a:rPr lang="uk-UA" noProof="0" dirty="0" smtClean="0"/>
            <a:t>(анкети, персональні і групові інтерв'ю, телефонні інтерв'ю) </a:t>
          </a:r>
          <a:endParaRPr lang="uk-UA" noProof="0" dirty="0"/>
        </a:p>
      </dgm:t>
    </dgm:pt>
    <dgm:pt modelId="{D1CC9483-8A99-4250-92D7-780C39121FCF}" type="parTrans" cxnId="{7D58BB7F-CC0A-4101-91A6-5C1583542BAA}">
      <dgm:prSet/>
      <dgm:spPr/>
      <dgm:t>
        <a:bodyPr/>
        <a:lstStyle/>
        <a:p>
          <a:endParaRPr lang="uk-UA"/>
        </a:p>
      </dgm:t>
    </dgm:pt>
    <dgm:pt modelId="{6E50A10F-550A-45D1-9C01-6A4B4A36429C}" type="sibTrans" cxnId="{7D58BB7F-CC0A-4101-91A6-5C1583542BAA}">
      <dgm:prSet/>
      <dgm:spPr/>
      <dgm:t>
        <a:bodyPr/>
        <a:lstStyle/>
        <a:p>
          <a:endParaRPr lang="uk-UA"/>
        </a:p>
      </dgm:t>
    </dgm:pt>
    <dgm:pt modelId="{04A92069-684D-44FB-89AC-71571512BA02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Спостереження</a:t>
          </a:r>
          <a:r>
            <a:rPr lang="uk-UA" b="0" noProof="0" dirty="0" smtClean="0">
              <a:solidFill>
                <a:srgbClr val="FFC000"/>
              </a:solidFill>
              <a:latin typeface="Arial Black" pitchFamily="34" charset="0"/>
            </a:rPr>
            <a:t/>
          </a:r>
          <a:br>
            <a:rPr lang="uk-UA" b="0" noProof="0" dirty="0" smtClean="0">
              <a:solidFill>
                <a:srgbClr val="FFC000"/>
              </a:solidFill>
              <a:latin typeface="Arial Black" pitchFamily="34" charset="0"/>
            </a:rPr>
          </a:br>
          <a:r>
            <a:rPr lang="uk-UA" noProof="0" dirty="0" smtClean="0"/>
            <a:t>вивчаючий веде безпосереднє спостереження за досліджуваними об'єктами, не вступаючи з ними в контакт і не здійснюючи на них впливу</a:t>
          </a:r>
          <a:endParaRPr lang="uk-UA" b="0" noProof="0" dirty="0">
            <a:solidFill>
              <a:srgbClr val="FFC000"/>
            </a:solidFill>
            <a:latin typeface="Arial Black" pitchFamily="34" charset="0"/>
          </a:endParaRPr>
        </a:p>
      </dgm:t>
    </dgm:pt>
    <dgm:pt modelId="{A8E3A7F7-14A6-4AB3-9961-61E59B0ED7E8}" type="parTrans" cxnId="{B04584C9-0B5F-448D-B227-884EF7D2B6F3}">
      <dgm:prSet/>
      <dgm:spPr/>
      <dgm:t>
        <a:bodyPr/>
        <a:lstStyle/>
        <a:p>
          <a:endParaRPr lang="uk-UA"/>
        </a:p>
      </dgm:t>
    </dgm:pt>
    <dgm:pt modelId="{2D404E38-157E-4C0A-9676-815E1D938B84}" type="sibTrans" cxnId="{B04584C9-0B5F-448D-B227-884EF7D2B6F3}">
      <dgm:prSet/>
      <dgm:spPr/>
      <dgm:t>
        <a:bodyPr/>
        <a:lstStyle/>
        <a:p>
          <a:endParaRPr lang="uk-UA"/>
        </a:p>
      </dgm:t>
    </dgm:pt>
    <dgm:pt modelId="{4391E648-1FD9-4DD2-83C4-3548F19D267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Експеримент</a:t>
          </a:r>
          <a:br>
            <a: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</a:br>
          <a:r>
            <a:rPr lang="uk-UA" sz="1800" dirty="0" smtClean="0">
              <a:solidFill>
                <a:schemeClr val="bg1"/>
              </a:solidFill>
              <a:effectLst/>
              <a:latin typeface="+mn-lt"/>
            </a:rPr>
            <a:t>а</a:t>
          </a:r>
          <a:r>
            <a:rPr lang="uk-UA" sz="1800" dirty="0" smtClean="0"/>
            <a:t>ктивний вплив дослідника на досліджуваний об'єкт з метою вивчення зворотної реакції </a:t>
          </a:r>
          <a:endParaRPr lang="uk-UA" sz="18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87529A20-CF0B-498B-B6A8-AA9C71695584}" type="parTrans" cxnId="{2EF02BA3-8931-4C0D-97F5-D29FEE109EF5}">
      <dgm:prSet/>
      <dgm:spPr/>
      <dgm:t>
        <a:bodyPr/>
        <a:lstStyle/>
        <a:p>
          <a:endParaRPr lang="uk-UA"/>
        </a:p>
      </dgm:t>
    </dgm:pt>
    <dgm:pt modelId="{E67B720A-0FCE-431C-B37A-469C72BD3F62}" type="sibTrans" cxnId="{2EF02BA3-8931-4C0D-97F5-D29FEE109EF5}">
      <dgm:prSet/>
      <dgm:spPr/>
      <dgm:t>
        <a:bodyPr/>
        <a:lstStyle/>
        <a:p>
          <a:endParaRPr lang="uk-UA"/>
        </a:p>
      </dgm:t>
    </dgm:pt>
    <dgm:pt modelId="{A3AA0EC6-9DCC-4280-8B43-4E2FA5BCBE01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Імітація</a:t>
          </a:r>
          <a:r>
            <a:rPr lang="uk-UA" dirty="0" smtClean="0">
              <a:solidFill>
                <a:schemeClr val="tx1"/>
              </a:solidFill>
            </a:rPr>
            <a:t/>
          </a:r>
          <a:br>
            <a:rPr lang="uk-UA" dirty="0" smtClean="0">
              <a:solidFill>
                <a:schemeClr val="tx1"/>
              </a:solidFill>
            </a:rPr>
          </a:br>
          <a:r>
            <a:rPr lang="uk-UA" noProof="0" dirty="0" smtClean="0">
              <a:solidFill>
                <a:schemeClr val="tx1"/>
              </a:solidFill>
            </a:rPr>
            <a:t>вивчення вплив маркетингових факторів на досліджувану величину за допомогою математичних комп'ютерних моделей</a:t>
          </a:r>
          <a:endParaRPr lang="uk-UA" noProof="0" dirty="0">
            <a:solidFill>
              <a:schemeClr val="tx1"/>
            </a:solidFill>
          </a:endParaRPr>
        </a:p>
      </dgm:t>
    </dgm:pt>
    <dgm:pt modelId="{34DD931B-EAAA-49EF-A496-000FA11FBD9C}" type="parTrans" cxnId="{63C21DF4-3B5C-4F68-BE06-3144CE32F260}">
      <dgm:prSet/>
      <dgm:spPr/>
      <dgm:t>
        <a:bodyPr/>
        <a:lstStyle/>
        <a:p>
          <a:endParaRPr lang="uk-UA"/>
        </a:p>
      </dgm:t>
    </dgm:pt>
    <dgm:pt modelId="{EF309F02-C9DE-4324-985E-0D8ADF028B2B}" type="sibTrans" cxnId="{63C21DF4-3B5C-4F68-BE06-3144CE32F260}">
      <dgm:prSet/>
      <dgm:spPr/>
      <dgm:t>
        <a:bodyPr/>
        <a:lstStyle/>
        <a:p>
          <a:endParaRPr lang="uk-UA"/>
        </a:p>
      </dgm:t>
    </dgm:pt>
    <dgm:pt modelId="{433A84FD-8E8C-4510-A3FB-CFA1A2994BAC}" type="pres">
      <dgm:prSet presAssocID="{CCE4210F-910E-43E0-8298-AC473B65A9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789E7D-2144-4795-A46B-E87A4F7222D1}" type="pres">
      <dgm:prSet presAssocID="{5532D670-4522-46FE-BE80-AEC2CF9A6CFB}" presName="comp" presStyleCnt="0"/>
      <dgm:spPr/>
    </dgm:pt>
    <dgm:pt modelId="{5FD44352-F0F4-47A7-8BAD-C640E1AF2769}" type="pres">
      <dgm:prSet presAssocID="{5532D670-4522-46FE-BE80-AEC2CF9A6CFB}" presName="box" presStyleLbl="node1" presStyleIdx="0" presStyleCnt="4"/>
      <dgm:spPr/>
      <dgm:t>
        <a:bodyPr/>
        <a:lstStyle/>
        <a:p>
          <a:endParaRPr lang="uk-UA"/>
        </a:p>
      </dgm:t>
    </dgm:pt>
    <dgm:pt modelId="{7FFB83EE-035D-42EE-A221-BC8D217C393D}" type="pres">
      <dgm:prSet presAssocID="{5532D670-4522-46FE-BE80-AEC2CF9A6CF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1256C49-C00E-428F-9D93-EC8CFB86AF01}" type="pres">
      <dgm:prSet presAssocID="{5532D670-4522-46FE-BE80-AEC2CF9A6C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7605C6-266B-4684-BA83-2B9E4811B6F3}" type="pres">
      <dgm:prSet presAssocID="{6E50A10F-550A-45D1-9C01-6A4B4A36429C}" presName="spacer" presStyleCnt="0"/>
      <dgm:spPr/>
    </dgm:pt>
    <dgm:pt modelId="{614A849C-E77F-43C5-B3F3-6123F0502C1D}" type="pres">
      <dgm:prSet presAssocID="{04A92069-684D-44FB-89AC-71571512BA02}" presName="comp" presStyleCnt="0"/>
      <dgm:spPr/>
    </dgm:pt>
    <dgm:pt modelId="{5D92BA5B-DCFB-4B5F-81EF-6A33BEED44BE}" type="pres">
      <dgm:prSet presAssocID="{04A92069-684D-44FB-89AC-71571512BA02}" presName="box" presStyleLbl="node1" presStyleIdx="1" presStyleCnt="4"/>
      <dgm:spPr/>
      <dgm:t>
        <a:bodyPr/>
        <a:lstStyle/>
        <a:p>
          <a:endParaRPr lang="uk-UA"/>
        </a:p>
      </dgm:t>
    </dgm:pt>
    <dgm:pt modelId="{A2CBE68C-3282-43AA-86A9-87D78099FC93}" type="pres">
      <dgm:prSet presAssocID="{04A92069-684D-44FB-89AC-71571512BA0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5AD718C-B715-4753-8156-E5E62714D7DC}" type="pres">
      <dgm:prSet presAssocID="{04A92069-684D-44FB-89AC-71571512BA0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A3D7A8-FA00-4AD1-8B35-46E865933D10}" type="pres">
      <dgm:prSet presAssocID="{2D404E38-157E-4C0A-9676-815E1D938B84}" presName="spacer" presStyleCnt="0"/>
      <dgm:spPr/>
    </dgm:pt>
    <dgm:pt modelId="{FAA9081F-2AFB-41AF-BEF6-8D1E5FBC3FAF}" type="pres">
      <dgm:prSet presAssocID="{4391E648-1FD9-4DD2-83C4-3548F19D2673}" presName="comp" presStyleCnt="0"/>
      <dgm:spPr/>
    </dgm:pt>
    <dgm:pt modelId="{A419A757-4AF8-4A3C-99AF-09972C367694}" type="pres">
      <dgm:prSet presAssocID="{4391E648-1FD9-4DD2-83C4-3548F19D2673}" presName="box" presStyleLbl="node1" presStyleIdx="2" presStyleCnt="4" custLinFactNeighborX="820"/>
      <dgm:spPr/>
      <dgm:t>
        <a:bodyPr/>
        <a:lstStyle/>
        <a:p>
          <a:endParaRPr lang="uk-UA"/>
        </a:p>
      </dgm:t>
    </dgm:pt>
    <dgm:pt modelId="{A89B5630-C006-419C-B7DF-779836D9E7C6}" type="pres">
      <dgm:prSet presAssocID="{4391E648-1FD9-4DD2-83C4-3548F19D267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7A0769D3-AC22-489A-AB87-857B590F22E1}" type="pres">
      <dgm:prSet presAssocID="{4391E648-1FD9-4DD2-83C4-3548F19D267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0A534F-8092-40AB-B53B-6D6247A15D8A}" type="pres">
      <dgm:prSet presAssocID="{E67B720A-0FCE-431C-B37A-469C72BD3F62}" presName="spacer" presStyleCnt="0"/>
      <dgm:spPr/>
    </dgm:pt>
    <dgm:pt modelId="{BD035860-30E9-483D-ABF5-59512A6A3E7E}" type="pres">
      <dgm:prSet presAssocID="{A3AA0EC6-9DCC-4280-8B43-4E2FA5BCBE01}" presName="comp" presStyleCnt="0"/>
      <dgm:spPr/>
    </dgm:pt>
    <dgm:pt modelId="{8CFD9AB8-7C81-43E8-9A09-1B69D3848BAA}" type="pres">
      <dgm:prSet presAssocID="{A3AA0EC6-9DCC-4280-8B43-4E2FA5BCBE01}" presName="box" presStyleLbl="node1" presStyleIdx="3" presStyleCnt="4"/>
      <dgm:spPr/>
      <dgm:t>
        <a:bodyPr/>
        <a:lstStyle/>
        <a:p>
          <a:endParaRPr lang="uk-UA"/>
        </a:p>
      </dgm:t>
    </dgm:pt>
    <dgm:pt modelId="{9509D474-593F-4729-912C-D4167E7228E1}" type="pres">
      <dgm:prSet presAssocID="{A3AA0EC6-9DCC-4280-8B43-4E2FA5BCBE0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6236595-979A-429D-9AB8-8DBE1C9C5C0F}" type="pres">
      <dgm:prSet presAssocID="{A3AA0EC6-9DCC-4280-8B43-4E2FA5BCBE0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DB6775-4AE1-45E5-817B-58A7C3BB4600}" type="presOf" srcId="{4391E648-1FD9-4DD2-83C4-3548F19D2673}" destId="{7A0769D3-AC22-489A-AB87-857B590F22E1}" srcOrd="1" destOrd="0" presId="urn:microsoft.com/office/officeart/2005/8/layout/vList4"/>
    <dgm:cxn modelId="{7D58BB7F-CC0A-4101-91A6-5C1583542BAA}" srcId="{CCE4210F-910E-43E0-8298-AC473B65A969}" destId="{5532D670-4522-46FE-BE80-AEC2CF9A6CFB}" srcOrd="0" destOrd="0" parTransId="{D1CC9483-8A99-4250-92D7-780C39121FCF}" sibTransId="{6E50A10F-550A-45D1-9C01-6A4B4A36429C}"/>
    <dgm:cxn modelId="{2D904FD0-7DE1-4BB0-A736-3B46755B1EAB}" type="presOf" srcId="{A3AA0EC6-9DCC-4280-8B43-4E2FA5BCBE01}" destId="{96236595-979A-429D-9AB8-8DBE1C9C5C0F}" srcOrd="1" destOrd="0" presId="urn:microsoft.com/office/officeart/2005/8/layout/vList4"/>
    <dgm:cxn modelId="{B04584C9-0B5F-448D-B227-884EF7D2B6F3}" srcId="{CCE4210F-910E-43E0-8298-AC473B65A969}" destId="{04A92069-684D-44FB-89AC-71571512BA02}" srcOrd="1" destOrd="0" parTransId="{A8E3A7F7-14A6-4AB3-9961-61E59B0ED7E8}" sibTransId="{2D404E38-157E-4C0A-9676-815E1D938B84}"/>
    <dgm:cxn modelId="{1FF103F5-4292-4F1F-9B70-5804CB716A5A}" type="presOf" srcId="{5532D670-4522-46FE-BE80-AEC2CF9A6CFB}" destId="{11256C49-C00E-428F-9D93-EC8CFB86AF01}" srcOrd="1" destOrd="0" presId="urn:microsoft.com/office/officeart/2005/8/layout/vList4"/>
    <dgm:cxn modelId="{A85FCA32-036F-4065-9514-26CCD6E69A52}" type="presOf" srcId="{5532D670-4522-46FE-BE80-AEC2CF9A6CFB}" destId="{5FD44352-F0F4-47A7-8BAD-C640E1AF2769}" srcOrd="0" destOrd="0" presId="urn:microsoft.com/office/officeart/2005/8/layout/vList4"/>
    <dgm:cxn modelId="{2EF02BA3-8931-4C0D-97F5-D29FEE109EF5}" srcId="{CCE4210F-910E-43E0-8298-AC473B65A969}" destId="{4391E648-1FD9-4DD2-83C4-3548F19D2673}" srcOrd="2" destOrd="0" parTransId="{87529A20-CF0B-498B-B6A8-AA9C71695584}" sibTransId="{E67B720A-0FCE-431C-B37A-469C72BD3F62}"/>
    <dgm:cxn modelId="{3FFAE040-9D9C-4598-8F34-D4FD1318B96A}" type="presOf" srcId="{04A92069-684D-44FB-89AC-71571512BA02}" destId="{5D92BA5B-DCFB-4B5F-81EF-6A33BEED44BE}" srcOrd="0" destOrd="0" presId="urn:microsoft.com/office/officeart/2005/8/layout/vList4"/>
    <dgm:cxn modelId="{268D6CF4-8C37-409E-B81E-02F60B288CFD}" type="presOf" srcId="{A3AA0EC6-9DCC-4280-8B43-4E2FA5BCBE01}" destId="{8CFD9AB8-7C81-43E8-9A09-1B69D3848BAA}" srcOrd="0" destOrd="0" presId="urn:microsoft.com/office/officeart/2005/8/layout/vList4"/>
    <dgm:cxn modelId="{EB569FD2-96E4-438C-BE1A-DDD0232A630D}" type="presOf" srcId="{4391E648-1FD9-4DD2-83C4-3548F19D2673}" destId="{A419A757-4AF8-4A3C-99AF-09972C367694}" srcOrd="0" destOrd="0" presId="urn:microsoft.com/office/officeart/2005/8/layout/vList4"/>
    <dgm:cxn modelId="{34633E5C-E2FF-4238-85BB-A30C035EF9E0}" type="presOf" srcId="{04A92069-684D-44FB-89AC-71571512BA02}" destId="{F5AD718C-B715-4753-8156-E5E62714D7DC}" srcOrd="1" destOrd="0" presId="urn:microsoft.com/office/officeart/2005/8/layout/vList4"/>
    <dgm:cxn modelId="{63C21DF4-3B5C-4F68-BE06-3144CE32F260}" srcId="{CCE4210F-910E-43E0-8298-AC473B65A969}" destId="{A3AA0EC6-9DCC-4280-8B43-4E2FA5BCBE01}" srcOrd="3" destOrd="0" parTransId="{34DD931B-EAAA-49EF-A496-000FA11FBD9C}" sibTransId="{EF309F02-C9DE-4324-985E-0D8ADF028B2B}"/>
    <dgm:cxn modelId="{0CFFFBB3-3319-4BB6-BBAD-859A21B015CC}" type="presOf" srcId="{CCE4210F-910E-43E0-8298-AC473B65A969}" destId="{433A84FD-8E8C-4510-A3FB-CFA1A2994BAC}" srcOrd="0" destOrd="0" presId="urn:microsoft.com/office/officeart/2005/8/layout/vList4"/>
    <dgm:cxn modelId="{2852B1E4-D450-4B18-A286-FBA7F18E36AC}" type="presParOf" srcId="{433A84FD-8E8C-4510-A3FB-CFA1A2994BAC}" destId="{52789E7D-2144-4795-A46B-E87A4F7222D1}" srcOrd="0" destOrd="0" presId="urn:microsoft.com/office/officeart/2005/8/layout/vList4"/>
    <dgm:cxn modelId="{192691DF-ED5B-491E-BAD3-BCACC31E4000}" type="presParOf" srcId="{52789E7D-2144-4795-A46B-E87A4F7222D1}" destId="{5FD44352-F0F4-47A7-8BAD-C640E1AF2769}" srcOrd="0" destOrd="0" presId="urn:microsoft.com/office/officeart/2005/8/layout/vList4"/>
    <dgm:cxn modelId="{44370FD0-66BC-4A91-8C50-BBEE0A52A0BC}" type="presParOf" srcId="{52789E7D-2144-4795-A46B-E87A4F7222D1}" destId="{7FFB83EE-035D-42EE-A221-BC8D217C393D}" srcOrd="1" destOrd="0" presId="urn:microsoft.com/office/officeart/2005/8/layout/vList4"/>
    <dgm:cxn modelId="{838BA7D5-81CF-492D-AC3A-3C201AB63436}" type="presParOf" srcId="{52789E7D-2144-4795-A46B-E87A4F7222D1}" destId="{11256C49-C00E-428F-9D93-EC8CFB86AF01}" srcOrd="2" destOrd="0" presId="urn:microsoft.com/office/officeart/2005/8/layout/vList4"/>
    <dgm:cxn modelId="{C0A5E878-D1BD-4F38-9CE0-C4A9190D2845}" type="presParOf" srcId="{433A84FD-8E8C-4510-A3FB-CFA1A2994BAC}" destId="{6F7605C6-266B-4684-BA83-2B9E4811B6F3}" srcOrd="1" destOrd="0" presId="urn:microsoft.com/office/officeart/2005/8/layout/vList4"/>
    <dgm:cxn modelId="{DB205C32-617A-4391-B56A-B7EADD9FEBB2}" type="presParOf" srcId="{433A84FD-8E8C-4510-A3FB-CFA1A2994BAC}" destId="{614A849C-E77F-43C5-B3F3-6123F0502C1D}" srcOrd="2" destOrd="0" presId="urn:microsoft.com/office/officeart/2005/8/layout/vList4"/>
    <dgm:cxn modelId="{337E0593-9CC7-4732-8C0A-8F45252C6EF2}" type="presParOf" srcId="{614A849C-E77F-43C5-B3F3-6123F0502C1D}" destId="{5D92BA5B-DCFB-4B5F-81EF-6A33BEED44BE}" srcOrd="0" destOrd="0" presId="urn:microsoft.com/office/officeart/2005/8/layout/vList4"/>
    <dgm:cxn modelId="{6E0A821F-2C3C-4513-9C6D-D920E43AA8F6}" type="presParOf" srcId="{614A849C-E77F-43C5-B3F3-6123F0502C1D}" destId="{A2CBE68C-3282-43AA-86A9-87D78099FC93}" srcOrd="1" destOrd="0" presId="urn:microsoft.com/office/officeart/2005/8/layout/vList4"/>
    <dgm:cxn modelId="{B4B93E31-66A4-4647-92DE-E45569DA0918}" type="presParOf" srcId="{614A849C-E77F-43C5-B3F3-6123F0502C1D}" destId="{F5AD718C-B715-4753-8156-E5E62714D7DC}" srcOrd="2" destOrd="0" presId="urn:microsoft.com/office/officeart/2005/8/layout/vList4"/>
    <dgm:cxn modelId="{97BA4165-9661-43E8-B109-023912448C9A}" type="presParOf" srcId="{433A84FD-8E8C-4510-A3FB-CFA1A2994BAC}" destId="{C7A3D7A8-FA00-4AD1-8B35-46E865933D10}" srcOrd="3" destOrd="0" presId="urn:microsoft.com/office/officeart/2005/8/layout/vList4"/>
    <dgm:cxn modelId="{613ED4BB-AEB1-4EAC-A311-458867DE0AAA}" type="presParOf" srcId="{433A84FD-8E8C-4510-A3FB-CFA1A2994BAC}" destId="{FAA9081F-2AFB-41AF-BEF6-8D1E5FBC3FAF}" srcOrd="4" destOrd="0" presId="urn:microsoft.com/office/officeart/2005/8/layout/vList4"/>
    <dgm:cxn modelId="{D496ED01-FE97-4DAC-BEFE-51C274A7F2F3}" type="presParOf" srcId="{FAA9081F-2AFB-41AF-BEF6-8D1E5FBC3FAF}" destId="{A419A757-4AF8-4A3C-99AF-09972C367694}" srcOrd="0" destOrd="0" presId="urn:microsoft.com/office/officeart/2005/8/layout/vList4"/>
    <dgm:cxn modelId="{50D27334-C84A-4320-875E-4EC733DD9FF9}" type="presParOf" srcId="{FAA9081F-2AFB-41AF-BEF6-8D1E5FBC3FAF}" destId="{A89B5630-C006-419C-B7DF-779836D9E7C6}" srcOrd="1" destOrd="0" presId="urn:microsoft.com/office/officeart/2005/8/layout/vList4"/>
    <dgm:cxn modelId="{69467DDA-F639-44BC-93CE-7022E962272B}" type="presParOf" srcId="{FAA9081F-2AFB-41AF-BEF6-8D1E5FBC3FAF}" destId="{7A0769D3-AC22-489A-AB87-857B590F22E1}" srcOrd="2" destOrd="0" presId="urn:microsoft.com/office/officeart/2005/8/layout/vList4"/>
    <dgm:cxn modelId="{B4ACEBDA-7640-4C54-ADB8-7A6359F34E68}" type="presParOf" srcId="{433A84FD-8E8C-4510-A3FB-CFA1A2994BAC}" destId="{3B0A534F-8092-40AB-B53B-6D6247A15D8A}" srcOrd="5" destOrd="0" presId="urn:microsoft.com/office/officeart/2005/8/layout/vList4"/>
    <dgm:cxn modelId="{C3225F54-D294-46A4-8AD2-D101F0B5F21E}" type="presParOf" srcId="{433A84FD-8E8C-4510-A3FB-CFA1A2994BAC}" destId="{BD035860-30E9-483D-ABF5-59512A6A3E7E}" srcOrd="6" destOrd="0" presId="urn:microsoft.com/office/officeart/2005/8/layout/vList4"/>
    <dgm:cxn modelId="{50CB1492-8D7E-4A69-B9B0-39B014068D0C}" type="presParOf" srcId="{BD035860-30E9-483D-ABF5-59512A6A3E7E}" destId="{8CFD9AB8-7C81-43E8-9A09-1B69D3848BAA}" srcOrd="0" destOrd="0" presId="urn:microsoft.com/office/officeart/2005/8/layout/vList4"/>
    <dgm:cxn modelId="{C868E861-F5EA-4832-960A-512250A0BC37}" type="presParOf" srcId="{BD035860-30E9-483D-ABF5-59512A6A3E7E}" destId="{9509D474-593F-4729-912C-D4167E7228E1}" srcOrd="1" destOrd="0" presId="urn:microsoft.com/office/officeart/2005/8/layout/vList4"/>
    <dgm:cxn modelId="{8A73A805-1B9D-43A1-A44B-5ADCDC7B717B}" type="presParOf" srcId="{BD035860-30E9-483D-ABF5-59512A6A3E7E}" destId="{96236595-979A-429D-9AB8-8DBE1C9C5C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85C2F-4877-41D8-A911-410CE6ECAB78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84BCA17B-62E4-4F47-AB00-C689B7790EB8}">
      <dgm:prSet phldrT="[Текст]" custT="1"/>
      <dgm:spPr/>
      <dgm:t>
        <a:bodyPr/>
        <a:lstStyle/>
        <a:p>
          <a:r>
            <a:rPr lang="uk-UA" sz="1500" b="0" noProof="0" dirty="0" smtClean="0">
              <a:latin typeface="Arial Black" pitchFamily="34" charset="0"/>
            </a:rPr>
            <a:t>Факт</a:t>
          </a:r>
          <a:endParaRPr lang="uk-UA" sz="1500" b="0" noProof="0" dirty="0">
            <a:latin typeface="Arial Black" pitchFamily="34" charset="0"/>
          </a:endParaRPr>
        </a:p>
      </dgm:t>
    </dgm:pt>
    <dgm:pt modelId="{3E718BAE-D8EF-4A39-90A8-45D274602A51}" type="parTrans" cxnId="{63497A55-A999-477A-B7A7-62EE14BAFDF4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FA2B71AF-B04D-4520-B251-6D4BAAC0EA9B}" type="sibTrans" cxnId="{63497A55-A999-477A-B7A7-62EE14BAFDF4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D093E984-E139-4DE0-AB54-D9FD111F79BC}">
      <dgm:prSet phldrT="[Текст]" custT="1"/>
      <dgm:spPr/>
      <dgm:t>
        <a:bodyPr/>
        <a:lstStyle/>
        <a:p>
          <a:r>
            <a:rPr lang="uk-UA" sz="1500" noProof="0" dirty="0" smtClean="0">
              <a:latin typeface="Arial Black" pitchFamily="34" charset="0"/>
            </a:rPr>
            <a:t>Оцінки</a:t>
          </a:r>
          <a:endParaRPr lang="uk-UA" sz="1500" noProof="0" dirty="0">
            <a:latin typeface="Arial Black" pitchFamily="34" charset="0"/>
          </a:endParaRPr>
        </a:p>
      </dgm:t>
    </dgm:pt>
    <dgm:pt modelId="{4C3E2D8F-CCBF-4086-8C44-B7865DCE919F}" type="parTrans" cxnId="{E3121DD9-152F-41D4-A097-22955A8EBE49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491FDEA1-DEE0-4C7D-83C5-6B3F237E5C64}" type="sibTrans" cxnId="{E3121DD9-152F-41D4-A097-22955A8EBE49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A09A9160-96EF-43E0-B4CF-1C9ED70E4578}">
      <dgm:prSet phldrT="[Текст]" custT="1"/>
      <dgm:spPr/>
      <dgm:t>
        <a:bodyPr/>
        <a:lstStyle/>
        <a:p>
          <a:r>
            <a:rPr lang="uk-UA" sz="1500" noProof="0" dirty="0" smtClean="0">
              <a:latin typeface="Arial Black" pitchFamily="34" charset="0"/>
            </a:rPr>
            <a:t>Прогнози</a:t>
          </a:r>
          <a:endParaRPr lang="uk-UA" sz="1500" noProof="0" dirty="0">
            <a:latin typeface="Arial Black" pitchFamily="34" charset="0"/>
          </a:endParaRPr>
        </a:p>
      </dgm:t>
    </dgm:pt>
    <dgm:pt modelId="{5CA2293A-3B14-4098-AF65-5981A300D25D}" type="parTrans" cxnId="{3F6BD12E-2CCF-4F30-9FD8-2DEAC257F424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E5FB08B7-020F-444F-A0A5-514B26C75D9D}" type="sibTrans" cxnId="{3F6BD12E-2CCF-4F30-9FD8-2DEAC257F424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953F2ADF-DFF0-48BE-BB13-0CB698C64817}">
      <dgm:prSet custT="1"/>
      <dgm:spPr/>
      <dgm:t>
        <a:bodyPr/>
        <a:lstStyle/>
        <a:p>
          <a:r>
            <a:rPr lang="uk-UA" sz="1500" noProof="0" smtClean="0">
              <a:latin typeface="+mn-lt"/>
            </a:rPr>
            <a:t>подія або умова, що спостерігається прямо (найпростіший вид маркетингової інформації).</a:t>
          </a:r>
          <a:endParaRPr lang="uk-UA" sz="1500" noProof="0">
            <a:latin typeface="+mn-lt"/>
          </a:endParaRPr>
        </a:p>
      </dgm:t>
    </dgm:pt>
    <dgm:pt modelId="{DC5041C7-0160-4A10-AB06-C0A5EF3A4DC7}" type="parTrans" cxnId="{A2AE2790-0B92-4C13-A895-53CC4A35D452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5E25AD49-A469-4210-87A8-E04102077779}" type="sibTrans" cxnId="{A2AE2790-0B92-4C13-A895-53CC4A35D452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726E35C1-7A3B-4DF4-878F-32C57AC017EC}">
      <dgm:prSet phldrT="[Текст]" custT="1"/>
      <dgm:spPr/>
      <dgm:t>
        <a:bodyPr/>
        <a:lstStyle/>
        <a:p>
          <a:r>
            <a:rPr lang="uk-UA" sz="1500" noProof="0" smtClean="0">
              <a:latin typeface="+mn-lt"/>
            </a:rPr>
            <a:t>відрізняються від фактів тим, що базуються скоріше на умовиводах і (або) статистичних прийомах, чим на прямому спостереженні і підрахунку</a:t>
          </a:r>
          <a:endParaRPr lang="uk-UA" sz="1500" noProof="0">
            <a:latin typeface="+mn-lt"/>
          </a:endParaRPr>
        </a:p>
      </dgm:t>
    </dgm:pt>
    <dgm:pt modelId="{4BF3DF78-8D8B-4751-BD3C-4993C1AF181A}" type="parTrans" cxnId="{0FBE5800-FC24-43A2-891D-8878F3976A6A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3A1F502B-3107-42B1-BEDD-22A1B4161C9C}" type="sibTrans" cxnId="{0FBE5800-FC24-43A2-891D-8878F3976A6A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EBA87C57-69A0-4705-A06F-A41EB8DEECE0}">
      <dgm:prSet phldrT="[Текст]" custT="1"/>
      <dgm:spPr/>
      <dgm:t>
        <a:bodyPr/>
        <a:lstStyle/>
        <a:p>
          <a:r>
            <a:rPr lang="uk-UA" sz="1500" noProof="0" smtClean="0">
              <a:latin typeface="+mn-lt"/>
            </a:rPr>
            <a:t>на відміну від оцінок, зв'язані з майбутнім. Частково вони засновані на екстраполяції тенденцій, частково на аналогії і частково на здоровому глузді.</a:t>
          </a:r>
          <a:endParaRPr lang="uk-UA" sz="1500" noProof="0">
            <a:latin typeface="+mn-lt"/>
          </a:endParaRPr>
        </a:p>
      </dgm:t>
    </dgm:pt>
    <dgm:pt modelId="{A7613BF1-FBDF-4DC1-BB9B-502AA41A56C9}" type="parTrans" cxnId="{D573F997-7D03-4BBC-BC22-027F803A2E2F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7DF4FF70-576A-49D5-B174-4932F3627F81}" type="sibTrans" cxnId="{D573F997-7D03-4BBC-BC22-027F803A2E2F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B69AEED2-14DA-4B93-BDD6-218990FE2048}">
      <dgm:prSet phldrT="[Текст]" custT="1"/>
      <dgm:spPr/>
      <dgm:t>
        <a:bodyPr/>
        <a:lstStyle/>
        <a:p>
          <a:r>
            <a:rPr lang="uk-UA" sz="1500" noProof="0" dirty="0" smtClean="0">
              <a:latin typeface="Arial Black" pitchFamily="34" charset="0"/>
            </a:rPr>
            <a:t>Слухи (чутки)</a:t>
          </a:r>
          <a:endParaRPr lang="uk-UA" sz="1500" noProof="0" dirty="0">
            <a:latin typeface="Arial Black" pitchFamily="34" charset="0"/>
          </a:endParaRPr>
        </a:p>
      </dgm:t>
    </dgm:pt>
    <dgm:pt modelId="{5700F7FA-B43E-49E3-8841-909257FEB820}" type="parTrans" cxnId="{380DB204-844C-4C3C-9BD4-097DAB6ED70E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68225754-B710-49DF-8CCE-A64C837D3365}" type="sibTrans" cxnId="{380DB204-844C-4C3C-9BD4-097DAB6ED70E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D162B547-10D5-4DF6-B8D8-8BF265D4729C}">
      <dgm:prSet phldrT="[Текст]" custT="1"/>
      <dgm:spPr/>
      <dgm:t>
        <a:bodyPr/>
        <a:lstStyle/>
        <a:p>
          <a:r>
            <a:rPr lang="uk-UA" sz="1500" noProof="0" dirty="0" smtClean="0">
              <a:latin typeface="+mn-lt"/>
            </a:rPr>
            <a:t>відрізняються від факту тільки тим, що джерело інформації менш надійне. Але слух може бути єдиним доступним джерелом окремих видів інформації, наприклад, планів конкурентів</a:t>
          </a:r>
          <a:endParaRPr lang="uk-UA" sz="1500" noProof="0" dirty="0">
            <a:latin typeface="+mn-lt"/>
          </a:endParaRPr>
        </a:p>
      </dgm:t>
    </dgm:pt>
    <dgm:pt modelId="{84293E95-ED5D-4E01-AA8C-FBEDB06D7893}" type="parTrans" cxnId="{48B8D53D-039C-45CD-B54B-65FA3D235C3C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6208EBB0-4859-4C0C-AA0A-4FF55FA1256C}" type="sibTrans" cxnId="{48B8D53D-039C-45CD-B54B-65FA3D235C3C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7CBD7D56-5B80-4085-9F08-FD46C2DEF96D}">
      <dgm:prSet phldrT="[Текст]" custT="1"/>
      <dgm:spPr/>
      <dgm:t>
        <a:bodyPr/>
        <a:lstStyle/>
        <a:p>
          <a:r>
            <a:rPr lang="uk-UA" sz="1500" noProof="0" dirty="0" smtClean="0">
              <a:latin typeface="Arial Black" pitchFamily="34" charset="0"/>
            </a:rPr>
            <a:t>Узагальнені зв'язки </a:t>
          </a:r>
          <a:endParaRPr lang="uk-UA" sz="1500" noProof="0" dirty="0">
            <a:latin typeface="Arial Black" pitchFamily="34" charset="0"/>
          </a:endParaRPr>
        </a:p>
      </dgm:t>
    </dgm:pt>
    <dgm:pt modelId="{91D72230-032C-4C49-B8D5-75F1F8EB722A}" type="parTrans" cxnId="{F6DC0599-60E2-46D1-B2A1-48D938F6B977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05EED14E-217A-47DF-A77E-82A22355C6DC}" type="sibTrans" cxnId="{F6DC0599-60E2-46D1-B2A1-48D938F6B977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7C8C73AF-4CD8-4AE2-A183-F556D2D97FCE}">
      <dgm:prSet phldrT="[Текст]" custT="1"/>
      <dgm:spPr/>
      <dgm:t>
        <a:bodyPr/>
        <a:lstStyle/>
        <a:p>
          <a:r>
            <a:rPr lang="uk-UA" sz="1500" noProof="0" dirty="0" smtClean="0">
              <a:latin typeface="+mn-lt"/>
            </a:rPr>
            <a:t>основа для оцінки і прогнозу. Наприклад, вони встановлюються між обсягом продажів і таких факторів, як національний доход, довіра споживача і </a:t>
          </a:r>
          <a:r>
            <a:rPr lang="uk-UA" sz="1500" noProof="0" dirty="0" err="1" smtClean="0">
              <a:latin typeface="+mn-lt"/>
            </a:rPr>
            <a:t>т.д</a:t>
          </a:r>
          <a:endParaRPr lang="uk-UA" sz="1500" noProof="0" dirty="0">
            <a:latin typeface="+mn-lt"/>
          </a:endParaRPr>
        </a:p>
      </dgm:t>
    </dgm:pt>
    <dgm:pt modelId="{E3A77AE8-1F6C-4200-9DC0-8F24A4ACB3FA}" type="parTrans" cxnId="{21C6467F-1A92-4636-AADA-9010AEEB8581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B3F3000D-7159-48E9-9C43-87272127187F}" type="sibTrans" cxnId="{21C6467F-1A92-4636-AADA-9010AEEB8581}">
      <dgm:prSet/>
      <dgm:spPr/>
      <dgm:t>
        <a:bodyPr/>
        <a:lstStyle/>
        <a:p>
          <a:endParaRPr lang="uk-UA" sz="1500" noProof="0">
            <a:latin typeface="+mn-lt"/>
          </a:endParaRPr>
        </a:p>
      </dgm:t>
    </dgm:pt>
    <dgm:pt modelId="{85E4638F-F51C-4F52-A86C-B9C9B24D8962}" type="pres">
      <dgm:prSet presAssocID="{4FA85C2F-4877-41D8-A911-410CE6ECAB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47D993-0AF7-462D-99DF-EE1A53520BBE}" type="pres">
      <dgm:prSet presAssocID="{84BCA17B-62E4-4F47-AB00-C689B7790EB8}" presName="parentLin" presStyleCnt="0"/>
      <dgm:spPr/>
    </dgm:pt>
    <dgm:pt modelId="{46305E4E-3E5C-4A11-A07B-706164079796}" type="pres">
      <dgm:prSet presAssocID="{84BCA17B-62E4-4F47-AB00-C689B7790EB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3B8F2289-55B6-4E5C-B17F-F9C7156552D4}" type="pres">
      <dgm:prSet presAssocID="{84BCA17B-62E4-4F47-AB00-C689B7790E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072B1B-FAF3-48A7-94B7-B25A34FA5E34}" type="pres">
      <dgm:prSet presAssocID="{84BCA17B-62E4-4F47-AB00-C689B7790EB8}" presName="negativeSpace" presStyleCnt="0"/>
      <dgm:spPr/>
    </dgm:pt>
    <dgm:pt modelId="{236103C3-8945-4F9A-96E5-C4CD15027325}" type="pres">
      <dgm:prSet presAssocID="{84BCA17B-62E4-4F47-AB00-C689B7790EB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7D4925-011F-430E-920B-84158C198A23}" type="pres">
      <dgm:prSet presAssocID="{FA2B71AF-B04D-4520-B251-6D4BAAC0EA9B}" presName="spaceBetweenRectangles" presStyleCnt="0"/>
      <dgm:spPr/>
    </dgm:pt>
    <dgm:pt modelId="{85CD3E34-2383-4DCF-8B84-85B2B22FF071}" type="pres">
      <dgm:prSet presAssocID="{D093E984-E139-4DE0-AB54-D9FD111F79BC}" presName="parentLin" presStyleCnt="0"/>
      <dgm:spPr/>
    </dgm:pt>
    <dgm:pt modelId="{D515300A-1D90-4C12-A8CE-5B52841F47C7}" type="pres">
      <dgm:prSet presAssocID="{D093E984-E139-4DE0-AB54-D9FD111F79BC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DE9B6F6A-2C06-4688-B995-5A2EEBE0EA9B}" type="pres">
      <dgm:prSet presAssocID="{D093E984-E139-4DE0-AB54-D9FD111F79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989740-2DE4-4535-88B7-86F3F9E38F25}" type="pres">
      <dgm:prSet presAssocID="{D093E984-E139-4DE0-AB54-D9FD111F79BC}" presName="negativeSpace" presStyleCnt="0"/>
      <dgm:spPr/>
    </dgm:pt>
    <dgm:pt modelId="{2E5F9D44-CB8D-4708-B9C9-3F34FC099253}" type="pres">
      <dgm:prSet presAssocID="{D093E984-E139-4DE0-AB54-D9FD111F79B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C7A948-250F-459E-83C6-6F380FD7B36C}" type="pres">
      <dgm:prSet presAssocID="{491FDEA1-DEE0-4C7D-83C5-6B3F237E5C64}" presName="spaceBetweenRectangles" presStyleCnt="0"/>
      <dgm:spPr/>
    </dgm:pt>
    <dgm:pt modelId="{0CFAA5AD-10BD-4EC3-B51A-37C01835E499}" type="pres">
      <dgm:prSet presAssocID="{A09A9160-96EF-43E0-B4CF-1C9ED70E4578}" presName="parentLin" presStyleCnt="0"/>
      <dgm:spPr/>
    </dgm:pt>
    <dgm:pt modelId="{301F6A4F-D834-4FB6-9327-BE14C10C8A01}" type="pres">
      <dgm:prSet presAssocID="{A09A9160-96EF-43E0-B4CF-1C9ED70E4578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00FC4935-3CB6-41A7-B5AB-B77B19C46AB1}" type="pres">
      <dgm:prSet presAssocID="{A09A9160-96EF-43E0-B4CF-1C9ED70E45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6BCE8D-66AF-416F-9DE8-958704C26A07}" type="pres">
      <dgm:prSet presAssocID="{A09A9160-96EF-43E0-B4CF-1C9ED70E4578}" presName="negativeSpace" presStyleCnt="0"/>
      <dgm:spPr/>
    </dgm:pt>
    <dgm:pt modelId="{55D0AAAA-D689-45B4-9180-446A3C4747BC}" type="pres">
      <dgm:prSet presAssocID="{A09A9160-96EF-43E0-B4CF-1C9ED70E457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FA2AC5-8268-4A17-A404-CF77F4A531E6}" type="pres">
      <dgm:prSet presAssocID="{E5FB08B7-020F-444F-A0A5-514B26C75D9D}" presName="spaceBetweenRectangles" presStyleCnt="0"/>
      <dgm:spPr/>
    </dgm:pt>
    <dgm:pt modelId="{575D7F5D-7A6A-4F88-9FA6-304CB096665C}" type="pres">
      <dgm:prSet presAssocID="{B69AEED2-14DA-4B93-BDD6-218990FE2048}" presName="parentLin" presStyleCnt="0"/>
      <dgm:spPr/>
    </dgm:pt>
    <dgm:pt modelId="{24278676-3409-4584-9054-7B3EBE4C72B4}" type="pres">
      <dgm:prSet presAssocID="{B69AEED2-14DA-4B93-BDD6-218990FE2048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82C9D342-BED9-4353-BE15-7C583D6D66E7}" type="pres">
      <dgm:prSet presAssocID="{B69AEED2-14DA-4B93-BDD6-218990FE204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5BAA1C-A315-44F8-A7E5-FC716E559CE6}" type="pres">
      <dgm:prSet presAssocID="{B69AEED2-14DA-4B93-BDD6-218990FE2048}" presName="negativeSpace" presStyleCnt="0"/>
      <dgm:spPr/>
    </dgm:pt>
    <dgm:pt modelId="{4BDB1F16-7E4F-48B1-B6C9-FF6F5D30723D}" type="pres">
      <dgm:prSet presAssocID="{B69AEED2-14DA-4B93-BDD6-218990FE204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67C838-4C27-4F3B-8661-6934ABF1FD65}" type="pres">
      <dgm:prSet presAssocID="{68225754-B710-49DF-8CCE-A64C837D3365}" presName="spaceBetweenRectangles" presStyleCnt="0"/>
      <dgm:spPr/>
    </dgm:pt>
    <dgm:pt modelId="{E8F4A653-9E84-4535-8EEB-E9EF30A48544}" type="pres">
      <dgm:prSet presAssocID="{7CBD7D56-5B80-4085-9F08-FD46C2DEF96D}" presName="parentLin" presStyleCnt="0"/>
      <dgm:spPr/>
    </dgm:pt>
    <dgm:pt modelId="{AF4B0408-2C24-4812-BF64-3B2984E828BC}" type="pres">
      <dgm:prSet presAssocID="{7CBD7D56-5B80-4085-9F08-FD46C2DEF96D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E51D87A6-D3CF-41D4-AF8E-D20FAC01F6BB}" type="pres">
      <dgm:prSet presAssocID="{7CBD7D56-5B80-4085-9F08-FD46C2DEF9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7A4FDB-31F0-4A1E-A8BE-1EA766831E60}" type="pres">
      <dgm:prSet presAssocID="{7CBD7D56-5B80-4085-9F08-FD46C2DEF96D}" presName="negativeSpace" presStyleCnt="0"/>
      <dgm:spPr/>
    </dgm:pt>
    <dgm:pt modelId="{F15F0C6B-6F14-44A5-8FB4-E396F9496C82}" type="pres">
      <dgm:prSet presAssocID="{7CBD7D56-5B80-4085-9F08-FD46C2DEF96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0EB413-18B9-4ECA-A80E-CCA1015859A5}" type="presOf" srcId="{84BCA17B-62E4-4F47-AB00-C689B7790EB8}" destId="{46305E4E-3E5C-4A11-A07B-706164079796}" srcOrd="0" destOrd="0" presId="urn:microsoft.com/office/officeart/2005/8/layout/list1"/>
    <dgm:cxn modelId="{63497A55-A999-477A-B7A7-62EE14BAFDF4}" srcId="{4FA85C2F-4877-41D8-A911-410CE6ECAB78}" destId="{84BCA17B-62E4-4F47-AB00-C689B7790EB8}" srcOrd="0" destOrd="0" parTransId="{3E718BAE-D8EF-4A39-90A8-45D274602A51}" sibTransId="{FA2B71AF-B04D-4520-B251-6D4BAAC0EA9B}"/>
    <dgm:cxn modelId="{CE6EA5A0-22D5-4BE6-AE94-29E6967D0FC3}" type="presOf" srcId="{B69AEED2-14DA-4B93-BDD6-218990FE2048}" destId="{82C9D342-BED9-4353-BE15-7C583D6D66E7}" srcOrd="1" destOrd="0" presId="urn:microsoft.com/office/officeart/2005/8/layout/list1"/>
    <dgm:cxn modelId="{75E4D6EB-DAA2-47F9-A99A-5A47A86B860C}" type="presOf" srcId="{953F2ADF-DFF0-48BE-BB13-0CB698C64817}" destId="{236103C3-8945-4F9A-96E5-C4CD15027325}" srcOrd="0" destOrd="0" presId="urn:microsoft.com/office/officeart/2005/8/layout/list1"/>
    <dgm:cxn modelId="{380DB204-844C-4C3C-9BD4-097DAB6ED70E}" srcId="{4FA85C2F-4877-41D8-A911-410CE6ECAB78}" destId="{B69AEED2-14DA-4B93-BDD6-218990FE2048}" srcOrd="3" destOrd="0" parTransId="{5700F7FA-B43E-49E3-8841-909257FEB820}" sibTransId="{68225754-B710-49DF-8CCE-A64C837D3365}"/>
    <dgm:cxn modelId="{3F6BD12E-2CCF-4F30-9FD8-2DEAC257F424}" srcId="{4FA85C2F-4877-41D8-A911-410CE6ECAB78}" destId="{A09A9160-96EF-43E0-B4CF-1C9ED70E4578}" srcOrd="2" destOrd="0" parTransId="{5CA2293A-3B14-4098-AF65-5981A300D25D}" sibTransId="{E5FB08B7-020F-444F-A0A5-514B26C75D9D}"/>
    <dgm:cxn modelId="{D8D77B11-A36E-4968-97CF-2C3290CCD5F7}" type="presOf" srcId="{D093E984-E139-4DE0-AB54-D9FD111F79BC}" destId="{DE9B6F6A-2C06-4688-B995-5A2EEBE0EA9B}" srcOrd="1" destOrd="0" presId="urn:microsoft.com/office/officeart/2005/8/layout/list1"/>
    <dgm:cxn modelId="{BA52F5FB-D159-4C60-AB34-056031CB3874}" type="presOf" srcId="{D093E984-E139-4DE0-AB54-D9FD111F79BC}" destId="{D515300A-1D90-4C12-A8CE-5B52841F47C7}" srcOrd="0" destOrd="0" presId="urn:microsoft.com/office/officeart/2005/8/layout/list1"/>
    <dgm:cxn modelId="{A2AE2790-0B92-4C13-A895-53CC4A35D452}" srcId="{84BCA17B-62E4-4F47-AB00-C689B7790EB8}" destId="{953F2ADF-DFF0-48BE-BB13-0CB698C64817}" srcOrd="0" destOrd="0" parTransId="{DC5041C7-0160-4A10-AB06-C0A5EF3A4DC7}" sibTransId="{5E25AD49-A469-4210-87A8-E04102077779}"/>
    <dgm:cxn modelId="{9D6D9DAC-99DB-4252-86DC-59F5E8EB8B89}" type="presOf" srcId="{7CBD7D56-5B80-4085-9F08-FD46C2DEF96D}" destId="{AF4B0408-2C24-4812-BF64-3B2984E828BC}" srcOrd="0" destOrd="0" presId="urn:microsoft.com/office/officeart/2005/8/layout/list1"/>
    <dgm:cxn modelId="{0A020F93-AB8E-42DA-81A1-472D0DECA626}" type="presOf" srcId="{7C8C73AF-4CD8-4AE2-A183-F556D2D97FCE}" destId="{F15F0C6B-6F14-44A5-8FB4-E396F9496C82}" srcOrd="0" destOrd="0" presId="urn:microsoft.com/office/officeart/2005/8/layout/list1"/>
    <dgm:cxn modelId="{F6DC0599-60E2-46D1-B2A1-48D938F6B977}" srcId="{4FA85C2F-4877-41D8-A911-410CE6ECAB78}" destId="{7CBD7D56-5B80-4085-9F08-FD46C2DEF96D}" srcOrd="4" destOrd="0" parTransId="{91D72230-032C-4C49-B8D5-75F1F8EB722A}" sibTransId="{05EED14E-217A-47DF-A77E-82A22355C6DC}"/>
    <dgm:cxn modelId="{48B8D53D-039C-45CD-B54B-65FA3D235C3C}" srcId="{B69AEED2-14DA-4B93-BDD6-218990FE2048}" destId="{D162B547-10D5-4DF6-B8D8-8BF265D4729C}" srcOrd="0" destOrd="0" parTransId="{84293E95-ED5D-4E01-AA8C-FBEDB06D7893}" sibTransId="{6208EBB0-4859-4C0C-AA0A-4FF55FA1256C}"/>
    <dgm:cxn modelId="{AE048FFE-D009-4E44-92CC-2B482C183807}" type="presOf" srcId="{A09A9160-96EF-43E0-B4CF-1C9ED70E4578}" destId="{301F6A4F-D834-4FB6-9327-BE14C10C8A01}" srcOrd="0" destOrd="0" presId="urn:microsoft.com/office/officeart/2005/8/layout/list1"/>
    <dgm:cxn modelId="{21C6467F-1A92-4636-AADA-9010AEEB8581}" srcId="{7CBD7D56-5B80-4085-9F08-FD46C2DEF96D}" destId="{7C8C73AF-4CD8-4AE2-A183-F556D2D97FCE}" srcOrd="0" destOrd="0" parTransId="{E3A77AE8-1F6C-4200-9DC0-8F24A4ACB3FA}" sibTransId="{B3F3000D-7159-48E9-9C43-87272127187F}"/>
    <dgm:cxn modelId="{537FA184-CBD9-4B60-868F-ED269EDCD022}" type="presOf" srcId="{B69AEED2-14DA-4B93-BDD6-218990FE2048}" destId="{24278676-3409-4584-9054-7B3EBE4C72B4}" srcOrd="0" destOrd="0" presId="urn:microsoft.com/office/officeart/2005/8/layout/list1"/>
    <dgm:cxn modelId="{18288035-5478-4806-A69E-A0CA6C0F7181}" type="presOf" srcId="{4FA85C2F-4877-41D8-A911-410CE6ECAB78}" destId="{85E4638F-F51C-4F52-A86C-B9C9B24D8962}" srcOrd="0" destOrd="0" presId="urn:microsoft.com/office/officeart/2005/8/layout/list1"/>
    <dgm:cxn modelId="{0FBE5800-FC24-43A2-891D-8878F3976A6A}" srcId="{D093E984-E139-4DE0-AB54-D9FD111F79BC}" destId="{726E35C1-7A3B-4DF4-878F-32C57AC017EC}" srcOrd="0" destOrd="0" parTransId="{4BF3DF78-8D8B-4751-BD3C-4993C1AF181A}" sibTransId="{3A1F502B-3107-42B1-BEDD-22A1B4161C9C}"/>
    <dgm:cxn modelId="{125F091E-474D-4287-BC7C-E91C90C5F5E3}" type="presOf" srcId="{726E35C1-7A3B-4DF4-878F-32C57AC017EC}" destId="{2E5F9D44-CB8D-4708-B9C9-3F34FC099253}" srcOrd="0" destOrd="0" presId="urn:microsoft.com/office/officeart/2005/8/layout/list1"/>
    <dgm:cxn modelId="{2C4E5EB0-4BC0-4E96-98C1-171DE6852816}" type="presOf" srcId="{EBA87C57-69A0-4705-A06F-A41EB8DEECE0}" destId="{55D0AAAA-D689-45B4-9180-446A3C4747BC}" srcOrd="0" destOrd="0" presId="urn:microsoft.com/office/officeart/2005/8/layout/list1"/>
    <dgm:cxn modelId="{AE3B8E05-ED3D-4BC4-BE5B-86F317CF61DD}" type="presOf" srcId="{84BCA17B-62E4-4F47-AB00-C689B7790EB8}" destId="{3B8F2289-55B6-4E5C-B17F-F9C7156552D4}" srcOrd="1" destOrd="0" presId="urn:microsoft.com/office/officeart/2005/8/layout/list1"/>
    <dgm:cxn modelId="{3106CCCC-F1BB-4F9A-B8B8-5CA67C4AAC71}" type="presOf" srcId="{7CBD7D56-5B80-4085-9F08-FD46C2DEF96D}" destId="{E51D87A6-D3CF-41D4-AF8E-D20FAC01F6BB}" srcOrd="1" destOrd="0" presId="urn:microsoft.com/office/officeart/2005/8/layout/list1"/>
    <dgm:cxn modelId="{D573F997-7D03-4BBC-BC22-027F803A2E2F}" srcId="{A09A9160-96EF-43E0-B4CF-1C9ED70E4578}" destId="{EBA87C57-69A0-4705-A06F-A41EB8DEECE0}" srcOrd="0" destOrd="0" parTransId="{A7613BF1-FBDF-4DC1-BB9B-502AA41A56C9}" sibTransId="{7DF4FF70-576A-49D5-B174-4932F3627F81}"/>
    <dgm:cxn modelId="{E3121DD9-152F-41D4-A097-22955A8EBE49}" srcId="{4FA85C2F-4877-41D8-A911-410CE6ECAB78}" destId="{D093E984-E139-4DE0-AB54-D9FD111F79BC}" srcOrd="1" destOrd="0" parTransId="{4C3E2D8F-CCBF-4086-8C44-B7865DCE919F}" sibTransId="{491FDEA1-DEE0-4C7D-83C5-6B3F237E5C64}"/>
    <dgm:cxn modelId="{7A1FED63-BCFF-4849-A7FC-AF0E21745CDA}" type="presOf" srcId="{D162B547-10D5-4DF6-B8D8-8BF265D4729C}" destId="{4BDB1F16-7E4F-48B1-B6C9-FF6F5D30723D}" srcOrd="0" destOrd="0" presId="urn:microsoft.com/office/officeart/2005/8/layout/list1"/>
    <dgm:cxn modelId="{D42485C0-D301-4284-B703-BB9CF483AD8B}" type="presOf" srcId="{A09A9160-96EF-43E0-B4CF-1C9ED70E4578}" destId="{00FC4935-3CB6-41A7-B5AB-B77B19C46AB1}" srcOrd="1" destOrd="0" presId="urn:microsoft.com/office/officeart/2005/8/layout/list1"/>
    <dgm:cxn modelId="{1ECCDFE8-C1D5-4FCD-814A-9D14D06E1F0D}" type="presParOf" srcId="{85E4638F-F51C-4F52-A86C-B9C9B24D8962}" destId="{6447D993-0AF7-462D-99DF-EE1A53520BBE}" srcOrd="0" destOrd="0" presId="urn:microsoft.com/office/officeart/2005/8/layout/list1"/>
    <dgm:cxn modelId="{524BD4A8-1426-4692-8567-72B9CE6E42E7}" type="presParOf" srcId="{6447D993-0AF7-462D-99DF-EE1A53520BBE}" destId="{46305E4E-3E5C-4A11-A07B-706164079796}" srcOrd="0" destOrd="0" presId="urn:microsoft.com/office/officeart/2005/8/layout/list1"/>
    <dgm:cxn modelId="{43ACFE38-16A9-4E1C-B00F-206CAA93130A}" type="presParOf" srcId="{6447D993-0AF7-462D-99DF-EE1A53520BBE}" destId="{3B8F2289-55B6-4E5C-B17F-F9C7156552D4}" srcOrd="1" destOrd="0" presId="urn:microsoft.com/office/officeart/2005/8/layout/list1"/>
    <dgm:cxn modelId="{63E26A70-4D84-43F6-A8B2-3FC53C32630F}" type="presParOf" srcId="{85E4638F-F51C-4F52-A86C-B9C9B24D8962}" destId="{FD072B1B-FAF3-48A7-94B7-B25A34FA5E34}" srcOrd="1" destOrd="0" presId="urn:microsoft.com/office/officeart/2005/8/layout/list1"/>
    <dgm:cxn modelId="{97B8DE36-C43D-4DED-87C3-6A2FA760F49E}" type="presParOf" srcId="{85E4638F-F51C-4F52-A86C-B9C9B24D8962}" destId="{236103C3-8945-4F9A-96E5-C4CD15027325}" srcOrd="2" destOrd="0" presId="urn:microsoft.com/office/officeart/2005/8/layout/list1"/>
    <dgm:cxn modelId="{8140707A-1968-4134-895B-403F7A081311}" type="presParOf" srcId="{85E4638F-F51C-4F52-A86C-B9C9B24D8962}" destId="{F87D4925-011F-430E-920B-84158C198A23}" srcOrd="3" destOrd="0" presId="urn:microsoft.com/office/officeart/2005/8/layout/list1"/>
    <dgm:cxn modelId="{B30AD0B5-09A8-4A53-A344-6C0249B2DA43}" type="presParOf" srcId="{85E4638F-F51C-4F52-A86C-B9C9B24D8962}" destId="{85CD3E34-2383-4DCF-8B84-85B2B22FF071}" srcOrd="4" destOrd="0" presId="urn:microsoft.com/office/officeart/2005/8/layout/list1"/>
    <dgm:cxn modelId="{A4F55949-E170-45B3-B6B0-7A6CD544C184}" type="presParOf" srcId="{85CD3E34-2383-4DCF-8B84-85B2B22FF071}" destId="{D515300A-1D90-4C12-A8CE-5B52841F47C7}" srcOrd="0" destOrd="0" presId="urn:microsoft.com/office/officeart/2005/8/layout/list1"/>
    <dgm:cxn modelId="{ACAFC026-F09E-4330-8B3C-B4A287E6B8D9}" type="presParOf" srcId="{85CD3E34-2383-4DCF-8B84-85B2B22FF071}" destId="{DE9B6F6A-2C06-4688-B995-5A2EEBE0EA9B}" srcOrd="1" destOrd="0" presId="urn:microsoft.com/office/officeart/2005/8/layout/list1"/>
    <dgm:cxn modelId="{11D4A6E7-1677-41CF-A13F-C4195CEB0B77}" type="presParOf" srcId="{85E4638F-F51C-4F52-A86C-B9C9B24D8962}" destId="{D5989740-2DE4-4535-88B7-86F3F9E38F25}" srcOrd="5" destOrd="0" presId="urn:microsoft.com/office/officeart/2005/8/layout/list1"/>
    <dgm:cxn modelId="{2A4F1296-36A2-4E08-A614-4D7F2F49771F}" type="presParOf" srcId="{85E4638F-F51C-4F52-A86C-B9C9B24D8962}" destId="{2E5F9D44-CB8D-4708-B9C9-3F34FC099253}" srcOrd="6" destOrd="0" presId="urn:microsoft.com/office/officeart/2005/8/layout/list1"/>
    <dgm:cxn modelId="{A4A7CB99-815B-4575-AD72-6A7A208042F0}" type="presParOf" srcId="{85E4638F-F51C-4F52-A86C-B9C9B24D8962}" destId="{9EC7A948-250F-459E-83C6-6F380FD7B36C}" srcOrd="7" destOrd="0" presId="urn:microsoft.com/office/officeart/2005/8/layout/list1"/>
    <dgm:cxn modelId="{7548F14F-DF76-48C3-9CC2-E38387988055}" type="presParOf" srcId="{85E4638F-F51C-4F52-A86C-B9C9B24D8962}" destId="{0CFAA5AD-10BD-4EC3-B51A-37C01835E499}" srcOrd="8" destOrd="0" presId="urn:microsoft.com/office/officeart/2005/8/layout/list1"/>
    <dgm:cxn modelId="{67B3FED9-44E1-4F90-9237-DE30F2014125}" type="presParOf" srcId="{0CFAA5AD-10BD-4EC3-B51A-37C01835E499}" destId="{301F6A4F-D834-4FB6-9327-BE14C10C8A01}" srcOrd="0" destOrd="0" presId="urn:microsoft.com/office/officeart/2005/8/layout/list1"/>
    <dgm:cxn modelId="{4E94AECB-0FBB-4D9D-B6A3-B4F58FBEEB72}" type="presParOf" srcId="{0CFAA5AD-10BD-4EC3-B51A-37C01835E499}" destId="{00FC4935-3CB6-41A7-B5AB-B77B19C46AB1}" srcOrd="1" destOrd="0" presId="urn:microsoft.com/office/officeart/2005/8/layout/list1"/>
    <dgm:cxn modelId="{2495C9B0-EEED-4E8B-80D4-A6313F2ED640}" type="presParOf" srcId="{85E4638F-F51C-4F52-A86C-B9C9B24D8962}" destId="{026BCE8D-66AF-416F-9DE8-958704C26A07}" srcOrd="9" destOrd="0" presId="urn:microsoft.com/office/officeart/2005/8/layout/list1"/>
    <dgm:cxn modelId="{CEA25C1B-F4BE-4699-8804-B1A5DFAB9BE9}" type="presParOf" srcId="{85E4638F-F51C-4F52-A86C-B9C9B24D8962}" destId="{55D0AAAA-D689-45B4-9180-446A3C4747BC}" srcOrd="10" destOrd="0" presId="urn:microsoft.com/office/officeart/2005/8/layout/list1"/>
    <dgm:cxn modelId="{5C269A85-39A4-4070-8716-6A5A38000F6C}" type="presParOf" srcId="{85E4638F-F51C-4F52-A86C-B9C9B24D8962}" destId="{33FA2AC5-8268-4A17-A404-CF77F4A531E6}" srcOrd="11" destOrd="0" presId="urn:microsoft.com/office/officeart/2005/8/layout/list1"/>
    <dgm:cxn modelId="{EF01E15A-A457-44B3-BD2D-F69F1DD7EE0F}" type="presParOf" srcId="{85E4638F-F51C-4F52-A86C-B9C9B24D8962}" destId="{575D7F5D-7A6A-4F88-9FA6-304CB096665C}" srcOrd="12" destOrd="0" presId="urn:microsoft.com/office/officeart/2005/8/layout/list1"/>
    <dgm:cxn modelId="{96618D04-74FB-43CF-8495-1496EBFE84ED}" type="presParOf" srcId="{575D7F5D-7A6A-4F88-9FA6-304CB096665C}" destId="{24278676-3409-4584-9054-7B3EBE4C72B4}" srcOrd="0" destOrd="0" presId="urn:microsoft.com/office/officeart/2005/8/layout/list1"/>
    <dgm:cxn modelId="{909DCA1C-787F-4C86-A665-8F9B93CC0547}" type="presParOf" srcId="{575D7F5D-7A6A-4F88-9FA6-304CB096665C}" destId="{82C9D342-BED9-4353-BE15-7C583D6D66E7}" srcOrd="1" destOrd="0" presId="urn:microsoft.com/office/officeart/2005/8/layout/list1"/>
    <dgm:cxn modelId="{C7ECE8BC-F136-467F-A3F2-05CCC5B1111A}" type="presParOf" srcId="{85E4638F-F51C-4F52-A86C-B9C9B24D8962}" destId="{875BAA1C-A315-44F8-A7E5-FC716E559CE6}" srcOrd="13" destOrd="0" presId="urn:microsoft.com/office/officeart/2005/8/layout/list1"/>
    <dgm:cxn modelId="{C46D46A4-674B-4F06-911B-79863F1D3640}" type="presParOf" srcId="{85E4638F-F51C-4F52-A86C-B9C9B24D8962}" destId="{4BDB1F16-7E4F-48B1-B6C9-FF6F5D30723D}" srcOrd="14" destOrd="0" presId="urn:microsoft.com/office/officeart/2005/8/layout/list1"/>
    <dgm:cxn modelId="{CD701B63-E0CF-4422-9117-8E51F785F709}" type="presParOf" srcId="{85E4638F-F51C-4F52-A86C-B9C9B24D8962}" destId="{0167C838-4C27-4F3B-8661-6934ABF1FD65}" srcOrd="15" destOrd="0" presId="urn:microsoft.com/office/officeart/2005/8/layout/list1"/>
    <dgm:cxn modelId="{CAB32895-46D4-49DD-A5BF-E3DCA4BA471B}" type="presParOf" srcId="{85E4638F-F51C-4F52-A86C-B9C9B24D8962}" destId="{E8F4A653-9E84-4535-8EEB-E9EF30A48544}" srcOrd="16" destOrd="0" presId="urn:microsoft.com/office/officeart/2005/8/layout/list1"/>
    <dgm:cxn modelId="{5122739C-D07D-48F6-8A88-C685D74A0F56}" type="presParOf" srcId="{E8F4A653-9E84-4535-8EEB-E9EF30A48544}" destId="{AF4B0408-2C24-4812-BF64-3B2984E828BC}" srcOrd="0" destOrd="0" presId="urn:microsoft.com/office/officeart/2005/8/layout/list1"/>
    <dgm:cxn modelId="{C0A2AD0F-5BB9-4092-B171-F2DDA8999DB3}" type="presParOf" srcId="{E8F4A653-9E84-4535-8EEB-E9EF30A48544}" destId="{E51D87A6-D3CF-41D4-AF8E-D20FAC01F6BB}" srcOrd="1" destOrd="0" presId="urn:microsoft.com/office/officeart/2005/8/layout/list1"/>
    <dgm:cxn modelId="{C9CCB6F2-534F-4833-8018-918452C31669}" type="presParOf" srcId="{85E4638F-F51C-4F52-A86C-B9C9B24D8962}" destId="{9F7A4FDB-31F0-4A1E-A8BE-1EA766831E60}" srcOrd="17" destOrd="0" presId="urn:microsoft.com/office/officeart/2005/8/layout/list1"/>
    <dgm:cxn modelId="{40A9CA11-D33B-49A6-BB62-B95BDA90EA4E}" type="presParOf" srcId="{85E4638F-F51C-4F52-A86C-B9C9B24D8962}" destId="{F15F0C6B-6F14-44A5-8FB4-E396F9496C8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4352-F0F4-47A7-8BAD-C640E1AF2769}">
      <dsp:nvSpPr>
        <dsp:cNvPr id="0" name=""/>
        <dsp:cNvSpPr/>
      </dsp:nvSpPr>
      <dsp:spPr>
        <a:xfrm>
          <a:off x="0" y="0"/>
          <a:ext cx="8784976" cy="1191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Опитування</a:t>
          </a:r>
          <a:r>
            <a:rPr lang="uk-UA" sz="1800" kern="1200" noProof="0" dirty="0" smtClean="0">
              <a:solidFill>
                <a:srgbClr val="FFC000"/>
              </a:solidFill>
              <a:latin typeface="Arial Black" pitchFamily="34" charset="0"/>
            </a:rPr>
            <a:t/>
          </a:r>
          <a:br>
            <a:rPr lang="uk-UA" sz="1800" kern="1200" noProof="0" dirty="0" smtClean="0">
              <a:solidFill>
                <a:srgbClr val="FFC000"/>
              </a:solidFill>
              <a:latin typeface="Arial Black" pitchFamily="34" charset="0"/>
            </a:rPr>
          </a:br>
          <a:r>
            <a:rPr lang="uk-UA" sz="1800" kern="1200" noProof="0" dirty="0" smtClean="0"/>
            <a:t>з'ясування позицій респондентів щодо якого-небудь питання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(анкети, персональні і групові інтерв'ю, телефонні інтерв'ю) </a:t>
          </a:r>
          <a:endParaRPr lang="uk-UA" sz="1800" kern="1200" noProof="0" dirty="0"/>
        </a:p>
      </dsp:txBody>
      <dsp:txXfrm>
        <a:off x="1876189" y="0"/>
        <a:ext cx="6908786" cy="1191939"/>
      </dsp:txXfrm>
    </dsp:sp>
    <dsp:sp modelId="{7FFB83EE-035D-42EE-A221-BC8D217C393D}">
      <dsp:nvSpPr>
        <dsp:cNvPr id="0" name=""/>
        <dsp:cNvSpPr/>
      </dsp:nvSpPr>
      <dsp:spPr>
        <a:xfrm>
          <a:off x="119193" y="119193"/>
          <a:ext cx="1756995" cy="9535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2BA5B-DCFB-4B5F-81EF-6A33BEED44BE}">
      <dsp:nvSpPr>
        <dsp:cNvPr id="0" name=""/>
        <dsp:cNvSpPr/>
      </dsp:nvSpPr>
      <dsp:spPr>
        <a:xfrm>
          <a:off x="0" y="1311133"/>
          <a:ext cx="8784976" cy="119193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Спостереження</a:t>
          </a:r>
          <a:r>
            <a:rPr lang="uk-UA" sz="1800" b="0" kern="1200" noProof="0" dirty="0" smtClean="0">
              <a:solidFill>
                <a:srgbClr val="FFC000"/>
              </a:solidFill>
              <a:latin typeface="Arial Black" pitchFamily="34" charset="0"/>
            </a:rPr>
            <a:t/>
          </a:r>
          <a:br>
            <a:rPr lang="uk-UA" sz="1800" b="0" kern="1200" noProof="0" dirty="0" smtClean="0">
              <a:solidFill>
                <a:srgbClr val="FFC000"/>
              </a:solidFill>
              <a:latin typeface="Arial Black" pitchFamily="34" charset="0"/>
            </a:rPr>
          </a:br>
          <a:r>
            <a:rPr lang="uk-UA" sz="1800" kern="1200" noProof="0" dirty="0" smtClean="0"/>
            <a:t>вивчаючий веде безпосереднє спостереження за досліджуваними об'єктами, не вступаючи з ними в контакт і не здійснюючи на них впливу</a:t>
          </a:r>
          <a:endParaRPr lang="uk-UA" sz="1800" b="0" kern="1200" noProof="0" dirty="0">
            <a:solidFill>
              <a:srgbClr val="FFC000"/>
            </a:solidFill>
            <a:latin typeface="Arial Black" pitchFamily="34" charset="0"/>
          </a:endParaRPr>
        </a:p>
      </dsp:txBody>
      <dsp:txXfrm>
        <a:off x="1876189" y="1311133"/>
        <a:ext cx="6908786" cy="1191939"/>
      </dsp:txXfrm>
    </dsp:sp>
    <dsp:sp modelId="{A2CBE68C-3282-43AA-86A9-87D78099FC93}">
      <dsp:nvSpPr>
        <dsp:cNvPr id="0" name=""/>
        <dsp:cNvSpPr/>
      </dsp:nvSpPr>
      <dsp:spPr>
        <a:xfrm>
          <a:off x="119193" y="1430327"/>
          <a:ext cx="1756995" cy="9535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9A757-4AF8-4A3C-99AF-09972C367694}">
      <dsp:nvSpPr>
        <dsp:cNvPr id="0" name=""/>
        <dsp:cNvSpPr/>
      </dsp:nvSpPr>
      <dsp:spPr>
        <a:xfrm>
          <a:off x="0" y="2622266"/>
          <a:ext cx="8784976" cy="119193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Експеримент</a:t>
          </a:r>
          <a:br>
            <a:rPr lang="uk-UA" sz="1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</a:br>
          <a:r>
            <a:rPr lang="uk-UA" sz="1800" kern="1200" dirty="0" smtClean="0">
              <a:solidFill>
                <a:schemeClr val="bg1"/>
              </a:solidFill>
              <a:effectLst/>
              <a:latin typeface="+mn-lt"/>
            </a:rPr>
            <a:t>а</a:t>
          </a:r>
          <a:r>
            <a:rPr lang="uk-UA" sz="1800" kern="1200" dirty="0" smtClean="0"/>
            <a:t>ктивний вплив дослідника на досліджуваний об'єкт з метою вивчення зворотної реакції </a:t>
          </a:r>
          <a:endParaRPr lang="uk-UA" sz="1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876189" y="2622266"/>
        <a:ext cx="6908786" cy="1191939"/>
      </dsp:txXfrm>
    </dsp:sp>
    <dsp:sp modelId="{A89B5630-C006-419C-B7DF-779836D9E7C6}">
      <dsp:nvSpPr>
        <dsp:cNvPr id="0" name=""/>
        <dsp:cNvSpPr/>
      </dsp:nvSpPr>
      <dsp:spPr>
        <a:xfrm>
          <a:off x="119193" y="2741460"/>
          <a:ext cx="1756995" cy="9535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D9AB8-7C81-43E8-9A09-1B69D3848BAA}">
      <dsp:nvSpPr>
        <dsp:cNvPr id="0" name=""/>
        <dsp:cNvSpPr/>
      </dsp:nvSpPr>
      <dsp:spPr>
        <a:xfrm>
          <a:off x="0" y="3933399"/>
          <a:ext cx="8784976" cy="119193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Імітація</a:t>
          </a:r>
          <a:r>
            <a:rPr lang="uk-UA" sz="1800" kern="1200" dirty="0" smtClean="0">
              <a:solidFill>
                <a:schemeClr val="tx1"/>
              </a:solidFill>
            </a:rPr>
            <a:t/>
          </a:r>
          <a:br>
            <a:rPr lang="uk-UA" sz="1800" kern="1200" dirty="0" smtClean="0">
              <a:solidFill>
                <a:schemeClr val="tx1"/>
              </a:solidFill>
            </a:rPr>
          </a:br>
          <a:r>
            <a:rPr lang="uk-UA" sz="1800" kern="1200" noProof="0" dirty="0" smtClean="0">
              <a:solidFill>
                <a:schemeClr val="tx1"/>
              </a:solidFill>
            </a:rPr>
            <a:t>вивчення вплив маркетингових факторів на досліджувану величину за допомогою математичних комп'ютерних моделей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1876189" y="3933399"/>
        <a:ext cx="6908786" cy="1191939"/>
      </dsp:txXfrm>
    </dsp:sp>
    <dsp:sp modelId="{9509D474-593F-4729-912C-D4167E7228E1}">
      <dsp:nvSpPr>
        <dsp:cNvPr id="0" name=""/>
        <dsp:cNvSpPr/>
      </dsp:nvSpPr>
      <dsp:spPr>
        <a:xfrm>
          <a:off x="119193" y="4052593"/>
          <a:ext cx="1756995" cy="9535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103C3-8945-4F9A-96E5-C4CD15027325}">
      <dsp:nvSpPr>
        <dsp:cNvPr id="0" name=""/>
        <dsp:cNvSpPr/>
      </dsp:nvSpPr>
      <dsp:spPr>
        <a:xfrm>
          <a:off x="0" y="179411"/>
          <a:ext cx="6552728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08280" rIns="5085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>
              <a:latin typeface="+mn-lt"/>
            </a:rPr>
            <a:t>подія або умова, що спостерігається прямо (найпростіший вид маркетингової інформації).</a:t>
          </a:r>
          <a:endParaRPr lang="uk-UA" sz="1500" kern="1200" noProof="0">
            <a:latin typeface="+mn-lt"/>
          </a:endParaRPr>
        </a:p>
      </dsp:txBody>
      <dsp:txXfrm>
        <a:off x="0" y="179411"/>
        <a:ext cx="6552728" cy="724500"/>
      </dsp:txXfrm>
    </dsp:sp>
    <dsp:sp modelId="{3B8F2289-55B6-4E5C-B17F-F9C7156552D4}">
      <dsp:nvSpPr>
        <dsp:cNvPr id="0" name=""/>
        <dsp:cNvSpPr/>
      </dsp:nvSpPr>
      <dsp:spPr>
        <a:xfrm>
          <a:off x="327636" y="31811"/>
          <a:ext cx="458690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noProof="0" dirty="0" smtClean="0">
              <a:latin typeface="Arial Black" pitchFamily="34" charset="0"/>
            </a:rPr>
            <a:t>Факт</a:t>
          </a:r>
          <a:endParaRPr lang="uk-UA" sz="1500" b="0" kern="1200" noProof="0" dirty="0">
            <a:latin typeface="Arial Black" pitchFamily="34" charset="0"/>
          </a:endParaRPr>
        </a:p>
      </dsp:txBody>
      <dsp:txXfrm>
        <a:off x="342046" y="46221"/>
        <a:ext cx="4558089" cy="266380"/>
      </dsp:txXfrm>
    </dsp:sp>
    <dsp:sp modelId="{2E5F9D44-CB8D-4708-B9C9-3F34FC099253}">
      <dsp:nvSpPr>
        <dsp:cNvPr id="0" name=""/>
        <dsp:cNvSpPr/>
      </dsp:nvSpPr>
      <dsp:spPr>
        <a:xfrm>
          <a:off x="0" y="1105511"/>
          <a:ext cx="6552728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08280" rIns="5085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>
              <a:latin typeface="+mn-lt"/>
            </a:rPr>
            <a:t>відрізняються від фактів тим, що базуються скоріше на умовиводах і (або) статистичних прийомах, чим на прямому спостереженні і підрахунку</a:t>
          </a:r>
          <a:endParaRPr lang="uk-UA" sz="1500" kern="1200" noProof="0">
            <a:latin typeface="+mn-lt"/>
          </a:endParaRPr>
        </a:p>
      </dsp:txBody>
      <dsp:txXfrm>
        <a:off x="0" y="1105511"/>
        <a:ext cx="6552728" cy="913500"/>
      </dsp:txXfrm>
    </dsp:sp>
    <dsp:sp modelId="{DE9B6F6A-2C06-4688-B995-5A2EEBE0EA9B}">
      <dsp:nvSpPr>
        <dsp:cNvPr id="0" name=""/>
        <dsp:cNvSpPr/>
      </dsp:nvSpPr>
      <dsp:spPr>
        <a:xfrm>
          <a:off x="327636" y="957911"/>
          <a:ext cx="458690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Arial Black" pitchFamily="34" charset="0"/>
            </a:rPr>
            <a:t>Оцінки</a:t>
          </a:r>
          <a:endParaRPr lang="uk-UA" sz="1500" kern="1200" noProof="0" dirty="0">
            <a:latin typeface="Arial Black" pitchFamily="34" charset="0"/>
          </a:endParaRPr>
        </a:p>
      </dsp:txBody>
      <dsp:txXfrm>
        <a:off x="342046" y="972321"/>
        <a:ext cx="4558089" cy="266380"/>
      </dsp:txXfrm>
    </dsp:sp>
    <dsp:sp modelId="{55D0AAAA-D689-45B4-9180-446A3C4747BC}">
      <dsp:nvSpPr>
        <dsp:cNvPr id="0" name=""/>
        <dsp:cNvSpPr/>
      </dsp:nvSpPr>
      <dsp:spPr>
        <a:xfrm>
          <a:off x="0" y="2220611"/>
          <a:ext cx="6552728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08280" rIns="5085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>
              <a:latin typeface="+mn-lt"/>
            </a:rPr>
            <a:t>на відміну від оцінок, зв'язані з майбутнім. Частково вони засновані на екстраполяції тенденцій, частково на аналогії і частково на здоровому глузді.</a:t>
          </a:r>
          <a:endParaRPr lang="uk-UA" sz="1500" kern="1200" noProof="0">
            <a:latin typeface="+mn-lt"/>
          </a:endParaRPr>
        </a:p>
      </dsp:txBody>
      <dsp:txXfrm>
        <a:off x="0" y="2220611"/>
        <a:ext cx="6552728" cy="913500"/>
      </dsp:txXfrm>
    </dsp:sp>
    <dsp:sp modelId="{00FC4935-3CB6-41A7-B5AB-B77B19C46AB1}">
      <dsp:nvSpPr>
        <dsp:cNvPr id="0" name=""/>
        <dsp:cNvSpPr/>
      </dsp:nvSpPr>
      <dsp:spPr>
        <a:xfrm>
          <a:off x="327636" y="2073011"/>
          <a:ext cx="458690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Arial Black" pitchFamily="34" charset="0"/>
            </a:rPr>
            <a:t>Прогнози</a:t>
          </a:r>
          <a:endParaRPr lang="uk-UA" sz="1500" kern="1200" noProof="0" dirty="0">
            <a:latin typeface="Arial Black" pitchFamily="34" charset="0"/>
          </a:endParaRPr>
        </a:p>
      </dsp:txBody>
      <dsp:txXfrm>
        <a:off x="342046" y="2087421"/>
        <a:ext cx="4558089" cy="266380"/>
      </dsp:txXfrm>
    </dsp:sp>
    <dsp:sp modelId="{4BDB1F16-7E4F-48B1-B6C9-FF6F5D30723D}">
      <dsp:nvSpPr>
        <dsp:cNvPr id="0" name=""/>
        <dsp:cNvSpPr/>
      </dsp:nvSpPr>
      <dsp:spPr>
        <a:xfrm>
          <a:off x="0" y="3335712"/>
          <a:ext cx="655272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08280" rIns="5085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>
              <a:latin typeface="+mn-lt"/>
            </a:rPr>
            <a:t>відрізняються від факту тільки тим, що джерело інформації менш надійне. Але слух може бути єдиним доступним джерелом окремих видів інформації, наприклад, планів конкурентів</a:t>
          </a:r>
          <a:endParaRPr lang="uk-UA" sz="1500" kern="1200" noProof="0" dirty="0">
            <a:latin typeface="+mn-lt"/>
          </a:endParaRPr>
        </a:p>
      </dsp:txBody>
      <dsp:txXfrm>
        <a:off x="0" y="3335712"/>
        <a:ext cx="6552728" cy="1134000"/>
      </dsp:txXfrm>
    </dsp:sp>
    <dsp:sp modelId="{82C9D342-BED9-4353-BE15-7C583D6D66E7}">
      <dsp:nvSpPr>
        <dsp:cNvPr id="0" name=""/>
        <dsp:cNvSpPr/>
      </dsp:nvSpPr>
      <dsp:spPr>
        <a:xfrm>
          <a:off x="327636" y="3188112"/>
          <a:ext cx="458690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Arial Black" pitchFamily="34" charset="0"/>
            </a:rPr>
            <a:t>Слухи (чутки)</a:t>
          </a:r>
          <a:endParaRPr lang="uk-UA" sz="1500" kern="1200" noProof="0" dirty="0">
            <a:latin typeface="Arial Black" pitchFamily="34" charset="0"/>
          </a:endParaRPr>
        </a:p>
      </dsp:txBody>
      <dsp:txXfrm>
        <a:off x="342046" y="3202522"/>
        <a:ext cx="4558089" cy="266380"/>
      </dsp:txXfrm>
    </dsp:sp>
    <dsp:sp modelId="{F15F0C6B-6F14-44A5-8FB4-E396F9496C82}">
      <dsp:nvSpPr>
        <dsp:cNvPr id="0" name=""/>
        <dsp:cNvSpPr/>
      </dsp:nvSpPr>
      <dsp:spPr>
        <a:xfrm>
          <a:off x="0" y="4671312"/>
          <a:ext cx="6552728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08280" rIns="5085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>
              <a:latin typeface="+mn-lt"/>
            </a:rPr>
            <a:t>основа для оцінки і прогнозу. Наприклад, вони встановлюються між обсягом продажів і таких факторів, як національний доход, довіра споживача і </a:t>
          </a:r>
          <a:r>
            <a:rPr lang="uk-UA" sz="1500" kern="1200" noProof="0" dirty="0" err="1" smtClean="0">
              <a:latin typeface="+mn-lt"/>
            </a:rPr>
            <a:t>т.д</a:t>
          </a:r>
          <a:endParaRPr lang="uk-UA" sz="1500" kern="1200" noProof="0" dirty="0">
            <a:latin typeface="+mn-lt"/>
          </a:endParaRPr>
        </a:p>
      </dsp:txBody>
      <dsp:txXfrm>
        <a:off x="0" y="4671312"/>
        <a:ext cx="6552728" cy="913500"/>
      </dsp:txXfrm>
    </dsp:sp>
    <dsp:sp modelId="{E51D87A6-D3CF-41D4-AF8E-D20FAC01F6BB}">
      <dsp:nvSpPr>
        <dsp:cNvPr id="0" name=""/>
        <dsp:cNvSpPr/>
      </dsp:nvSpPr>
      <dsp:spPr>
        <a:xfrm>
          <a:off x="327636" y="4523712"/>
          <a:ext cx="458690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Arial Black" pitchFamily="34" charset="0"/>
            </a:rPr>
            <a:t>Узагальнені зв'язки </a:t>
          </a:r>
          <a:endParaRPr lang="uk-UA" sz="1500" kern="1200" noProof="0" dirty="0">
            <a:latin typeface="Arial Black" pitchFamily="34" charset="0"/>
          </a:endParaRPr>
        </a:p>
      </dsp:txBody>
      <dsp:txXfrm>
        <a:off x="342046" y="4538122"/>
        <a:ext cx="455808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5B9D2-A23B-4EA7-ABDF-F9C3A8E4209F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7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BA01F-EDB3-4BB7-8D8D-A8BF7E1F8D6C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3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4F80D-ABFF-4689-A21F-9337BAFAAA58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0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EB221-A8CC-49A7-9F5E-9B2F16AF43A8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48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11C6-B076-457F-A236-39C2BFA711F7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5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2BB2E-FF91-42F5-BEF7-0B28ED6BF28A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FAAF-A382-4824-BCB3-B923E400491C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8DA0-E6A9-437B-8A42-F9C5FD04774C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40D0-E7BB-45D3-8DDF-B7A5F4D84820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4BA3D-D282-46E3-9EBD-75E917630643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78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79D5-442A-4B9A-8A67-8BE179D02BA8}" type="slidenum">
              <a:rPr lang="es-ES"/>
              <a:pPr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43555-305F-457A-A978-6A8AF801677A}" type="slidenum">
              <a:rPr lang="es-ES"/>
              <a:pPr/>
              <a:t>‹№›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1196752"/>
            <a:ext cx="4392736" cy="2416522"/>
          </a:xfrm>
          <a:noFill/>
          <a:ln/>
        </p:spPr>
        <p:txBody>
          <a:bodyPr/>
          <a:lstStyle/>
          <a:p>
            <a:pPr algn="l"/>
            <a:r>
              <a:rPr lang="uk-UA" sz="4800" b="1" dirty="0" smtClean="0">
                <a:solidFill>
                  <a:schemeClr val="tx1"/>
                </a:solidFill>
              </a:rPr>
              <a:t>Маркетингові дослідження проекту</a:t>
            </a:r>
            <a:endParaRPr lang="es-ES" sz="4800" b="1" dirty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95288" y="3860800"/>
            <a:ext cx="39608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b="1" dirty="0" smtClean="0">
                <a:solidFill>
                  <a:schemeClr val="bg1"/>
                </a:solidFill>
              </a:rPr>
              <a:t>Технології, 10 клас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3600" dirty="0" smtClean="0"/>
              <a:t>Результати маркетингових досліджень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5144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У результаті систематизації й узагальнення інформації звичайно одержують таблиці, діаграми, графіки й інші матеріали, що, на думку маркетолога, допоможуть зрозуміти зміст інформації. </a:t>
            </a:r>
          </a:p>
          <a:p>
            <a:pPr marL="0" indent="0">
              <a:buNone/>
            </a:pPr>
            <a:r>
              <a:rPr lang="uk-UA" sz="2000" dirty="0"/>
              <a:t>Н</a:t>
            </a:r>
            <a:r>
              <a:rPr lang="uk-UA" sz="2000" dirty="0" smtClean="0"/>
              <a:t>айбільш коштовним результатом маркетингових досліджень є </a:t>
            </a:r>
            <a:r>
              <a:rPr lang="uk-UA" sz="2000" b="1" i="1" dirty="0" smtClean="0">
                <a:solidFill>
                  <a:srgbClr val="FF0000"/>
                </a:solidFill>
              </a:rPr>
              <a:t>аналітична записка</a:t>
            </a:r>
            <a:r>
              <a:rPr lang="uk-UA" sz="2000" dirty="0" smtClean="0"/>
              <a:t>, у якій на підставі всебічного аналізу і синтезу зібраної інформації представлений інформаційний варіант управлінського рішення. Ґрунтуючись на матеріалах аналітичної записки і зіставляючи них з наявною власною інформацією й інтуїцією, керівник фірми приймає власне управлінське рішення.</a:t>
            </a:r>
          </a:p>
          <a:p>
            <a:pPr marL="0" indent="0">
              <a:buNone/>
            </a:pPr>
            <a:r>
              <a:rPr lang="uk-UA" sz="2000" dirty="0" smtClean="0"/>
              <a:t>Результати маркетингового дослідження повинні бути представлені у вигляді </a:t>
            </a:r>
            <a:r>
              <a:rPr lang="uk-UA" sz="2000" b="1" i="1" dirty="0" smtClean="0">
                <a:solidFill>
                  <a:srgbClr val="FF0000"/>
                </a:solidFill>
              </a:rPr>
              <a:t>звіту</a:t>
            </a:r>
            <a:r>
              <a:rPr lang="uk-UA" sz="2000" dirty="0" smtClean="0"/>
              <a:t>. Звіт включає дуже </a:t>
            </a:r>
            <a:r>
              <a:rPr lang="uk-UA" sz="2000" b="1" i="1" dirty="0" smtClean="0">
                <a:solidFill>
                  <a:srgbClr val="0000FF"/>
                </a:solidFill>
              </a:rPr>
              <a:t>коротке резюме</a:t>
            </a:r>
            <a:r>
              <a:rPr lang="uk-UA" sz="2000" dirty="0" smtClean="0"/>
              <a:t>, що містить постановку задачі й основні результати, опис методики і результатів дослідження, висновки і рекомендації. </a:t>
            </a:r>
          </a:p>
          <a:p>
            <a:pPr marL="0" indent="0">
              <a:buNone/>
            </a:pPr>
            <a:r>
              <a:rPr lang="uk-UA" sz="2000" dirty="0" smtClean="0"/>
              <a:t>Статистичні матеріали, детальні роз'яснення методики повинні бути винесені в додатки.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8410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8518" y="1742242"/>
            <a:ext cx="718607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МАРКЕТИНГОВИХ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ДОСЛІДЖЕНЬ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773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4000" dirty="0" smtClean="0"/>
              <a:t>Методи маркетингових досліджень</a:t>
            </a:r>
            <a:endParaRPr lang="uk-UA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6727373"/>
              </p:ext>
            </p:extLst>
          </p:nvPr>
        </p:nvGraphicFramePr>
        <p:xfrm>
          <a:off x="179512" y="1268760"/>
          <a:ext cx="87849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94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6339" y="1742242"/>
            <a:ext cx="691041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ДЖЕРЕЛА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МАРКЕТИНГОВОЇ</a:t>
            </a:r>
          </a:p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ІНФОРМАЦІЇ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4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869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4000" dirty="0" smtClean="0"/>
              <a:t>Види маркетингової інформації</a:t>
            </a:r>
            <a:endParaRPr lang="uk-UA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265275"/>
              </p:ext>
            </p:extLst>
          </p:nvPr>
        </p:nvGraphicFramePr>
        <p:xfrm>
          <a:off x="179512" y="1052736"/>
          <a:ext cx="65527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4626" name="Picture 2" descr="C:\Users\Two_2\Desktop\92149329_Slukhi_massovogo_porazheniy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4725144"/>
            <a:ext cx="2134017" cy="1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3" descr="C:\Users\Two_2\Desktop\relatorios-marketing-digit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3140968"/>
            <a:ext cx="2134017" cy="1494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8" name="Picture 4" descr="C:\Users\Two_2\Desktop\2. thumbs u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1124745"/>
            <a:ext cx="2127568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7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4000" dirty="0" smtClean="0"/>
              <a:t>Джерела маркетингової інформації</a:t>
            </a:r>
            <a:endParaRPr lang="uk-UA" sz="4000" dirty="0"/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</a:t>
            </a:r>
            <a:r>
              <a:rPr lang="uk-UA" sz="2200" b="1" i="1" dirty="0" smtClean="0">
                <a:solidFill>
                  <a:srgbClr val="C00000"/>
                </a:solidFill>
                <a:sym typeface="Wingdings"/>
              </a:rPr>
              <a:t> </a:t>
            </a:r>
            <a:r>
              <a:rPr lang="uk-UA" sz="2200" b="1" i="1" dirty="0" smtClean="0">
                <a:solidFill>
                  <a:srgbClr val="C00000"/>
                </a:solidFill>
              </a:rPr>
              <a:t>Джерела усередині компанії </a:t>
            </a:r>
            <a:r>
              <a:rPr lang="uk-UA" sz="2200" dirty="0" smtClean="0"/>
              <a:t>- спеціалізовані групи співробітників, періодичні звіти, всілякі інформаційні зв'язки;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Офіційні джерела </a:t>
            </a:r>
            <a:r>
              <a:rPr lang="uk-UA" sz="2200" dirty="0" smtClean="0"/>
              <a:t>- звіти урядових агентств, звіти торговельних асоціацій, звіти про наукові дослідження й ін.;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Конкуруючі товари </a:t>
            </a:r>
            <a:r>
              <a:rPr lang="uk-UA" sz="2200" dirty="0" smtClean="0"/>
              <a:t>- розбирання і дослідження виробів конкурентів, а також інформація про вироби, що є </a:t>
            </a:r>
            <a:r>
              <a:rPr lang="uk-UA" sz="2200" dirty="0"/>
              <a:t>у</a:t>
            </a:r>
            <a:r>
              <a:rPr lang="uk-UA" sz="2200" dirty="0" smtClean="0"/>
              <a:t> компаніях;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Конференції і семінари </a:t>
            </a:r>
            <a:r>
              <a:rPr lang="uk-UA" sz="2200" dirty="0" smtClean="0"/>
              <a:t>- можуть бути безцінним джерелом інформації з новітніх технологій; вони також надають можливість обговорення проблем з експертами;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Консультанти</a:t>
            </a:r>
            <a:r>
              <a:rPr lang="uk-UA" sz="2200" dirty="0" smtClean="0"/>
              <a:t> - учені з науково-дослідних інститутів і фахівці з інших організацій;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Клієнти і користувачі </a:t>
            </a:r>
            <a:r>
              <a:rPr lang="uk-UA" sz="2200" dirty="0" smtClean="0"/>
              <a:t>- можуть внести вклад як у ринкові дослідження, так і висловлювати свою думку про вироби або технології;</a:t>
            </a:r>
          </a:p>
        </p:txBody>
      </p:sp>
    </p:spTree>
    <p:extLst>
      <p:ext uri="{BB962C8B-B14F-4D97-AF65-F5344CB8AC3E}">
        <p14:creationId xmlns:p14="http://schemas.microsoft.com/office/powerpoint/2010/main" val="242975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4000" dirty="0" smtClean="0"/>
              <a:t>Джерела маркетингової інформації</a:t>
            </a:r>
            <a:endParaRPr lang="uk-UA" sz="4000" dirty="0"/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Сторінки Інтернету</a:t>
            </a:r>
            <a:r>
              <a:rPr lang="uk-UA" sz="2200" dirty="0" smtClean="0"/>
              <a:t> - дозволяють за допомогою могутніх пошукових систем зібрати величезну кількість технічних даних, патентів і іншої інформації;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Патентна література</a:t>
            </a:r>
            <a:r>
              <a:rPr lang="uk-UA" sz="2200" dirty="0" smtClean="0"/>
              <a:t> – являє собою особливу цінність для ведення розробок у конкретних технічних галузях; є істотною і необхідною умовою при розгляді питання про патентування;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Законодавчо-правові і нормативні акти</a:t>
            </a:r>
            <a:r>
              <a:rPr lang="uk-UA" sz="2200" dirty="0"/>
              <a:t> </a:t>
            </a:r>
            <a:r>
              <a:rPr lang="uk-UA" sz="2200" dirty="0" smtClean="0"/>
              <a:t>- закони, положення, інструкції, стандарти;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Технічна література</a:t>
            </a:r>
            <a:r>
              <a:rPr lang="uk-UA" sz="2200" dirty="0" smtClean="0"/>
              <a:t>, що містить наукові публікації фахівців і матеріали конференцій по відповідних темах;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Підручники</a:t>
            </a:r>
            <a:r>
              <a:rPr lang="uk-UA" sz="2200" dirty="0" smtClean="0"/>
              <a:t> - корисні для легкого введення в нову тему;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dirty="0" smtClean="0">
                <a:solidFill>
                  <a:srgbClr val="C00000"/>
                </a:solidFill>
              </a:rPr>
              <a:t>Виробнича література</a:t>
            </a:r>
            <a:r>
              <a:rPr lang="uk-UA" sz="2200" dirty="0" smtClean="0"/>
              <a:t> - містить матеріали з конкретної галузі, що публікуються виробничими асоціаціями й іншими джерелами;</a:t>
            </a:r>
          </a:p>
        </p:txBody>
      </p:sp>
    </p:spTree>
    <p:extLst>
      <p:ext uri="{BB962C8B-B14F-4D97-AF65-F5344CB8AC3E}">
        <p14:creationId xmlns:p14="http://schemas.microsoft.com/office/powerpoint/2010/main" val="37606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uk-UA" sz="4000" dirty="0" smtClean="0"/>
              <a:t>Джерела маркетингової інформації</a:t>
            </a:r>
            <a:endParaRPr lang="uk-UA" sz="4000" dirty="0"/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uk-UA" sz="2200" b="1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smtClean="0">
                <a:solidFill>
                  <a:srgbClr val="C00000"/>
                </a:solidFill>
              </a:rPr>
              <a:t>Спеціалізовані виставки</a:t>
            </a:r>
            <a:r>
              <a:rPr lang="uk-UA" sz="2200" smtClean="0"/>
              <a:t> - надають прекрасну можливість для збору інформації про вироби конкурентів; корисні для встановлення контактів з потенційними партнерами;</a:t>
            </a:r>
          </a:p>
          <a:p>
            <a:pPr marL="0" indent="0">
              <a:buNone/>
            </a:pPr>
            <a:r>
              <a:rPr lang="uk-UA" sz="2200" b="1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smtClean="0">
                <a:solidFill>
                  <a:srgbClr val="C00000"/>
                </a:solidFill>
              </a:rPr>
              <a:t>Торговельні ярмарки</a:t>
            </a:r>
            <a:r>
              <a:rPr lang="uk-UA" sz="2200" smtClean="0"/>
              <a:t> - безцінні для ринкових досліджень і для збору технічної інформації; на них можна установити гарні контакти й одержати цікаву інформацію про новітні продукти;</a:t>
            </a:r>
          </a:p>
          <a:p>
            <a:pPr marL="0" indent="0">
              <a:buNone/>
            </a:pPr>
            <a:r>
              <a:rPr lang="uk-UA" sz="2200" b="1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smtClean="0">
                <a:solidFill>
                  <a:srgbClr val="C00000"/>
                </a:solidFill>
              </a:rPr>
              <a:t>Звіти про дослідження ринку</a:t>
            </a:r>
            <a:r>
              <a:rPr lang="uk-UA" sz="2200" smtClean="0"/>
              <a:t> - складаються багатьма організаціями і часто надаються користувачам за плату; на жаль, не завжди існує чіткий взаємозв'язок між ціною і якістю звіту. </a:t>
            </a:r>
          </a:p>
          <a:p>
            <a:pPr marL="0" indent="0">
              <a:buNone/>
            </a:pPr>
            <a:r>
              <a:rPr lang="uk-UA" sz="2200" b="1" smtClean="0">
                <a:solidFill>
                  <a:srgbClr val="C00000"/>
                </a:solidFill>
                <a:sym typeface="Wingdings"/>
              </a:rPr>
              <a:t> </a:t>
            </a:r>
            <a:r>
              <a:rPr lang="uk-UA" sz="2200" b="1" i="1" smtClean="0">
                <a:solidFill>
                  <a:srgbClr val="C00000"/>
                </a:solidFill>
              </a:rPr>
              <a:t>Електронні засоби</a:t>
            </a:r>
            <a:r>
              <a:rPr lang="uk-UA" sz="2200" smtClean="0"/>
              <a:t> - Інтернет є невичерпним джерелом будь-якої інформації; варто вивчити WEB-сторінки потенційних клієнтів і конкурентів, тому що на них може бути як платна, так і безкоштовна інформація.</a:t>
            </a:r>
          </a:p>
        </p:txBody>
      </p:sp>
    </p:spTree>
    <p:extLst>
      <p:ext uri="{BB962C8B-B14F-4D97-AF65-F5344CB8AC3E}">
        <p14:creationId xmlns:p14="http://schemas.microsoft.com/office/powerpoint/2010/main" val="262308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2190" y="1988840"/>
            <a:ext cx="36038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ПЕРЕВІР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СЕБЕ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5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050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54"/>
            <a:ext cx="9144000" cy="1143000"/>
          </a:xfrm>
        </p:spPr>
        <p:txBody>
          <a:bodyPr/>
          <a:lstStyle/>
          <a:p>
            <a:r>
              <a:rPr lang="uk-UA" dirty="0" smtClean="0"/>
              <a:t>Дайте відповідь на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2800" smtClean="0"/>
              <a:t>1. В чому полягає роль маркетингового дослідження?</a:t>
            </a:r>
          </a:p>
          <a:p>
            <a:pPr marL="0" indent="0">
              <a:buNone/>
            </a:pPr>
            <a:r>
              <a:rPr lang="uk-UA" sz="2800" smtClean="0"/>
              <a:t>2. Назвіть основні завдання маркетингу.</a:t>
            </a:r>
          </a:p>
          <a:p>
            <a:pPr marL="0" indent="0">
              <a:buNone/>
            </a:pPr>
            <a:r>
              <a:rPr lang="uk-UA" sz="2800" smtClean="0"/>
              <a:t>3. Дайте характеристику основним методам маркетингового дослідження.</a:t>
            </a:r>
          </a:p>
          <a:p>
            <a:pPr marL="0" indent="0">
              <a:buNone/>
            </a:pPr>
            <a:r>
              <a:rPr lang="uk-UA" sz="2800" smtClean="0"/>
              <a:t>4. З якою метою проводиться дослідження ринку?</a:t>
            </a:r>
          </a:p>
          <a:p>
            <a:pPr marL="0" indent="0">
              <a:buNone/>
            </a:pPr>
            <a:r>
              <a:rPr lang="uk-UA" sz="2800" smtClean="0"/>
              <a:t>5. В чому полягає виявлення проблеми маркетингового дослідження?</a:t>
            </a:r>
          </a:p>
          <a:p>
            <a:pPr marL="0" indent="0">
              <a:buNone/>
            </a:pPr>
            <a:r>
              <a:rPr lang="uk-UA" sz="2800" smtClean="0"/>
              <a:t>6. Назвіть основні джерела маркетингової інформації.</a:t>
            </a:r>
          </a:p>
          <a:p>
            <a:pPr marL="0" indent="0">
              <a:buNone/>
            </a:pP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334707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85029" y="1268760"/>
            <a:ext cx="691041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АСПЕКТИ 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МАРКЕТИНГОВОЇ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66025" y="1573141"/>
            <a:ext cx="49612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ПРАКТИЧНА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</a:t>
            </a:r>
            <a:endParaRPr lang="uk-UA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6</a:t>
            </a:r>
            <a:endParaRPr lang="uk-UA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91789" y="3534171"/>
            <a:ext cx="73090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«Маркетингове</a:t>
            </a:r>
          </a:p>
          <a:p>
            <a:pPr algn="ctr"/>
            <a:r>
              <a:rPr lang="uk-UA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ослідження ринку»</a:t>
            </a:r>
            <a:endParaRPr lang="uk-UA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z="4000" dirty="0" smtClean="0"/>
              <a:t>Послідовність виконання роботи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Дослідження ринку </a:t>
            </a:r>
            <a:r>
              <a:rPr lang="uk-UA" sz="1800" dirty="0" smtClean="0"/>
              <a:t>(призначення, функціональні можливості та сфера використання товару, основні характеристики, та товари, що конкурують з дослідженим товаром і їх порівняльна характеристика).</a:t>
            </a:r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Визначення місткості ринку </a:t>
            </a:r>
            <a:r>
              <a:rPr lang="uk-UA" sz="1800" dirty="0" smtClean="0"/>
              <a:t>(ринок реалізації товару, кількість потенційних покупців товару, їх реальна купівельна спроможність, варіанти зміни місткості ринку).</a:t>
            </a:r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Визначення споживачів товару </a:t>
            </a:r>
            <a:r>
              <a:rPr lang="uk-UA" sz="1800" dirty="0" smtClean="0"/>
              <a:t>(зробити сегментацію ринку за обраними параметрами, визначити цільовий ринок для товару і базового підприємства). </a:t>
            </a:r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Розробка маркетингової стратегії </a:t>
            </a:r>
            <a:r>
              <a:rPr lang="uk-UA" sz="1800" dirty="0" smtClean="0"/>
              <a:t>(проаналізувати можливі альтернативи розвитку товару ринків, обрати найбільш сприятливу маркетингову стратегію). </a:t>
            </a:r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Формування каналів збуту </a:t>
            </a:r>
            <a:r>
              <a:rPr lang="uk-UA" sz="1800" dirty="0" smtClean="0"/>
              <a:t>(описати можливості системи збуту товару, описати канал збуту, обґрунтувати вибір</a:t>
            </a:r>
            <a:r>
              <a:rPr lang="uk-UA" sz="1800" dirty="0" smtClean="0"/>
              <a:t>).</a:t>
            </a:r>
            <a:endParaRPr lang="uk-UA" sz="1800" dirty="0" smtClean="0"/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Розробка рекламної програми </a:t>
            </a:r>
            <a:r>
              <a:rPr lang="uk-UA" sz="1800" dirty="0" smtClean="0"/>
              <a:t>(розробити </a:t>
            </a:r>
            <a:r>
              <a:rPr lang="uk-UA" sz="1800" dirty="0" smtClean="0"/>
              <a:t>рекламні звернення, обрати та обґрунтувати засоби реклами, розробити бюджет реклами).</a:t>
            </a:r>
          </a:p>
          <a:p>
            <a:pPr>
              <a:buFont typeface="+mj-lt"/>
              <a:buAutoNum type="arabicPeriod"/>
            </a:pPr>
            <a:r>
              <a:rPr lang="uk-UA" sz="1800" b="1" i="1" dirty="0" smtClean="0">
                <a:solidFill>
                  <a:srgbClr val="C00000"/>
                </a:solidFill>
              </a:rPr>
              <a:t>Підведіть підсумки.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763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rgbClr val="00B0F0"/>
                </a:solidFill>
                <a:latin typeface="Arial Black" pitchFamily="34" charset="0"/>
              </a:rPr>
              <a:t>В.М.Данилюк, 2015</a:t>
            </a:r>
            <a:endParaRPr lang="uk-UA" sz="1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3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Що таке маркетинг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112990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smtClean="0"/>
              <a:t>Перш ніж планувати розробку проекту, слід: </a:t>
            </a:r>
          </a:p>
          <a:p>
            <a:r>
              <a:rPr lang="uk-UA" sz="2200" dirty="0" smtClean="0"/>
              <a:t>за допомогою спеціальних методів дослідження визначити, на які товари є попит; </a:t>
            </a:r>
          </a:p>
          <a:p>
            <a:r>
              <a:rPr lang="uk-UA" sz="2200" dirty="0" smtClean="0"/>
              <a:t>забезпечити виробництво необхідними ресурсами для задоволення цього попиту; </a:t>
            </a:r>
          </a:p>
          <a:p>
            <a:r>
              <a:rPr lang="uk-UA" sz="2200" dirty="0" smtClean="0"/>
              <a:t>найкращим чином запропонувати товар, своєчасно довівши його до споживача; </a:t>
            </a:r>
          </a:p>
          <a:p>
            <a:r>
              <a:rPr lang="uk-UA" sz="2200" dirty="0" smtClean="0"/>
              <a:t>отримати максимально можливий прибуток.</a:t>
            </a:r>
          </a:p>
          <a:p>
            <a:pPr marL="0" indent="0">
              <a:buNone/>
            </a:pPr>
            <a:r>
              <a:rPr lang="uk-UA" sz="2200" b="1" i="1" dirty="0" smtClean="0">
                <a:solidFill>
                  <a:srgbClr val="FF0000"/>
                </a:solidFill>
              </a:rPr>
              <a:t>Маркетинг</a:t>
            </a:r>
            <a:r>
              <a:rPr lang="uk-UA" sz="2200" b="1" i="1" dirty="0" smtClean="0"/>
              <a:t> — це комплексна система управління ринком (підприємствами</a:t>
            </a:r>
            <a:r>
              <a:rPr lang="uk-UA" sz="2200" dirty="0" smtClean="0"/>
              <a:t>), основними елементами якої є:  </a:t>
            </a:r>
            <a:r>
              <a:rPr lang="uk-UA" sz="2200" dirty="0" smtClean="0">
                <a:sym typeface="Wingdings"/>
              </a:rPr>
              <a:t></a:t>
            </a:r>
            <a:r>
              <a:rPr lang="uk-UA" sz="2200" dirty="0" smtClean="0"/>
              <a:t> товар; </a:t>
            </a:r>
            <a:br>
              <a:rPr lang="uk-UA" sz="2200" dirty="0" smtClean="0"/>
            </a:br>
            <a:r>
              <a:rPr lang="uk-UA" sz="2200" dirty="0" smtClean="0">
                <a:sym typeface="Wingdings"/>
              </a:rPr>
              <a:t></a:t>
            </a:r>
            <a:r>
              <a:rPr lang="uk-UA" sz="2200" dirty="0" smtClean="0"/>
              <a:t> ціна; </a:t>
            </a:r>
            <a:r>
              <a:rPr lang="uk-UA" sz="2200" dirty="0" smtClean="0">
                <a:sym typeface="Wingdings"/>
              </a:rPr>
              <a:t></a:t>
            </a:r>
            <a:r>
              <a:rPr lang="uk-UA" sz="2200" dirty="0" smtClean="0"/>
              <a:t> місцезнаходження товару; </a:t>
            </a:r>
            <a:r>
              <a:rPr lang="uk-UA" sz="2200" dirty="0" smtClean="0">
                <a:sym typeface="Wingdings"/>
              </a:rPr>
              <a:t></a:t>
            </a:r>
            <a:r>
              <a:rPr lang="uk-UA" sz="2200" dirty="0" smtClean="0"/>
              <a:t> стимулювання попиту.</a:t>
            </a:r>
          </a:p>
          <a:p>
            <a:pPr marL="0" indent="0">
              <a:buNone/>
            </a:pPr>
            <a:r>
              <a:rPr lang="uk-UA" sz="2200" dirty="0" smtClean="0"/>
              <a:t>У процесі дослідження кожен із цих елементів аналізують і щодо кожного з них розробляють відповідну стратегію і тактику. 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Маркетингове планування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26" y="1124744"/>
            <a:ext cx="8640960" cy="3096344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Маркетингове планування </a:t>
            </a:r>
            <a:r>
              <a:rPr lang="uk-UA" sz="2400" dirty="0" smtClean="0"/>
              <a:t>- управлінський процес та підтримування відповідності між маркетинговими цілями підприємства та його потенційними маркетинговими можливостями і ресурсами.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</a:rPr>
              <a:t>Основна мета маркетингового планування </a:t>
            </a:r>
            <a:r>
              <a:rPr lang="uk-UA" sz="2400" dirty="0" smtClean="0"/>
              <a:t>— побудувати діяльність підприємства таким чином, щоб органічно і найефективніше поєднати виробництво, задоволення потреб споживачів, прибуток та розвиток підприємства.</a:t>
            </a:r>
          </a:p>
          <a:p>
            <a:pPr marL="0" indent="0">
              <a:buNone/>
            </a:pPr>
            <a:endParaRPr lang="uk-UA" sz="2400" dirty="0" smtClean="0"/>
          </a:p>
        </p:txBody>
      </p:sp>
      <p:pic>
        <p:nvPicPr>
          <p:cNvPr id="153602" name="Picture 2" descr="C:\Users\Two_2\Desktop\1403615908_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17661"/>
            <a:ext cx="4820080" cy="2124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Маркетингове планування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4968552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smtClean="0"/>
              <a:t>На підставі обробки інформації з самоаналізу якостей власної продукції підприємство розробляє </a:t>
            </a:r>
            <a:r>
              <a:rPr lang="uk-UA" sz="2200" b="1" i="1" dirty="0" smtClean="0">
                <a:solidFill>
                  <a:srgbClr val="FF0000"/>
                </a:solidFill>
              </a:rPr>
              <a:t>стратегічний план дій </a:t>
            </a:r>
            <a:r>
              <a:rPr lang="uk-UA" sz="2200" b="1" i="1" dirty="0" smtClean="0">
                <a:solidFill>
                  <a:srgbClr val="0000FF"/>
                </a:solidFill>
              </a:rPr>
              <a:t>на період більший ніж півтора роки</a:t>
            </a:r>
            <a:r>
              <a:rPr lang="uk-UA" sz="2200" dirty="0" smtClean="0"/>
              <a:t>, який вказує, які маркетингові дії підприємство повинно здійснити з метою:</a:t>
            </a:r>
          </a:p>
          <a:p>
            <a:r>
              <a:rPr lang="uk-UA" sz="2200" dirty="0" smtClean="0"/>
              <a:t>виходу на ринок з новим продуктом або послугою;</a:t>
            </a:r>
          </a:p>
          <a:p>
            <a:r>
              <a:rPr lang="uk-UA" sz="2200" dirty="0" smtClean="0"/>
              <a:t>припинення реалізації минулих товарів або послуг;</a:t>
            </a:r>
          </a:p>
          <a:p>
            <a:r>
              <a:rPr lang="uk-UA" sz="2200" dirty="0" smtClean="0"/>
              <a:t>завойовування нової групи споживачів;</a:t>
            </a:r>
          </a:p>
          <a:p>
            <a:r>
              <a:rPr lang="uk-UA" sz="2200" dirty="0" smtClean="0"/>
              <a:t>розширення (звуження) області діяльності засобами придбання або продажу.</a:t>
            </a:r>
          </a:p>
          <a:p>
            <a:pPr marL="0" indent="0">
              <a:buNone/>
            </a:pPr>
            <a:r>
              <a:rPr lang="uk-UA" sz="2200" dirty="0" smtClean="0"/>
              <a:t>Наступною змістовою частиною планування маркетингу є розробка </a:t>
            </a:r>
            <a:r>
              <a:rPr lang="uk-UA" sz="2200" b="1" i="1" dirty="0" smtClean="0">
                <a:solidFill>
                  <a:srgbClr val="FF0000"/>
                </a:solidFill>
              </a:rPr>
              <a:t>ринкової тактики</a:t>
            </a:r>
            <a:r>
              <a:rPr lang="uk-UA" sz="2200" dirty="0" smtClean="0"/>
              <a:t>, яка розробляється </a:t>
            </a:r>
            <a:r>
              <a:rPr lang="uk-UA" sz="2200" b="1" i="1" dirty="0" smtClean="0">
                <a:solidFill>
                  <a:srgbClr val="0000FF"/>
                </a:solidFill>
              </a:rPr>
              <a:t>на найближчі місяці</a:t>
            </a:r>
            <a:r>
              <a:rPr lang="uk-UA" sz="2200" dirty="0" smtClean="0"/>
              <a:t> і являє собою конкретні дії, що виконуються з метою реалізації обраної маркетингової стратегії підприємства. </a:t>
            </a:r>
          </a:p>
          <a:p>
            <a:pPr marL="0" indent="0">
              <a:buNone/>
            </a:pPr>
            <a:endParaRPr lang="uk-UA" sz="2200" dirty="0" smtClean="0"/>
          </a:p>
          <a:p>
            <a:pPr marL="0" indent="0">
              <a:buNone/>
            </a:pPr>
            <a:endParaRPr lang="uk-UA" sz="2200" dirty="0" smtClean="0"/>
          </a:p>
          <a:p>
            <a:pPr marL="0" indent="0">
              <a:buNone/>
            </a:pP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1454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Маркетингові прийоми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В разі необхідності оперативного реагування на </a:t>
            </a:r>
            <a:r>
              <a:rPr lang="uk-UA" sz="2400" b="1" i="1" dirty="0" smtClean="0">
                <a:solidFill>
                  <a:srgbClr val="0000FF"/>
                </a:solidFill>
              </a:rPr>
              <a:t>зниження проектованого об’єму продажу</a:t>
            </a:r>
            <a:r>
              <a:rPr lang="uk-UA" sz="2400" dirty="0" smtClean="0"/>
              <a:t> підприємства застосовують такі тактичні маркетингові прийоми:</a:t>
            </a:r>
          </a:p>
          <a:p>
            <a:r>
              <a:rPr lang="uk-UA" sz="2400" dirty="0" smtClean="0"/>
              <a:t>термінове скорочення виробництва;</a:t>
            </a:r>
          </a:p>
          <a:p>
            <a:r>
              <a:rPr lang="uk-UA" sz="2400" dirty="0" smtClean="0"/>
              <a:t>форсування рекламної діяльності;</a:t>
            </a:r>
          </a:p>
          <a:p>
            <a:r>
              <a:rPr lang="uk-UA" sz="2400" dirty="0" smtClean="0"/>
              <a:t>стимулювання збуту за допомогою зниження цін;</a:t>
            </a:r>
          </a:p>
          <a:p>
            <a:r>
              <a:rPr lang="uk-UA" sz="2400" dirty="0" smtClean="0"/>
              <a:t>матеріальне заохочення персоналу, зайнятого збутом;</a:t>
            </a:r>
          </a:p>
          <a:p>
            <a:r>
              <a:rPr lang="uk-UA" sz="2400" dirty="0" smtClean="0"/>
              <a:t>прискорена перевірка якості або деяких споживчих властивостей товарів з наступними рекомендаціями виробництву;</a:t>
            </a:r>
          </a:p>
          <a:p>
            <a:r>
              <a:rPr lang="uk-UA" sz="2400" dirty="0" smtClean="0"/>
              <a:t>перевірка ефективності всіх елементів механізму збуту і каналів реалізації.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644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Маркетингові прийоми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У випадку, якщо </a:t>
            </a:r>
            <a:r>
              <a:rPr lang="uk-UA" sz="2400" b="1" i="1" dirty="0" smtClean="0">
                <a:solidFill>
                  <a:srgbClr val="0000FF"/>
                </a:solidFill>
              </a:rPr>
              <a:t>об’єм виробництва не встигає за зростанням попиту (великий попит)</a:t>
            </a:r>
            <a:r>
              <a:rPr lang="uk-UA" sz="2400" dirty="0" smtClean="0"/>
              <a:t>, можливими є наступні варіанти тактичних маркетингових заходів:</a:t>
            </a:r>
          </a:p>
          <a:p>
            <a:r>
              <a:rPr lang="uk-UA" sz="2400" dirty="0" smtClean="0"/>
              <a:t>збільшення масштабів виробництва;</a:t>
            </a:r>
          </a:p>
          <a:p>
            <a:r>
              <a:rPr lang="uk-UA" sz="2400" dirty="0" smtClean="0"/>
              <a:t>скорочення витрат на рекламу і стимулювання збуту;</a:t>
            </a:r>
          </a:p>
          <a:p>
            <a:r>
              <a:rPr lang="uk-UA" sz="2400" dirty="0" smtClean="0"/>
              <a:t>підняття цін;</a:t>
            </a:r>
          </a:p>
          <a:p>
            <a:r>
              <a:rPr lang="uk-UA" sz="2400" dirty="0" smtClean="0"/>
              <a:t>часткове згортання механізму збуту, наприклад, шляхом скорочення числа працівників збуту.</a:t>
            </a:r>
          </a:p>
          <a:p>
            <a:pPr marL="0" indent="0">
              <a:buNone/>
            </a:pPr>
            <a:endParaRPr lang="uk-UA" sz="2400" dirty="0" smtClean="0"/>
          </a:p>
        </p:txBody>
      </p:sp>
      <p:pic>
        <p:nvPicPr>
          <p:cNvPr id="152578" name="Picture 2" descr="C:\Users\Two_2\Desktop\Маркетинговые-исследования-конкурентов-и-их-разновиднос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911956" cy="19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C:\Users\Two_2\Desktop\e151279e77dc5c9cb62533e1e1ae5f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21" y="4506002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80931" y="980728"/>
            <a:ext cx="740375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ВИЯВЛЕННЯ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 І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ФОРМУЛЮВАННЯ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МЕТИ 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8864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1016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2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58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981075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</a:rPr>
              <a:t>Задачі маркетингових досліджень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smtClean="0"/>
              <a:t>Виявлення проблеми - це формулювання предмета маркетингового дослідження. Гарне виконання цього етапу орієнтує на збір і аналіз конкретної інформації, необхідної для прийняття рішення.</a:t>
            </a:r>
          </a:p>
          <a:p>
            <a:pPr marL="0" indent="0">
              <a:buNone/>
            </a:pPr>
            <a:r>
              <a:rPr lang="uk-UA" sz="2200" b="1" i="1" dirty="0" smtClean="0">
                <a:solidFill>
                  <a:srgbClr val="FF0000"/>
                </a:solidFill>
              </a:rPr>
              <a:t>Типовими задачами маркетингових досліджень </a:t>
            </a:r>
            <a:r>
              <a:rPr lang="uk-UA" sz="2200" dirty="0" smtClean="0"/>
              <a:t>є:</a:t>
            </a:r>
          </a:p>
          <a:p>
            <a:r>
              <a:rPr lang="uk-UA" sz="2200" dirty="0" smtClean="0"/>
              <a:t>вивчення характеристик ринку;</a:t>
            </a:r>
          </a:p>
          <a:p>
            <a:r>
              <a:rPr lang="uk-UA" sz="2200" dirty="0" smtClean="0"/>
              <a:t>оцінка потенціалу ринку;</a:t>
            </a:r>
          </a:p>
          <a:p>
            <a:r>
              <a:rPr lang="uk-UA" sz="2200" dirty="0" smtClean="0"/>
              <a:t>аналіз розподілу часток ринку;</a:t>
            </a:r>
          </a:p>
          <a:p>
            <a:r>
              <a:rPr lang="uk-UA" sz="2200" dirty="0" smtClean="0"/>
              <a:t>аналіз збуту;</a:t>
            </a:r>
          </a:p>
          <a:p>
            <a:r>
              <a:rPr lang="uk-UA" sz="2200" dirty="0" smtClean="0"/>
              <a:t>аналіз тенденцій ділової активності;</a:t>
            </a:r>
          </a:p>
          <a:p>
            <a:r>
              <a:rPr lang="uk-UA" sz="2200" dirty="0" smtClean="0"/>
              <a:t>вивчення товарів конкурентів;</a:t>
            </a:r>
          </a:p>
          <a:p>
            <a:r>
              <a:rPr lang="uk-UA" sz="2200" dirty="0" smtClean="0"/>
              <a:t>короткострокове прогнозування;</a:t>
            </a:r>
          </a:p>
          <a:p>
            <a:r>
              <a:rPr lang="uk-UA" sz="2200" dirty="0" smtClean="0"/>
              <a:t>довгострокове прогнозування;</a:t>
            </a:r>
          </a:p>
          <a:p>
            <a:r>
              <a:rPr lang="uk-UA" sz="2200" dirty="0" smtClean="0"/>
              <a:t>вивчення політики цін.</a:t>
            </a:r>
          </a:p>
          <a:p>
            <a:pPr marL="0" indent="0">
              <a:buNone/>
            </a:pPr>
            <a:endParaRPr lang="uk-UA" sz="2200" dirty="0" smtClean="0"/>
          </a:p>
        </p:txBody>
      </p:sp>
      <p:pic>
        <p:nvPicPr>
          <p:cNvPr id="151554" name="Picture 2" descr="C:\Users\Two_2\Desktop\9002875bdc5a442017c5becbbf2b8c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94" y="3215087"/>
            <a:ext cx="3593294" cy="239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7586</TotalTime>
  <Words>1223</Words>
  <Application>Microsoft Office PowerPoint</Application>
  <PresentationFormat>Екран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Diseño predeterminado</vt:lpstr>
      <vt:lpstr>Маркетингові дослідження проекту</vt:lpstr>
      <vt:lpstr>Презентація PowerPoint</vt:lpstr>
      <vt:lpstr>Що таке маркетинг</vt:lpstr>
      <vt:lpstr>Маркетингове планування</vt:lpstr>
      <vt:lpstr>Маркетингове планування</vt:lpstr>
      <vt:lpstr>Маркетингові прийоми</vt:lpstr>
      <vt:lpstr>Маркетингові прийоми</vt:lpstr>
      <vt:lpstr>Презентація PowerPoint</vt:lpstr>
      <vt:lpstr>Задачі маркетингових досліджень</vt:lpstr>
      <vt:lpstr>Результати маркетингових досліджень</vt:lpstr>
      <vt:lpstr>Презентація PowerPoint</vt:lpstr>
      <vt:lpstr>Методи маркетингових досліджень</vt:lpstr>
      <vt:lpstr>Презентація PowerPoint</vt:lpstr>
      <vt:lpstr>Види маркетингової інформації</vt:lpstr>
      <vt:lpstr>Джерела маркетингової інформації</vt:lpstr>
      <vt:lpstr>Джерела маркетингової інформації</vt:lpstr>
      <vt:lpstr>Джерела маркетингової інформації</vt:lpstr>
      <vt:lpstr>Презентація PowerPoint</vt:lpstr>
      <vt:lpstr>Дайте відповідь на питання</vt:lpstr>
      <vt:lpstr>Презентація PowerPoint</vt:lpstr>
      <vt:lpstr>Послідовність виконання роботи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Two_2</cp:lastModifiedBy>
  <cp:revision>692</cp:revision>
  <dcterms:created xsi:type="dcterms:W3CDTF">2010-05-23T14:28:12Z</dcterms:created>
  <dcterms:modified xsi:type="dcterms:W3CDTF">2015-12-06T16:29:49Z</dcterms:modified>
</cp:coreProperties>
</file>