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88" r:id="rId9"/>
    <p:sldId id="286" r:id="rId10"/>
    <p:sldId id="287" r:id="rId11"/>
    <p:sldId id="285" r:id="rId12"/>
    <p:sldId id="284" r:id="rId13"/>
    <p:sldId id="265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66" r:id="rId24"/>
    <p:sldId id="270" r:id="rId25"/>
    <p:sldId id="271" r:id="rId26"/>
    <p:sldId id="272" r:id="rId27"/>
    <p:sldId id="273" r:id="rId28"/>
    <p:sldId id="267" r:id="rId29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2" autoAdjust="0"/>
    <p:restoredTop sz="94664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97468-0734-4157-91CF-83F4BCD24FB4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8ED9-9546-4F17-9F88-7C02DDDBD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91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970EC3-F9DF-4C1B-8948-DED5FF2A4B51}" type="datetimeFigureOut">
              <a:rPr lang="uk-UA" smtClean="0"/>
              <a:pPr>
                <a:defRPr/>
              </a:pPr>
              <a:t>12.04.2020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19F8D3-CA1F-4FB3-B080-348C0E081DC9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252671-BEB8-4F46-B1FF-39396FDACAA1}" type="datetimeFigureOut">
              <a:rPr lang="uk-UA" smtClean="0"/>
              <a:pPr>
                <a:defRPr/>
              </a:pPr>
              <a:t>12.04.2020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6D2F5F-A587-435B-8F56-91567FC1C2BD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587C93-1F5E-4E08-BB4A-3313BC554324}" type="datetimeFigureOut">
              <a:rPr lang="uk-UA" smtClean="0"/>
              <a:pPr>
                <a:defRPr/>
              </a:pPr>
              <a:t>12.04.2020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5215CF-EB44-4206-AF49-56E73A35FE41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098F60-D3C3-43CF-AA48-E526AE37753B}" type="datetimeFigureOut">
              <a:rPr lang="uk-UA" smtClean="0"/>
              <a:pPr>
                <a:defRPr/>
              </a:pPr>
              <a:t>12.04.2020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753C78-6680-422C-A5B8-3242B48C0F93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201EA5-1C26-47BB-8257-F1DFBE99F0D7}" type="datetimeFigureOut">
              <a:rPr lang="uk-UA" smtClean="0"/>
              <a:pPr>
                <a:defRPr/>
              </a:pPr>
              <a:t>12.04.2020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4340E3-4690-452F-B4E9-9AC49D6D8C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EC66C2-CA5A-4F74-BC5E-86C60FBEF138}" type="datetimeFigureOut">
              <a:rPr lang="uk-UA" smtClean="0"/>
              <a:pPr>
                <a:defRPr/>
              </a:pPr>
              <a:t>12.04.2020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345FFF-3DB0-4138-99BC-1CA71F60E4DB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C9565C-7A9F-4CF6-91E3-836975A17B73}" type="datetimeFigureOut">
              <a:rPr lang="uk-UA" smtClean="0"/>
              <a:pPr>
                <a:defRPr/>
              </a:pPr>
              <a:t>12.04.2020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5E173E-198B-40A9-9D64-33EDC3B13B9A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E1C2B8-27F0-45EA-B1BA-07A026E70A33}" type="datetimeFigureOut">
              <a:rPr lang="uk-UA" smtClean="0"/>
              <a:pPr>
                <a:defRPr/>
              </a:pPr>
              <a:t>12.04.2020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BE0969-0452-4CDF-9FE5-C1AB7E9AC415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E0ECC1-6EE2-44D6-A5BF-EF4D6DDCD722}" type="datetimeFigureOut">
              <a:rPr lang="uk-UA" smtClean="0"/>
              <a:pPr>
                <a:defRPr/>
              </a:pPr>
              <a:t>12.04.2020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7B5785-AC12-456B-8EC9-6B8780EBF6D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AC62C7-9392-4D54-8DE6-AC9736D0C182}" type="datetimeFigureOut">
              <a:rPr lang="uk-UA" smtClean="0"/>
              <a:pPr>
                <a:defRPr/>
              </a:pPr>
              <a:t>12.04.2020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497928-D695-42B6-AC4F-71811883D0A5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148902-DBE9-4B8B-AD46-9D7755300964}" type="datetimeFigureOut">
              <a:rPr lang="uk-UA" smtClean="0"/>
              <a:pPr>
                <a:defRPr/>
              </a:pPr>
              <a:t>12.04.2020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3209CE-A9CC-4808-8985-5671D0F045B6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50A2B30-797B-47B3-BB9B-B3C719456C61}" type="datetimeFigureOut">
              <a:rPr lang="uk-UA" smtClean="0"/>
              <a:pPr>
                <a:defRPr/>
              </a:pPr>
              <a:t>12.04.2020</a:t>
            </a:fld>
            <a:endParaRPr lang="uk-UA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D35A457-86AF-445E-8C2C-AC22E54FF2F5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gif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8236"/>
            <a:ext cx="8103810" cy="3035808"/>
          </a:xfrm>
        </p:spPr>
        <p:txBody>
          <a:bodyPr/>
          <a:lstStyle/>
          <a:p>
            <a:pPr algn="ctr"/>
            <a:r>
              <a:rPr lang="uk-UA" dirty="0"/>
              <a:t>Третинний сектор </a:t>
            </a:r>
            <a:r>
              <a:rPr lang="uk-UA" dirty="0" smtClean="0"/>
              <a:t>економіки Країн </a:t>
            </a:r>
            <a:r>
              <a:rPr lang="uk-UA" dirty="0" smtClean="0"/>
              <a:t>А</a:t>
            </a:r>
            <a:r>
              <a:rPr lang="uk-UA" dirty="0" smtClean="0"/>
              <a:t>мерики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652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23574"/>
            <a:ext cx="8424936" cy="64087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Найбільшими</a:t>
            </a:r>
            <a:r>
              <a:rPr lang="ru-RU" dirty="0"/>
              <a:t> ТНК </a:t>
            </a:r>
            <a:r>
              <a:rPr lang="ru-RU" dirty="0" err="1"/>
              <a:t>світу</a:t>
            </a:r>
            <a:r>
              <a:rPr lang="ru-RU" dirty="0"/>
              <a:t> за </a:t>
            </a:r>
            <a:r>
              <a:rPr lang="ru-RU" dirty="0" err="1"/>
              <a:t>версією</a:t>
            </a:r>
            <a:r>
              <a:rPr lang="ru-RU" dirty="0"/>
              <a:t> ТОП-20 „</a:t>
            </a:r>
            <a:r>
              <a:rPr lang="en-US" dirty="0"/>
              <a:t>Financial Times" </a:t>
            </a:r>
            <a:r>
              <a:rPr lang="ru-RU" dirty="0"/>
              <a:t>є </a:t>
            </a:r>
            <a:r>
              <a:rPr lang="ru-RU" dirty="0" err="1" smtClean="0"/>
              <a:t>компанії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у таких </a:t>
            </a:r>
            <a:r>
              <a:rPr lang="ru-RU" dirty="0" err="1"/>
              <a:t>галузях</a:t>
            </a:r>
            <a:r>
              <a:rPr lang="ru-RU" dirty="0"/>
              <a:t>: </a:t>
            </a:r>
          </a:p>
          <a:p>
            <a:pPr marL="342900" indent="-342900" algn="ctr">
              <a:buAutoNum type="arabicPeriod"/>
            </a:pPr>
            <a:r>
              <a:rPr lang="ru-RU" dirty="0" err="1"/>
              <a:t>Секторі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і газу - „</a:t>
            </a:r>
            <a:r>
              <a:rPr lang="en-US" dirty="0"/>
              <a:t>Exxon Mobil", „Chevron" (</a:t>
            </a:r>
            <a:r>
              <a:rPr lang="ru-RU" dirty="0"/>
              <a:t>США) „</a:t>
            </a:r>
            <a:r>
              <a:rPr lang="en-US" dirty="0"/>
              <a:t>Petro bras" (</a:t>
            </a:r>
            <a:r>
              <a:rPr lang="ru-RU" dirty="0" err="1"/>
              <a:t>Бразилія</a:t>
            </a:r>
            <a:r>
              <a:rPr lang="ru-RU" dirty="0"/>
              <a:t>). </a:t>
            </a:r>
          </a:p>
          <a:p>
            <a:pPr marL="342900" indent="-342900" algn="ctr">
              <a:buAutoNum type="arabicPeriod"/>
            </a:pPr>
            <a:r>
              <a:rPr lang="ru-RU" dirty="0"/>
              <a:t>У </a:t>
            </a:r>
            <a:r>
              <a:rPr lang="ru-RU" dirty="0" err="1"/>
              <a:t>секторі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-„</a:t>
            </a:r>
            <a:r>
              <a:rPr lang="en-US" dirty="0"/>
              <a:t>Microsoft" </a:t>
            </a:r>
            <a:r>
              <a:rPr lang="ru-RU" dirty="0"/>
              <a:t>та „</a:t>
            </a:r>
            <a:r>
              <a:rPr lang="en-US" dirty="0"/>
              <a:t>IBM" (</a:t>
            </a:r>
            <a:r>
              <a:rPr lang="ru-RU" dirty="0"/>
              <a:t>США).</a:t>
            </a:r>
          </a:p>
          <a:p>
            <a:pPr marL="342900" indent="-342900" algn="ctr">
              <a:buAutoNum type="arabicPeriod"/>
            </a:pP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мобільного</a:t>
            </a:r>
            <a:r>
              <a:rPr lang="ru-RU" dirty="0"/>
              <a:t> і </a:t>
            </a:r>
            <a:r>
              <a:rPr lang="ru-RU" dirty="0" err="1"/>
              <a:t>фіксованого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- „</a:t>
            </a:r>
            <a:r>
              <a:rPr lang="en-US" dirty="0"/>
              <a:t>AT&amp;T" (</a:t>
            </a:r>
            <a:r>
              <a:rPr lang="ru-RU" dirty="0"/>
              <a:t>США).</a:t>
            </a:r>
          </a:p>
          <a:p>
            <a:pPr marL="342900" indent="-342900" algn="ctr">
              <a:buAutoNum type="arabicPeriod"/>
            </a:pPr>
            <a:r>
              <a:rPr lang="ru-RU" dirty="0"/>
              <a:t> У </a:t>
            </a:r>
            <a:r>
              <a:rPr lang="ru-RU" dirty="0" err="1"/>
              <a:t>банківському</a:t>
            </a:r>
            <a:r>
              <a:rPr lang="ru-RU" dirty="0"/>
              <a:t> та страховому секторах - „</a:t>
            </a:r>
            <a:r>
              <a:rPr lang="en-US" dirty="0"/>
              <a:t>Berkshire Hathaway" (</a:t>
            </a:r>
            <a:r>
              <a:rPr lang="ru-RU" dirty="0" smtClean="0"/>
              <a:t>США).</a:t>
            </a:r>
          </a:p>
          <a:p>
            <a:pPr marL="342900" indent="-342900" algn="ctr">
              <a:buAutoNum type="arabicPeriod"/>
            </a:pPr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 err="1"/>
              <a:t>секторі</a:t>
            </a:r>
            <a:r>
              <a:rPr lang="ru-RU" dirty="0"/>
              <a:t> фармацевтики та </a:t>
            </a:r>
            <a:r>
              <a:rPr lang="ru-RU" dirty="0" err="1"/>
              <a:t>біотехнологій</a:t>
            </a:r>
            <a:r>
              <a:rPr lang="ru-RU" dirty="0"/>
              <a:t> -„</a:t>
            </a:r>
            <a:r>
              <a:rPr lang="en-US" dirty="0"/>
              <a:t>Johnson&amp; Johnson" (</a:t>
            </a:r>
            <a:r>
              <a:rPr lang="ru-RU" dirty="0" smtClean="0"/>
              <a:t>США).</a:t>
            </a:r>
          </a:p>
          <a:p>
            <a:pPr marL="342900" indent="-342900" algn="ctr">
              <a:buAutoNum type="arabicPeriod"/>
            </a:pPr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 err="1"/>
              <a:t>роздрібній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для дому та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- „</a:t>
            </a:r>
            <a:r>
              <a:rPr lang="en-US" dirty="0"/>
              <a:t>Wal-Mart Stores", „Procter&amp; Gamble" (</a:t>
            </a:r>
            <a:r>
              <a:rPr lang="ru-RU" dirty="0" smtClean="0"/>
              <a:t>США).</a:t>
            </a:r>
          </a:p>
          <a:p>
            <a:pPr marL="0" indent="0" algn="ctr">
              <a:buNone/>
            </a:pP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/>
              <a:t>найчастіше</a:t>
            </a:r>
            <a:r>
              <a:rPr lang="ru-RU" dirty="0"/>
              <a:t> ТНК є </a:t>
            </a:r>
            <a:r>
              <a:rPr lang="ru-RU" dirty="0" err="1"/>
              <a:t>багатогалузевими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Наприклад</a:t>
            </a:r>
            <a:r>
              <a:rPr lang="ru-RU" dirty="0"/>
              <a:t>, </a:t>
            </a:r>
            <a:r>
              <a:rPr lang="ru-RU" dirty="0" err="1"/>
              <a:t>кожна</a:t>
            </a:r>
            <a:r>
              <a:rPr lang="ru-RU" dirty="0"/>
              <a:t> з </a:t>
            </a:r>
            <a:r>
              <a:rPr lang="ru-RU" dirty="0" err="1"/>
              <a:t>найбільших</a:t>
            </a:r>
            <a:r>
              <a:rPr lang="ru-RU" dirty="0"/>
              <a:t> 500 ТНК США в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в 11 </a:t>
            </a:r>
            <a:r>
              <a:rPr lang="ru-RU" dirty="0" err="1"/>
              <a:t>галузях</a:t>
            </a:r>
            <a:r>
              <a:rPr lang="ru-RU" dirty="0"/>
              <a:t>, а </a:t>
            </a:r>
            <a:r>
              <a:rPr lang="ru-RU" dirty="0" err="1"/>
              <a:t>найпотужніші</a:t>
            </a:r>
            <a:r>
              <a:rPr lang="ru-RU" dirty="0"/>
              <a:t> </a:t>
            </a:r>
            <a:r>
              <a:rPr lang="ru-RU" dirty="0" err="1"/>
              <a:t>охоплюють</a:t>
            </a:r>
            <a:r>
              <a:rPr lang="ru-RU" dirty="0"/>
              <a:t> по 60-50 </a:t>
            </a:r>
            <a:r>
              <a:rPr lang="ru-RU" dirty="0" err="1"/>
              <a:t>галузей</a:t>
            </a:r>
            <a:r>
              <a:rPr lang="ru-RU" dirty="0"/>
              <a:t>.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044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Що таке офшор (offshore) повний огляд поняття для новачків: схеми ...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76056" y="404664"/>
            <a:ext cx="3816424" cy="552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59622" y="1196752"/>
            <a:ext cx="93285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45765" y="2204864"/>
            <a:ext cx="346715" cy="86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928662" y="500042"/>
            <a:ext cx="3384946" cy="54123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Офшорна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зона</a:t>
            </a:r>
            <a:r>
              <a:rPr lang="ru-RU" sz="1800" dirty="0"/>
              <a:t>  — один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видів</a:t>
            </a:r>
            <a:r>
              <a:rPr lang="ru-RU" sz="1800" dirty="0"/>
              <a:t> </a:t>
            </a:r>
            <a:r>
              <a:rPr lang="ru-RU" sz="1800" dirty="0" err="1"/>
              <a:t>вільних</a:t>
            </a:r>
            <a:r>
              <a:rPr lang="ru-RU" sz="1800" dirty="0"/>
              <a:t> </a:t>
            </a:r>
            <a:r>
              <a:rPr lang="ru-RU" sz="1800" dirty="0" err="1"/>
              <a:t>економічних</a:t>
            </a:r>
            <a:r>
              <a:rPr lang="ru-RU" sz="1800" dirty="0"/>
              <a:t> зон, </a:t>
            </a:r>
            <a:r>
              <a:rPr lang="ru-RU" sz="1800" dirty="0" err="1" smtClean="0"/>
              <a:t>особливістю</a:t>
            </a:r>
            <a:r>
              <a:rPr lang="ru-RU" sz="1800" dirty="0" smtClean="0"/>
              <a:t> </a:t>
            </a:r>
            <a:r>
              <a:rPr lang="ru-RU" sz="1800" dirty="0" err="1"/>
              <a:t>яких</a:t>
            </a:r>
            <a:r>
              <a:rPr lang="ru-RU" sz="1800" dirty="0"/>
              <a:t> є </a:t>
            </a:r>
            <a:r>
              <a:rPr lang="ru-RU" sz="1800" dirty="0" err="1"/>
              <a:t>створення</a:t>
            </a:r>
            <a:r>
              <a:rPr lang="ru-RU" sz="1800" dirty="0"/>
              <a:t> для </a:t>
            </a:r>
            <a:r>
              <a:rPr lang="ru-RU" sz="1800" dirty="0" err="1"/>
              <a:t>підприємців</a:t>
            </a:r>
            <a:r>
              <a:rPr lang="ru-RU" sz="1800" dirty="0"/>
              <a:t> </a:t>
            </a:r>
            <a:r>
              <a:rPr lang="ru-RU" sz="1800" dirty="0" err="1"/>
              <a:t>сприятливого</a:t>
            </a:r>
            <a:r>
              <a:rPr lang="ru-RU" sz="1800" dirty="0"/>
              <a:t> валютно-</a:t>
            </a:r>
            <a:r>
              <a:rPr lang="ru-RU" sz="1800" dirty="0" err="1"/>
              <a:t>фінансового</a:t>
            </a:r>
            <a:r>
              <a:rPr lang="ru-RU" sz="1800" dirty="0"/>
              <a:t> та </a:t>
            </a:r>
            <a:r>
              <a:rPr lang="ru-RU" sz="1800" dirty="0" err="1"/>
              <a:t>фіскального</a:t>
            </a:r>
            <a:r>
              <a:rPr lang="ru-RU" sz="1800" dirty="0"/>
              <a:t> </a:t>
            </a:r>
            <a:r>
              <a:rPr lang="ru-RU" sz="1800" dirty="0" err="1"/>
              <a:t>режимів</a:t>
            </a:r>
            <a:r>
              <a:rPr lang="ru-RU" sz="1800" dirty="0"/>
              <a:t>, </a:t>
            </a:r>
            <a:r>
              <a:rPr lang="ru-RU" sz="1800" dirty="0" err="1"/>
              <a:t>високий</a:t>
            </a:r>
            <a:r>
              <a:rPr lang="ru-RU" sz="1800" dirty="0"/>
              <a:t> </a:t>
            </a:r>
            <a:r>
              <a:rPr lang="ru-RU" sz="1800" dirty="0" err="1"/>
              <a:t>рівень</a:t>
            </a:r>
            <a:r>
              <a:rPr lang="ru-RU" sz="1800" dirty="0"/>
              <a:t> та </a:t>
            </a:r>
            <a:r>
              <a:rPr lang="ru-RU" sz="1800" dirty="0" err="1"/>
              <a:t>законодавчі</a:t>
            </a:r>
            <a:r>
              <a:rPr lang="ru-RU" sz="1800" dirty="0"/>
              <a:t> </a:t>
            </a:r>
            <a:r>
              <a:rPr lang="ru-RU" sz="1800" dirty="0" err="1"/>
              <a:t>гарантії</a:t>
            </a:r>
            <a:r>
              <a:rPr lang="ru-RU" sz="1800" dirty="0"/>
              <a:t> </a:t>
            </a:r>
            <a:r>
              <a:rPr lang="ru-RU" sz="1800" dirty="0" err="1"/>
              <a:t>банківської</a:t>
            </a:r>
            <a:r>
              <a:rPr lang="ru-RU" sz="1800" dirty="0"/>
              <a:t> та </a:t>
            </a:r>
            <a:r>
              <a:rPr lang="ru-RU" sz="1800" dirty="0" err="1"/>
              <a:t>комерційної</a:t>
            </a:r>
            <a:r>
              <a:rPr lang="ru-RU" sz="1800" dirty="0"/>
              <a:t> </a:t>
            </a:r>
            <a:r>
              <a:rPr lang="ru-RU" sz="1800" dirty="0" err="1"/>
              <a:t>секретності</a:t>
            </a:r>
            <a:r>
              <a:rPr lang="ru-RU" sz="1800" dirty="0"/>
              <a:t>, </a:t>
            </a:r>
            <a:r>
              <a:rPr lang="ru-RU" sz="1800" dirty="0" err="1"/>
              <a:t>лояльність</a:t>
            </a:r>
            <a:r>
              <a:rPr lang="ru-RU" sz="1800" dirty="0"/>
              <a:t> державного </a:t>
            </a:r>
            <a:r>
              <a:rPr lang="ru-RU" sz="1800" dirty="0" err="1"/>
              <a:t>регулювання</a:t>
            </a:r>
            <a:r>
              <a:rPr lang="ru-RU" sz="1800" dirty="0"/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1800" dirty="0" smtClean="0"/>
          </a:p>
          <a:p>
            <a:pPr marL="0" indent="0" algn="ctr">
              <a:lnSpc>
                <a:spcPct val="120000"/>
              </a:lnSpc>
              <a:buNone/>
            </a:pPr>
            <a:endParaRPr lang="ru-RU" sz="1800" dirty="0"/>
          </a:p>
          <a:p>
            <a:pPr marL="0" indent="0" algn="ctr">
              <a:lnSpc>
                <a:spcPct val="120000"/>
              </a:lnSpc>
              <a:buNone/>
            </a:pPr>
            <a:endParaRPr lang="ru-RU" sz="1800" dirty="0" smtClean="0"/>
          </a:p>
          <a:p>
            <a:pPr marL="0" indent="0" algn="ctr">
              <a:lnSpc>
                <a:spcPct val="120000"/>
              </a:lnSpc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86719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856136"/>
          </a:xfrm>
        </p:spPr>
        <p:txBody>
          <a:bodyPr/>
          <a:lstStyle/>
          <a:p>
            <a:r>
              <a:rPr lang="uk-UA" dirty="0" smtClean="0"/>
              <a:t>Найбільші бізнес-центри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402214"/>
            <a:ext cx="1468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Сан-Паулу 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6904" y="6435040"/>
            <a:ext cx="1920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Ріо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-де-Жанейро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41616" y="3627250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Нью-Йорк</a:t>
            </a:r>
            <a:endParaRPr lang="en-US" dirty="0"/>
          </a:p>
        </p:txBody>
      </p:sp>
      <p:pic>
        <p:nvPicPr>
          <p:cNvPr id="25602" name="Picture 2" descr="Нью-Йорк вернул статус финансовой столицы мира (12.09.18 13:46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6904" y="1188792"/>
            <a:ext cx="3710225" cy="24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Достопримечательности Сан-Паулу - самые интересные места города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102"/>
            <a:ext cx="4128393" cy="309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Рио де Жанейро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8418" y="4489643"/>
            <a:ext cx="3276348" cy="180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933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14290"/>
            <a:ext cx="2446040" cy="928144"/>
          </a:xfrm>
        </p:spPr>
        <p:txBody>
          <a:bodyPr/>
          <a:lstStyle/>
          <a:p>
            <a:r>
              <a:rPr lang="uk-UA" dirty="0" smtClean="0"/>
              <a:t>ТУРИЗМ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448742"/>
            <a:ext cx="4536504" cy="6194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Американський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посідає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третє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кількістю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міжнародних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туристичних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відвідувань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У </a:t>
            </a:r>
            <a:r>
              <a:rPr lang="ru-RU" sz="1800" dirty="0"/>
              <a:t>межах </a:t>
            </a:r>
            <a:r>
              <a:rPr lang="ru-RU" sz="1800" dirty="0" err="1"/>
              <a:t>регіону</a:t>
            </a:r>
            <a:r>
              <a:rPr lang="ru-RU" sz="1800" dirty="0"/>
              <a:t> </a:t>
            </a:r>
            <a:r>
              <a:rPr lang="ru-RU" sz="1800" dirty="0" err="1"/>
              <a:t>домінує</a:t>
            </a:r>
            <a:r>
              <a:rPr lang="ru-RU" sz="1800" dirty="0"/>
              <a:t> </a:t>
            </a:r>
            <a:r>
              <a:rPr lang="ru-RU" sz="1800" dirty="0" err="1"/>
              <a:t>Північна</a:t>
            </a:r>
            <a:r>
              <a:rPr lang="ru-RU" sz="1800" dirty="0"/>
              <a:t> Америка - </a:t>
            </a:r>
            <a:r>
              <a:rPr lang="ru-RU" sz="1800" dirty="0" err="1"/>
              <a:t>майже</a:t>
            </a:r>
            <a:r>
              <a:rPr lang="ru-RU" sz="1800" dirty="0"/>
              <a:t> 70 % </a:t>
            </a:r>
            <a:r>
              <a:rPr lang="ru-RU" sz="1800" dirty="0" err="1"/>
              <a:t>туристів</a:t>
            </a:r>
            <a:r>
              <a:rPr lang="ru-RU" sz="1800" dirty="0"/>
              <a:t> </a:t>
            </a:r>
            <a:r>
              <a:rPr lang="ru-RU" sz="1800" dirty="0" err="1"/>
              <a:t>приїздить</a:t>
            </a:r>
            <a:r>
              <a:rPr lang="ru-RU" sz="1800" dirty="0"/>
              <a:t> до США, Мексики та </a:t>
            </a:r>
            <a:r>
              <a:rPr lang="ru-RU" sz="1800" dirty="0" err="1"/>
              <a:t>Канади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err="1" smtClean="0"/>
              <a:t>Усі</a:t>
            </a:r>
            <a:r>
              <a:rPr lang="ru-RU" sz="1800" dirty="0" smtClean="0"/>
              <a:t> </a:t>
            </a:r>
            <a:r>
              <a:rPr lang="ru-RU" sz="1800" dirty="0" err="1"/>
              <a:t>основні</a:t>
            </a:r>
            <a:r>
              <a:rPr lang="ru-RU" sz="1800" dirty="0"/>
              <a:t> потоки в </a:t>
            </a:r>
            <a:r>
              <a:rPr lang="ru-RU" sz="1800" dirty="0" err="1"/>
              <a:t>цьому</a:t>
            </a:r>
            <a:r>
              <a:rPr lang="ru-RU" sz="1800" dirty="0"/>
              <a:t> </a:t>
            </a:r>
            <a:r>
              <a:rPr lang="ru-RU" sz="1800" dirty="0" err="1"/>
              <a:t>регіоні</a:t>
            </a:r>
            <a:r>
              <a:rPr lang="ru-RU" sz="1800" dirty="0"/>
              <a:t> </a:t>
            </a:r>
            <a:r>
              <a:rPr lang="ru-RU" sz="1800" dirty="0" err="1"/>
              <a:t>починаються</a:t>
            </a:r>
            <a:r>
              <a:rPr lang="ru-RU" sz="1800" dirty="0"/>
              <a:t> і </a:t>
            </a:r>
            <a:r>
              <a:rPr lang="ru-RU" sz="1800" dirty="0" err="1"/>
              <a:t>закінчуються</a:t>
            </a:r>
            <a:r>
              <a:rPr lang="ru-RU" sz="1800" dirty="0"/>
              <a:t> в США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err="1" smtClean="0"/>
              <a:t>Між</a:t>
            </a:r>
            <a:r>
              <a:rPr lang="ru-RU" sz="1800" dirty="0" smtClean="0"/>
              <a:t> </a:t>
            </a:r>
            <a:r>
              <a:rPr lang="ru-RU" sz="1800" dirty="0"/>
              <a:t>США та Мексикою </a:t>
            </a:r>
            <a:r>
              <a:rPr lang="ru-RU" sz="1800" dirty="0" err="1"/>
              <a:t>сформувався</a:t>
            </a:r>
            <a:r>
              <a:rPr lang="ru-RU" sz="1800" dirty="0"/>
              <a:t> </a:t>
            </a:r>
            <a:r>
              <a:rPr lang="ru-RU" sz="1800" dirty="0" err="1"/>
              <a:t>найбільш</a:t>
            </a:r>
            <a:r>
              <a:rPr lang="ru-RU" sz="1800" dirty="0"/>
              <a:t> </a:t>
            </a:r>
            <a:r>
              <a:rPr lang="ru-RU" sz="1800" dirty="0" err="1"/>
              <a:t>потужний</a:t>
            </a:r>
            <a:r>
              <a:rPr lang="ru-RU" sz="1800" dirty="0"/>
              <a:t> </a:t>
            </a:r>
            <a:r>
              <a:rPr lang="ru-RU" sz="1800" dirty="0" err="1"/>
              <a:t>світовий</a:t>
            </a:r>
            <a:r>
              <a:rPr lang="ru-RU" sz="1800" dirty="0"/>
              <a:t> </a:t>
            </a:r>
            <a:r>
              <a:rPr lang="ru-RU" sz="1800" dirty="0" err="1"/>
              <a:t>міждержавний</a:t>
            </a:r>
            <a:r>
              <a:rPr lang="ru-RU" sz="1800" dirty="0"/>
              <a:t> </a:t>
            </a:r>
            <a:r>
              <a:rPr lang="ru-RU" sz="1800" dirty="0" err="1"/>
              <a:t>туристичний</a:t>
            </a:r>
            <a:r>
              <a:rPr lang="ru-RU" sz="1800" dirty="0"/>
              <a:t> </a:t>
            </a:r>
            <a:r>
              <a:rPr lang="ru-RU" sz="1800" dirty="0" err="1"/>
              <a:t>потік</a:t>
            </a:r>
            <a:r>
              <a:rPr lang="ru-RU" sz="1800" dirty="0"/>
              <a:t> - </a:t>
            </a:r>
            <a:r>
              <a:rPr lang="ru-RU" sz="1800" dirty="0" err="1"/>
              <a:t>близько</a:t>
            </a:r>
            <a:r>
              <a:rPr lang="ru-RU" sz="1800" dirty="0"/>
              <a:t> 20 млн </a:t>
            </a:r>
            <a:r>
              <a:rPr lang="ru-RU" sz="1800" dirty="0" err="1"/>
              <a:t>американців</a:t>
            </a:r>
            <a:r>
              <a:rPr lang="ru-RU" sz="1800" dirty="0"/>
              <a:t> </a:t>
            </a:r>
            <a:r>
              <a:rPr lang="ru-RU" sz="1800" dirty="0" err="1"/>
              <a:t>щороку</a:t>
            </a:r>
            <a:r>
              <a:rPr lang="ru-RU" sz="1800" dirty="0"/>
              <a:t> </a:t>
            </a:r>
            <a:r>
              <a:rPr lang="ru-RU" sz="1800" dirty="0" err="1"/>
              <a:t>відвідують</a:t>
            </a:r>
            <a:r>
              <a:rPr lang="ru-RU" sz="1800" dirty="0"/>
              <a:t> </a:t>
            </a:r>
            <a:r>
              <a:rPr lang="ru-RU" sz="1800" dirty="0" err="1"/>
              <a:t>південного</a:t>
            </a:r>
            <a:r>
              <a:rPr lang="ru-RU" sz="1800" dirty="0"/>
              <a:t> </a:t>
            </a:r>
            <a:r>
              <a:rPr lang="ru-RU" sz="1800" dirty="0" err="1"/>
              <a:t>сусіда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err="1" smtClean="0"/>
              <a:t>Протягом</a:t>
            </a:r>
            <a:r>
              <a:rPr lang="ru-RU" sz="1800" dirty="0" smtClean="0"/>
              <a:t> </a:t>
            </a:r>
            <a:r>
              <a:rPr lang="ru-RU" sz="1800" dirty="0" err="1"/>
              <a:t>останніх</a:t>
            </a:r>
            <a:r>
              <a:rPr lang="ru-RU" sz="1800" dirty="0"/>
              <a:t> років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прибулих</a:t>
            </a:r>
            <a:r>
              <a:rPr lang="ru-RU" sz="1800" dirty="0"/>
              <a:t> </a:t>
            </a:r>
            <a:r>
              <a:rPr lang="ru-RU" sz="1800" dirty="0" err="1"/>
              <a:t>туристів</a:t>
            </a:r>
            <a:r>
              <a:rPr lang="ru-RU" sz="1800" dirty="0"/>
              <a:t> до США </a:t>
            </a:r>
            <a:r>
              <a:rPr lang="ru-RU" sz="1800" dirty="0" err="1"/>
              <a:t>стабілізувалася</a:t>
            </a:r>
            <a:r>
              <a:rPr lang="ru-RU" sz="1800" dirty="0"/>
              <a:t> на </a:t>
            </a:r>
            <a:r>
              <a:rPr lang="ru-RU" sz="1800" dirty="0" err="1"/>
              <a:t>рівні</a:t>
            </a:r>
            <a:r>
              <a:rPr lang="ru-RU" sz="1800" dirty="0"/>
              <a:t> 55-58 млн </a:t>
            </a:r>
            <a:r>
              <a:rPr lang="ru-RU" sz="1800" dirty="0" err="1"/>
              <a:t>осіб</a:t>
            </a:r>
            <a:r>
              <a:rPr lang="ru-RU" sz="1800" dirty="0" smtClean="0"/>
              <a:t>.</a:t>
            </a:r>
            <a:endParaRPr lang="en-US" sz="1800" dirty="0"/>
          </a:p>
        </p:txBody>
      </p:sp>
      <p:pic>
        <p:nvPicPr>
          <p:cNvPr id="23554" name="Picture 2" descr="Україну почали частіше відвідувати туристи із Західної Європи, США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49503"/>
            <a:ext cx="4200401" cy="26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Туризм в США и как его уче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8989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4039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77724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У межах </a:t>
            </a:r>
            <a:r>
              <a:rPr lang="ru-RU" sz="2000" dirty="0" err="1"/>
              <a:t>Карибського</a:t>
            </a:r>
            <a:r>
              <a:rPr lang="ru-RU" sz="2000" dirty="0"/>
              <a:t> </a:t>
            </a:r>
            <a:r>
              <a:rPr lang="ru-RU" sz="2000" dirty="0" err="1"/>
              <a:t>басейну</a:t>
            </a:r>
            <a:r>
              <a:rPr lang="ru-RU" sz="2000" dirty="0"/>
              <a:t> </a:t>
            </a:r>
            <a:r>
              <a:rPr lang="ru-RU" sz="2000" dirty="0" err="1"/>
              <a:t>розташована</a:t>
            </a:r>
            <a:r>
              <a:rPr lang="ru-RU" sz="2000" dirty="0"/>
              <a:t> </a:t>
            </a:r>
            <a:r>
              <a:rPr lang="ru-RU" sz="2000" dirty="0" err="1"/>
              <a:t>переважна</a:t>
            </a:r>
            <a:r>
              <a:rPr lang="ru-RU" sz="2000" dirty="0"/>
              <a:t> </a:t>
            </a:r>
            <a:r>
              <a:rPr lang="ru-RU" sz="2000" dirty="0" err="1"/>
              <a:t>більшість</a:t>
            </a:r>
            <a:r>
              <a:rPr lang="ru-RU" sz="2000" dirty="0"/>
              <a:t> "</a:t>
            </a:r>
            <a:r>
              <a:rPr lang="ru-RU" sz="2000" dirty="0" err="1"/>
              <a:t>країн-готелів</a:t>
            </a:r>
            <a:r>
              <a:rPr lang="ru-RU" sz="2000" dirty="0"/>
              <a:t>" </a:t>
            </a:r>
            <a:r>
              <a:rPr lang="ru-RU" sz="2000" dirty="0" err="1"/>
              <a:t>світу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існують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міжнародного</a:t>
            </a:r>
            <a:r>
              <a:rPr lang="ru-RU" sz="2000" dirty="0"/>
              <a:t> туризму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 smtClean="0"/>
              <a:t> </a:t>
            </a:r>
            <a:r>
              <a:rPr lang="ru-RU" sz="2000" dirty="0" err="1"/>
              <a:t>Головним</a:t>
            </a:r>
            <a:r>
              <a:rPr lang="ru-RU" sz="2000" dirty="0"/>
              <a:t> видом ресурсу, </a:t>
            </a:r>
            <a:r>
              <a:rPr lang="ru-RU" sz="2000" dirty="0" err="1"/>
              <a:t>який</a:t>
            </a:r>
            <a:r>
              <a:rPr lang="ru-RU" sz="2000" dirty="0"/>
              <a:t> став основою </a:t>
            </a:r>
            <a:r>
              <a:rPr lang="ru-RU" sz="2000" dirty="0" err="1"/>
              <a:t>розвитку</a:t>
            </a:r>
            <a:r>
              <a:rPr lang="ru-RU" sz="2000" dirty="0"/>
              <a:t> туризму в </a:t>
            </a:r>
            <a:r>
              <a:rPr lang="ru-RU" sz="2000" dirty="0" err="1"/>
              <a:t>районі</a:t>
            </a:r>
            <a:r>
              <a:rPr lang="ru-RU" sz="2000" dirty="0"/>
              <a:t> є </a:t>
            </a:r>
            <a:r>
              <a:rPr lang="ru-RU" sz="2000" dirty="0" err="1"/>
              <a:t>узбережжя</a:t>
            </a:r>
            <a:r>
              <a:rPr lang="ru-RU" sz="2000" dirty="0"/>
              <a:t> </a:t>
            </a:r>
            <a:r>
              <a:rPr lang="ru-RU" sz="2000" dirty="0" err="1"/>
              <a:t>теплих</a:t>
            </a:r>
            <a:r>
              <a:rPr lang="ru-RU" sz="2000" dirty="0"/>
              <a:t> </a:t>
            </a:r>
            <a:r>
              <a:rPr lang="ru-RU" sz="2000" dirty="0" err="1"/>
              <a:t>морів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24578" name="Picture 2" descr="TOP9: Лучшие пляжи Коста-Рики - Полный гид (Апрель 2020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2766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Лучшие пляжи Коста-Рик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10251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1213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5386398" cy="11556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КУЛЬТУРНО-ІСТОРИЧНИЙ ТУРИЗМ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43050"/>
            <a:ext cx="4678288" cy="432897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БЕЛІЗ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err="1" smtClean="0"/>
              <a:t>Руїни</a:t>
            </a:r>
            <a:r>
              <a:rPr lang="ru-RU" dirty="0" smtClean="0"/>
              <a:t> </a:t>
            </a:r>
            <a:r>
              <a:rPr lang="ru-RU" dirty="0" err="1"/>
              <a:t>давнього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майя </a:t>
            </a:r>
            <a:r>
              <a:rPr lang="ru-RU" b="1" dirty="0"/>
              <a:t>Каракол</a:t>
            </a:r>
            <a:r>
              <a:rPr lang="ru-RU" dirty="0"/>
              <a:t> 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пірамідою</a:t>
            </a:r>
            <a:r>
              <a:rPr lang="ru-RU" dirty="0"/>
              <a:t> </a:t>
            </a:r>
            <a:r>
              <a:rPr lang="ru-RU" dirty="0" err="1" smtClean="0"/>
              <a:t>Канаа</a:t>
            </a:r>
            <a:r>
              <a:rPr lang="ru-RU" dirty="0"/>
              <a:t>.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Залишки</a:t>
            </a:r>
            <a:r>
              <a:rPr lang="ru-RU" dirty="0" smtClean="0"/>
              <a:t> </a:t>
            </a:r>
            <a:r>
              <a:rPr lang="ru-RU" dirty="0" err="1"/>
              <a:t>міста-фортеці</a:t>
            </a:r>
            <a:r>
              <a:rPr lang="ru-RU" dirty="0"/>
              <a:t> </a:t>
            </a:r>
            <a:r>
              <a:rPr lang="ru-RU" b="1" dirty="0" err="1"/>
              <a:t>Шунантуніч</a:t>
            </a:r>
            <a:r>
              <a:rPr lang="ru-RU" dirty="0"/>
              <a:t> з </a:t>
            </a:r>
            <a:r>
              <a:rPr lang="ru-RU" dirty="0" err="1"/>
              <a:t>пірамідою</a:t>
            </a:r>
            <a:r>
              <a:rPr lang="ru-RU" dirty="0"/>
              <a:t> </a:t>
            </a:r>
            <a:r>
              <a:rPr lang="ru-RU" dirty="0" smtClean="0"/>
              <a:t>Ель-</a:t>
            </a:r>
            <a:r>
              <a:rPr lang="ru-RU" dirty="0" err="1" smtClean="0"/>
              <a:t>Кастільо</a:t>
            </a:r>
            <a:r>
              <a:rPr lang="ru-RU" dirty="0"/>
              <a:t>. 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err="1" smtClean="0"/>
              <a:t>Алтун</a:t>
            </a:r>
            <a:r>
              <a:rPr lang="ru-RU" b="1" dirty="0" smtClean="0"/>
              <a:t>-Ха</a:t>
            </a:r>
            <a:r>
              <a:rPr lang="ru-RU" dirty="0"/>
              <a:t> –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археологічних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збереглися</a:t>
            </a:r>
            <a:r>
              <a:rPr lang="ru-RU" dirty="0"/>
              <a:t> </a:t>
            </a:r>
            <a:r>
              <a:rPr lang="ru-RU" dirty="0" err="1"/>
              <a:t>пам’ятки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 </a:t>
            </a:r>
            <a:r>
              <a:rPr lang="ru-RU" dirty="0" smtClean="0"/>
              <a:t>майя</a:t>
            </a:r>
            <a:r>
              <a:rPr lang="ru-RU" dirty="0"/>
              <a:t>.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err="1" smtClean="0"/>
              <a:t>Лубаантун</a:t>
            </a:r>
            <a:r>
              <a:rPr lang="ru-RU" dirty="0"/>
              <a:t> – </a:t>
            </a:r>
            <a:r>
              <a:rPr lang="ru-RU" dirty="0" err="1"/>
              <a:t>давнє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залишками</a:t>
            </a:r>
            <a:r>
              <a:rPr lang="ru-RU" dirty="0"/>
              <a:t> </a:t>
            </a:r>
            <a:r>
              <a:rPr lang="ru-RU" dirty="0" err="1"/>
              <a:t>фортифікаційних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, </a:t>
            </a:r>
            <a:r>
              <a:rPr lang="ru-RU" dirty="0" err="1"/>
              <a:t>пірамід</a:t>
            </a:r>
            <a:r>
              <a:rPr lang="ru-RU" dirty="0"/>
              <a:t>, яке у 1927 р. "</a:t>
            </a:r>
            <a:r>
              <a:rPr lang="ru-RU" dirty="0" err="1"/>
              <a:t>подарувало</a:t>
            </a:r>
            <a:r>
              <a:rPr lang="ru-RU" dirty="0"/>
              <a:t>" </a:t>
            </a:r>
            <a:r>
              <a:rPr lang="ru-RU" dirty="0" err="1"/>
              <a:t>велику</a:t>
            </a:r>
            <a:r>
              <a:rPr lang="ru-RU" dirty="0"/>
              <a:t> загадку майя – череп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майстерно</a:t>
            </a:r>
            <a:r>
              <a:rPr lang="ru-RU" dirty="0"/>
              <a:t> </a:t>
            </a:r>
            <a:r>
              <a:rPr lang="ru-RU" dirty="0" err="1"/>
              <a:t>вирізьблений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цілісного</a:t>
            </a:r>
            <a:r>
              <a:rPr lang="ru-RU" dirty="0"/>
              <a:t> шматка кварцу.</a:t>
            </a:r>
            <a:endParaRPr lang="en-US" dirty="0"/>
          </a:p>
        </p:txBody>
      </p:sp>
      <p:pic>
        <p:nvPicPr>
          <p:cNvPr id="7172" name="Picture 4" descr="Лубаантун - «место упавших камней» | сведения о городе майя в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60648"/>
            <a:ext cx="3071801" cy="255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58016" y="2773916"/>
            <a:ext cx="139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Лубаантун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6237312"/>
            <a:ext cx="1586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Шунантуніч</a:t>
            </a:r>
            <a:endParaRPr lang="en-US" dirty="0"/>
          </a:p>
        </p:txBody>
      </p:sp>
      <p:pic>
        <p:nvPicPr>
          <p:cNvPr id="7174" name="Picture 6" descr="Архитектура Северной Америки - страница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2042" y="3278121"/>
            <a:ext cx="3824800" cy="290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0759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772400" cy="4120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РЕСПУБЛІКА ГОНДУРАС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32" y="785794"/>
            <a:ext cx="3161798" cy="49685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err="1"/>
              <a:t>Архітектурні</a:t>
            </a:r>
            <a:r>
              <a:rPr lang="ru-RU" sz="1800" dirty="0"/>
              <a:t> </a:t>
            </a:r>
            <a:r>
              <a:rPr lang="ru-RU" sz="1800" dirty="0" err="1"/>
              <a:t>пам'ятки</a:t>
            </a:r>
            <a:r>
              <a:rPr lang="ru-RU" sz="1800" dirty="0"/>
              <a:t> і </a:t>
            </a:r>
            <a:r>
              <a:rPr lang="ru-RU" sz="1800" dirty="0" err="1"/>
              <a:t>музеї</a:t>
            </a:r>
            <a:r>
              <a:rPr lang="ru-RU" sz="1800" dirty="0"/>
              <a:t> </a:t>
            </a:r>
            <a:r>
              <a:rPr lang="ru-RU" sz="1800" b="1" dirty="0" err="1" smtClean="0"/>
              <a:t>Тегусігальпи</a:t>
            </a:r>
            <a:r>
              <a:rPr lang="ru-RU" sz="1800" dirty="0" smtClean="0"/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err="1" smtClean="0"/>
              <a:t>Давнє</a:t>
            </a:r>
            <a:r>
              <a:rPr lang="ru-RU" sz="1800" dirty="0" smtClean="0"/>
              <a:t> </a:t>
            </a:r>
            <a:r>
              <a:rPr lang="ru-RU" sz="1800" dirty="0" err="1"/>
              <a:t>місто</a:t>
            </a:r>
            <a:r>
              <a:rPr lang="ru-RU" sz="1800" dirty="0"/>
              <a:t> </a:t>
            </a:r>
            <a:r>
              <a:rPr lang="ru-RU" sz="1800" b="1" dirty="0"/>
              <a:t>Копан</a:t>
            </a:r>
            <a:r>
              <a:rPr lang="ru-RU" sz="1800" dirty="0"/>
              <a:t> 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залишками</a:t>
            </a:r>
            <a:r>
              <a:rPr lang="ru-RU" sz="1800" dirty="0"/>
              <a:t> </a:t>
            </a:r>
            <a:r>
              <a:rPr lang="ru-RU" sz="1800" dirty="0" err="1"/>
              <a:t>споруд</a:t>
            </a:r>
            <a:r>
              <a:rPr lang="ru-RU" sz="1800" dirty="0"/>
              <a:t> </a:t>
            </a:r>
            <a:r>
              <a:rPr lang="ru-RU" sz="1800" dirty="0" err="1"/>
              <a:t>епохи</a:t>
            </a:r>
            <a:r>
              <a:rPr lang="ru-RU" sz="1800" dirty="0"/>
              <a:t> майя,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ієрогліфічні</a:t>
            </a:r>
            <a:r>
              <a:rPr lang="ru-RU" sz="1800" dirty="0"/>
              <a:t> сходи – </a:t>
            </a:r>
            <a:r>
              <a:rPr lang="ru-RU" sz="1800" dirty="0" err="1"/>
              <a:t>найдовший</a:t>
            </a:r>
            <a:r>
              <a:rPr lang="ru-RU" sz="1800" dirty="0"/>
              <a:t> </a:t>
            </a:r>
            <a:r>
              <a:rPr lang="ru-RU" sz="1800" dirty="0" err="1"/>
              <a:t>відомий</a:t>
            </a:r>
            <a:r>
              <a:rPr lang="ru-RU" sz="1800" dirty="0"/>
              <a:t> текст,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дійшов</a:t>
            </a:r>
            <a:r>
              <a:rPr lang="ru-RU" sz="1800" dirty="0"/>
              <a:t> до наших </a:t>
            </a:r>
            <a:r>
              <a:rPr lang="ru-RU" sz="1800" dirty="0" err="1"/>
              <a:t>днів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цивілізації</a:t>
            </a:r>
            <a:r>
              <a:rPr lang="ru-RU" sz="1800" dirty="0"/>
              <a:t> </a:t>
            </a:r>
            <a:r>
              <a:rPr lang="ru-RU" sz="1800" dirty="0" smtClean="0"/>
              <a:t>майя.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err="1" smtClean="0"/>
              <a:t>Комаягуа</a:t>
            </a:r>
            <a:r>
              <a:rPr lang="ru-RU" sz="1800" dirty="0"/>
              <a:t> з </a:t>
            </a:r>
            <a:r>
              <a:rPr lang="ru-RU" sz="1800" dirty="0" err="1"/>
              <a:t>найдавнішим</a:t>
            </a:r>
            <a:r>
              <a:rPr lang="ru-RU" sz="1800" dirty="0"/>
              <a:t> собором </a:t>
            </a:r>
            <a:r>
              <a:rPr lang="ru-RU" sz="1800" dirty="0" err="1"/>
              <a:t>Ла-Мерсед</a:t>
            </a:r>
            <a:r>
              <a:rPr lang="ru-RU" sz="1800" dirty="0"/>
              <a:t> у </a:t>
            </a:r>
            <a:r>
              <a:rPr lang="ru-RU" sz="1800" dirty="0" err="1"/>
              <a:t>Центральній</a:t>
            </a:r>
            <a:r>
              <a:rPr lang="ru-RU" sz="1800" dirty="0"/>
              <a:t> </a:t>
            </a:r>
            <a:r>
              <a:rPr lang="ru-RU" sz="1800" dirty="0" err="1"/>
              <a:t>Америці</a:t>
            </a:r>
            <a:r>
              <a:rPr lang="ru-RU" sz="1800" dirty="0"/>
              <a:t>, на </a:t>
            </a:r>
            <a:r>
              <a:rPr lang="ru-RU" sz="1800" dirty="0" err="1"/>
              <a:t>башті</a:t>
            </a:r>
            <a:r>
              <a:rPr lang="ru-RU" sz="1800" dirty="0"/>
              <a:t> </a:t>
            </a:r>
            <a:r>
              <a:rPr lang="ru-RU" sz="1800" dirty="0" err="1"/>
              <a:t>якого</a:t>
            </a:r>
            <a:r>
              <a:rPr lang="ru-RU" sz="1800" dirty="0"/>
              <a:t> </a:t>
            </a:r>
            <a:r>
              <a:rPr lang="ru-RU" sz="1800" dirty="0" err="1"/>
              <a:t>встановлено</a:t>
            </a:r>
            <a:r>
              <a:rPr lang="ru-RU" sz="1800" dirty="0"/>
              <a:t> один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найдавніших</a:t>
            </a:r>
            <a:r>
              <a:rPr lang="ru-RU" sz="1800" dirty="0"/>
              <a:t> </a:t>
            </a:r>
            <a:r>
              <a:rPr lang="ru-RU" sz="1800" dirty="0" err="1"/>
              <a:t>годинників</a:t>
            </a:r>
            <a:r>
              <a:rPr lang="ru-RU" sz="1800" dirty="0"/>
              <a:t> </a:t>
            </a:r>
            <a:r>
              <a:rPr lang="ru-RU" sz="1800" dirty="0" err="1"/>
              <a:t>світу</a:t>
            </a:r>
            <a:r>
              <a:rPr lang="ru-RU" sz="1800" dirty="0"/>
              <a:t>.</a:t>
            </a:r>
            <a:endParaRPr lang="en-US" sz="1800" dirty="0"/>
          </a:p>
        </p:txBody>
      </p:sp>
      <p:pic>
        <p:nvPicPr>
          <p:cNvPr id="9218" name="Picture 2" descr="КОМАЯГУА • Большая российская энциклопедия - электронная верс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928670"/>
            <a:ext cx="3454024" cy="31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97688" y="2426773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Комаягуа</a:t>
            </a:r>
            <a:endParaRPr lang="en-US" dirty="0"/>
          </a:p>
        </p:txBody>
      </p:sp>
      <p:pic>
        <p:nvPicPr>
          <p:cNvPr id="9220" name="Picture 4" descr="Гондурас. Тегусигальпа.: arkhip — LiveJourn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57314"/>
            <a:ext cx="3192289" cy="213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52320" y="5373216"/>
            <a:ext cx="1607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Тегусігальпа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2882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712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РЕСПУБЛІКА КОСТА-РИКА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7818" y="1714488"/>
            <a:ext cx="3238128" cy="321471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err="1"/>
              <a:t>Архітектурні</a:t>
            </a:r>
            <a:r>
              <a:rPr lang="ru-RU" sz="1800" dirty="0"/>
              <a:t> </a:t>
            </a:r>
            <a:r>
              <a:rPr lang="ru-RU" sz="1800" dirty="0" err="1"/>
              <a:t>пам’ятки</a:t>
            </a:r>
            <a:r>
              <a:rPr lang="ru-RU" sz="1800" dirty="0"/>
              <a:t> і </a:t>
            </a:r>
            <a:r>
              <a:rPr lang="ru-RU" sz="1800" dirty="0" err="1"/>
              <a:t>музеї</a:t>
            </a:r>
            <a:r>
              <a:rPr lang="ru-RU" sz="1800" dirty="0"/>
              <a:t> </a:t>
            </a:r>
            <a:r>
              <a:rPr lang="ru-RU" sz="1800" dirty="0" err="1"/>
              <a:t>міста</a:t>
            </a:r>
            <a:r>
              <a:rPr lang="ru-RU" sz="1800" dirty="0"/>
              <a:t> </a:t>
            </a:r>
            <a:r>
              <a:rPr lang="ru-RU" sz="1800" b="1" dirty="0" smtClean="0"/>
              <a:t>Сан-Хосе</a:t>
            </a:r>
            <a:r>
              <a:rPr lang="ru-RU" sz="1800" dirty="0" smtClean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err="1" smtClean="0"/>
              <a:t>Алахуела</a:t>
            </a:r>
            <a:r>
              <a:rPr lang="ru-RU" sz="1800" dirty="0"/>
              <a:t> (ферма з </a:t>
            </a:r>
            <a:r>
              <a:rPr lang="ru-RU" sz="1800" dirty="0" err="1"/>
              <a:t>розведення</a:t>
            </a:r>
            <a:r>
              <a:rPr lang="ru-RU" sz="1800" dirty="0"/>
              <a:t> </a:t>
            </a:r>
            <a:r>
              <a:rPr lang="ru-RU" sz="1800" dirty="0" err="1" smtClean="0"/>
              <a:t>метеликів</a:t>
            </a:r>
            <a:r>
              <a:rPr lang="ru-RU" sz="1800" dirty="0" smtClean="0"/>
              <a:t>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err="1"/>
              <a:t>М</a:t>
            </a:r>
            <a:r>
              <a:rPr lang="ru-RU" sz="1800" dirty="0" err="1" smtClean="0"/>
              <a:t>узеї</a:t>
            </a:r>
            <a:r>
              <a:rPr lang="ru-RU" sz="1800" dirty="0"/>
              <a:t>, </a:t>
            </a:r>
            <a:r>
              <a:rPr lang="ru-RU" sz="1800" dirty="0" err="1" smtClean="0"/>
              <a:t>базари</a:t>
            </a:r>
            <a:r>
              <a:rPr lang="ru-RU" sz="1800" dirty="0" smtClean="0"/>
              <a:t>, </a:t>
            </a:r>
            <a:r>
              <a:rPr lang="ru-RU" sz="1800" dirty="0" err="1" smtClean="0"/>
              <a:t>пляжі</a:t>
            </a:r>
            <a:r>
              <a:rPr lang="ru-RU" sz="1800" dirty="0" smtClean="0"/>
              <a:t> </a:t>
            </a:r>
            <a:r>
              <a:rPr lang="ru-RU" sz="1800" dirty="0"/>
              <a:t>і </a:t>
            </a:r>
            <a:r>
              <a:rPr lang="ru-RU" sz="1800" dirty="0" err="1"/>
              <a:t>карнавали</a:t>
            </a:r>
            <a:r>
              <a:rPr lang="ru-RU" sz="1800" dirty="0"/>
              <a:t> </a:t>
            </a:r>
            <a:r>
              <a:rPr lang="ru-RU" sz="1800" dirty="0" err="1"/>
              <a:t>міста</a:t>
            </a:r>
            <a:r>
              <a:rPr lang="ru-RU" sz="1800" dirty="0"/>
              <a:t> </a:t>
            </a:r>
            <a:r>
              <a:rPr lang="ru-RU" sz="1800" b="1" dirty="0" err="1" smtClean="0"/>
              <a:t>Лімон</a:t>
            </a:r>
            <a:r>
              <a:rPr lang="ru-RU" sz="1800" dirty="0" smtClean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err="1" smtClean="0"/>
              <a:t>Кутріс</a:t>
            </a:r>
            <a:r>
              <a:rPr lang="ru-RU" sz="1800" dirty="0"/>
              <a:t> – зона </a:t>
            </a:r>
            <a:r>
              <a:rPr lang="ru-RU" sz="1800" dirty="0" err="1"/>
              <a:t>археологічних</a:t>
            </a:r>
            <a:r>
              <a:rPr lang="ru-RU" sz="1800" dirty="0"/>
              <a:t> </a:t>
            </a:r>
            <a:r>
              <a:rPr lang="ru-RU" sz="1800" dirty="0" err="1" smtClean="0"/>
              <a:t>розкопок</a:t>
            </a:r>
            <a:r>
              <a:rPr lang="ru-RU" sz="1800" dirty="0" smtClean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err="1" smtClean="0"/>
              <a:t>Гуаябо</a:t>
            </a:r>
            <a:r>
              <a:rPr lang="ru-RU" sz="1800" dirty="0"/>
              <a:t> – </a:t>
            </a:r>
            <a:r>
              <a:rPr lang="ru-RU" sz="1800" dirty="0" err="1"/>
              <a:t>національна</a:t>
            </a:r>
            <a:r>
              <a:rPr lang="ru-RU" sz="1800" dirty="0"/>
              <a:t> </a:t>
            </a:r>
            <a:r>
              <a:rPr lang="ru-RU" sz="1800" dirty="0" err="1"/>
              <a:t>археологічна</a:t>
            </a:r>
            <a:r>
              <a:rPr lang="ru-RU" sz="1800" dirty="0"/>
              <a:t> </a:t>
            </a:r>
            <a:r>
              <a:rPr lang="ru-RU" sz="1800" dirty="0" err="1"/>
              <a:t>пам'ятка</a:t>
            </a:r>
            <a:r>
              <a:rPr lang="ru-RU" sz="1800" dirty="0"/>
              <a:t>.</a:t>
            </a:r>
            <a:endParaRPr lang="en-US" sz="1800" dirty="0"/>
          </a:p>
        </p:txBody>
      </p:sp>
      <p:pic>
        <p:nvPicPr>
          <p:cNvPr id="10242" name="Picture 2" descr="Гуаябо — Википед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206" y="1312416"/>
            <a:ext cx="3947081" cy="22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087" y="2348880"/>
            <a:ext cx="99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Гуаябо</a:t>
            </a:r>
            <a:r>
              <a:rPr lang="ru-RU" dirty="0"/>
              <a:t> </a:t>
            </a:r>
            <a:endParaRPr lang="en-US" dirty="0"/>
          </a:p>
        </p:txBody>
      </p:sp>
      <p:pic>
        <p:nvPicPr>
          <p:cNvPr id="10248" name="Picture 8" descr="Коста-Рика - туризм на Коста-Рик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2" y="3987355"/>
            <a:ext cx="3865564" cy="2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2241" y="5157192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Лімон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3128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8134672" cy="6161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РЕСПУБЛІКА САН-САЛЬВАДОР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4" y="857232"/>
            <a:ext cx="5072066" cy="55007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err="1"/>
              <a:t>Архітектурний</a:t>
            </a:r>
            <a:r>
              <a:rPr lang="ru-RU" sz="1800" dirty="0"/>
              <a:t> ансамбль, </a:t>
            </a:r>
            <a:r>
              <a:rPr lang="ru-RU" sz="1800" dirty="0" err="1"/>
              <a:t>музеї</a:t>
            </a:r>
            <a:r>
              <a:rPr lang="ru-RU" sz="1800" dirty="0"/>
              <a:t>, </a:t>
            </a:r>
            <a:r>
              <a:rPr lang="ru-RU" sz="1800" dirty="0" err="1"/>
              <a:t>базари</a:t>
            </a:r>
            <a:r>
              <a:rPr lang="ru-RU" sz="1800" dirty="0"/>
              <a:t> і </a:t>
            </a:r>
            <a:r>
              <a:rPr lang="ru-RU" sz="1800" dirty="0" err="1"/>
              <a:t>торгові</a:t>
            </a:r>
            <a:r>
              <a:rPr lang="ru-RU" sz="1800" dirty="0"/>
              <a:t> </a:t>
            </a:r>
            <a:r>
              <a:rPr lang="ru-RU" sz="1800" dirty="0" err="1"/>
              <a:t>вулиці</a:t>
            </a:r>
            <a:r>
              <a:rPr lang="ru-RU" sz="1800" dirty="0"/>
              <a:t> </a:t>
            </a:r>
            <a:r>
              <a:rPr lang="ru-RU" sz="1800" dirty="0" err="1"/>
              <a:t>міста</a:t>
            </a:r>
            <a:r>
              <a:rPr lang="ru-RU" sz="1800" dirty="0"/>
              <a:t> </a:t>
            </a:r>
            <a:r>
              <a:rPr lang="ru-RU" sz="1800" b="1" dirty="0" smtClean="0"/>
              <a:t>Сан-Сальвадор</a:t>
            </a:r>
            <a:r>
              <a:rPr lang="ru-RU" sz="1800" dirty="0" smtClean="0"/>
              <a:t>.</a:t>
            </a:r>
          </a:p>
          <a:p>
            <a:pPr marL="0" indent="0" algn="ctr">
              <a:buNone/>
            </a:pPr>
            <a:r>
              <a:rPr lang="ru-RU" sz="1800" b="1" dirty="0" err="1" smtClean="0"/>
              <a:t>Хойя-де-Серен</a:t>
            </a:r>
            <a:r>
              <a:rPr lang="ru-RU" sz="1800" dirty="0"/>
              <a:t> ("</a:t>
            </a:r>
            <a:r>
              <a:rPr lang="ru-RU" sz="1800" dirty="0" err="1"/>
              <a:t>американські</a:t>
            </a:r>
            <a:r>
              <a:rPr lang="ru-RU" sz="1800" dirty="0"/>
              <a:t> </a:t>
            </a:r>
            <a:r>
              <a:rPr lang="ru-RU" sz="1800" dirty="0" err="1"/>
              <a:t>Помпеї</a:t>
            </a:r>
            <a:r>
              <a:rPr lang="ru-RU" sz="1800" dirty="0"/>
              <a:t>") – </a:t>
            </a:r>
            <a:r>
              <a:rPr lang="ru-RU" sz="1800" dirty="0" err="1"/>
              <a:t>унікальне</a:t>
            </a:r>
            <a:r>
              <a:rPr lang="ru-RU" sz="1800" dirty="0"/>
              <a:t> </a:t>
            </a:r>
            <a:r>
              <a:rPr lang="ru-RU" sz="1800" dirty="0" err="1"/>
              <a:t>поселення</a:t>
            </a:r>
            <a:r>
              <a:rPr lang="ru-RU" sz="1800" dirty="0"/>
              <a:t> </a:t>
            </a:r>
            <a:r>
              <a:rPr lang="ru-RU" sz="1800" dirty="0" smtClean="0"/>
              <a:t>майя.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/>
              <a:t>К</a:t>
            </a:r>
            <a:r>
              <a:rPr lang="ru-RU" sz="1800" dirty="0" smtClean="0"/>
              <a:t>омплекс</a:t>
            </a:r>
            <a:r>
              <a:rPr lang="ru-RU" sz="1800" dirty="0"/>
              <a:t> </a:t>
            </a:r>
            <a:r>
              <a:rPr lang="ru-RU" sz="1800" b="1" dirty="0"/>
              <a:t>Сан-</a:t>
            </a:r>
            <a:r>
              <a:rPr lang="ru-RU" sz="1800" b="1" dirty="0" err="1"/>
              <a:t>Андрес</a:t>
            </a:r>
            <a:r>
              <a:rPr lang="ru-RU" sz="1800" dirty="0"/>
              <a:t> – одна з </a:t>
            </a:r>
            <a:r>
              <a:rPr lang="ru-RU" sz="1800" dirty="0" err="1"/>
              <a:t>найбільших</a:t>
            </a:r>
            <a:r>
              <a:rPr lang="ru-RU" sz="1800" dirty="0"/>
              <a:t> </a:t>
            </a:r>
            <a:r>
              <a:rPr lang="ru-RU" sz="1800" dirty="0" err="1"/>
              <a:t>ділянок</a:t>
            </a:r>
            <a:r>
              <a:rPr lang="ru-RU" sz="1800" dirty="0"/>
              <a:t> </a:t>
            </a:r>
            <a:r>
              <a:rPr lang="ru-RU" sz="1800" dirty="0" err="1"/>
              <a:t>доколумбових</a:t>
            </a:r>
            <a:r>
              <a:rPr lang="ru-RU" sz="1800" dirty="0"/>
              <a:t> культур у </a:t>
            </a:r>
            <a:r>
              <a:rPr lang="ru-RU" sz="1800" dirty="0" err="1" smtClean="0"/>
              <a:t>країні</a:t>
            </a:r>
            <a:r>
              <a:rPr lang="ru-RU" sz="1800" dirty="0" smtClean="0"/>
              <a:t>.</a:t>
            </a:r>
          </a:p>
          <a:p>
            <a:pPr marL="0" indent="0" algn="ctr">
              <a:buNone/>
            </a:pPr>
            <a:r>
              <a:rPr lang="ru-RU" sz="1800" b="1" dirty="0" err="1" smtClean="0"/>
              <a:t>Теуакан</a:t>
            </a:r>
            <a:r>
              <a:rPr lang="ru-RU" sz="1800" dirty="0"/>
              <a:t> – </a:t>
            </a:r>
            <a:r>
              <a:rPr lang="ru-RU" sz="1800" dirty="0" err="1"/>
              <a:t>руїни</a:t>
            </a:r>
            <a:r>
              <a:rPr lang="ru-RU" sz="1800" dirty="0"/>
              <a:t> </a:t>
            </a:r>
            <a:r>
              <a:rPr lang="ru-RU" sz="1800" dirty="0" err="1"/>
              <a:t>давнього</a:t>
            </a:r>
            <a:r>
              <a:rPr lang="ru-RU" sz="1800" dirty="0"/>
              <a:t> </a:t>
            </a:r>
            <a:r>
              <a:rPr lang="ru-RU" sz="1800" dirty="0" err="1"/>
              <a:t>міста</a:t>
            </a:r>
            <a:r>
              <a:rPr lang="ru-RU" sz="1800" dirty="0"/>
              <a:t> </a:t>
            </a:r>
            <a:r>
              <a:rPr lang="ru-RU" sz="1800" dirty="0" smtClean="0"/>
              <a:t>майя.</a:t>
            </a:r>
          </a:p>
          <a:p>
            <a:pPr marL="0" indent="0" algn="ctr">
              <a:buNone/>
            </a:pPr>
            <a:r>
              <a:rPr lang="ru-RU" sz="1800" dirty="0" smtClean="0"/>
              <a:t>Музей </a:t>
            </a:r>
            <a:r>
              <a:rPr lang="ru-RU" sz="1800" dirty="0" err="1"/>
              <a:t>сальвадорської</a:t>
            </a:r>
            <a:r>
              <a:rPr lang="ru-RU" sz="1800" dirty="0"/>
              <a:t> </a:t>
            </a:r>
            <a:r>
              <a:rPr lang="ru-RU" sz="1800" dirty="0" err="1"/>
              <a:t>революції</a:t>
            </a:r>
            <a:r>
              <a:rPr lang="ru-RU" sz="1800" dirty="0"/>
              <a:t> в </a:t>
            </a:r>
            <a:r>
              <a:rPr lang="ru-RU" sz="1800" dirty="0" err="1"/>
              <a:t>місті</a:t>
            </a:r>
            <a:r>
              <a:rPr lang="ru-RU" sz="1800" dirty="0"/>
              <a:t> </a:t>
            </a:r>
            <a:r>
              <a:rPr lang="ru-RU" sz="1800" b="1" dirty="0" err="1" smtClean="0"/>
              <a:t>Перкін</a:t>
            </a:r>
            <a:r>
              <a:rPr lang="ru-RU" sz="1800" dirty="0" smtClean="0"/>
              <a:t>.</a:t>
            </a:r>
          </a:p>
          <a:p>
            <a:pPr marL="0" indent="0" algn="ctr">
              <a:buNone/>
            </a:pPr>
            <a:r>
              <a:rPr lang="ru-RU" sz="1800" dirty="0" err="1"/>
              <a:t>К</a:t>
            </a:r>
            <a:r>
              <a:rPr lang="ru-RU" sz="1800" dirty="0" err="1" smtClean="0"/>
              <a:t>олоніальна</a:t>
            </a:r>
            <a:r>
              <a:rPr lang="ru-RU" sz="1800" dirty="0" smtClean="0"/>
              <a:t> </a:t>
            </a:r>
            <a:r>
              <a:rPr lang="ru-RU" sz="1800" dirty="0" err="1"/>
              <a:t>архітектура</a:t>
            </a:r>
            <a:r>
              <a:rPr lang="ru-RU" sz="1800" dirty="0"/>
              <a:t> </a:t>
            </a:r>
            <a:r>
              <a:rPr lang="ru-RU" sz="1800" dirty="0" err="1"/>
              <a:t>міста</a:t>
            </a:r>
            <a:r>
              <a:rPr lang="ru-RU" sz="1800" dirty="0"/>
              <a:t> </a:t>
            </a:r>
            <a:r>
              <a:rPr lang="ru-RU" sz="1800" b="1" dirty="0" err="1" smtClean="0"/>
              <a:t>Сучітото</a:t>
            </a:r>
            <a:r>
              <a:rPr lang="ru-RU" sz="1800" dirty="0" smtClean="0"/>
              <a:t>.</a:t>
            </a:r>
          </a:p>
          <a:p>
            <a:pPr marL="0" indent="0" algn="ctr">
              <a:buNone/>
            </a:pPr>
            <a:r>
              <a:rPr lang="ru-RU" sz="1800" b="1" dirty="0" err="1" smtClean="0"/>
              <a:t>Чіуатан</a:t>
            </a:r>
            <a:r>
              <a:rPr lang="ru-RU" sz="1800" dirty="0"/>
              <a:t> – одна з </a:t>
            </a:r>
            <a:r>
              <a:rPr lang="ru-RU" sz="1800" dirty="0" err="1"/>
              <a:t>найбільших</a:t>
            </a:r>
            <a:r>
              <a:rPr lang="ru-RU" sz="1800" dirty="0"/>
              <a:t> </a:t>
            </a:r>
            <a:r>
              <a:rPr lang="ru-RU" sz="1800" dirty="0" err="1"/>
              <a:t>археологічних</a:t>
            </a:r>
            <a:r>
              <a:rPr lang="ru-RU" sz="1800" dirty="0"/>
              <a:t> </a:t>
            </a:r>
            <a:r>
              <a:rPr lang="ru-RU" sz="1800" dirty="0" err="1"/>
              <a:t>ділянок</a:t>
            </a:r>
            <a:r>
              <a:rPr lang="ru-RU" sz="1800" dirty="0"/>
              <a:t> </a:t>
            </a:r>
            <a:r>
              <a:rPr lang="ru-RU" sz="1800" dirty="0" err="1"/>
              <a:t>посткласиної</a:t>
            </a:r>
            <a:r>
              <a:rPr lang="ru-RU" sz="1800" dirty="0"/>
              <a:t> </a:t>
            </a:r>
            <a:r>
              <a:rPr lang="ru-RU" sz="1800" dirty="0" err="1"/>
              <a:t>епохи</a:t>
            </a:r>
            <a:r>
              <a:rPr lang="ru-RU" sz="1800" dirty="0"/>
              <a:t> </a:t>
            </a:r>
            <a:r>
              <a:rPr lang="ru-RU" sz="1800" dirty="0" smtClean="0"/>
              <a:t>майя.</a:t>
            </a:r>
          </a:p>
          <a:p>
            <a:pPr marL="0" indent="0" algn="ctr">
              <a:buNone/>
            </a:pPr>
            <a:r>
              <a:rPr lang="ru-RU" sz="1800" b="1" dirty="0" smtClean="0"/>
              <a:t>Ла-Пальма</a:t>
            </a:r>
            <a:r>
              <a:rPr lang="ru-RU" sz="1800" dirty="0"/>
              <a:t> – </a:t>
            </a:r>
            <a:r>
              <a:rPr lang="ru-RU" sz="1800" dirty="0" err="1"/>
              <a:t>місто</a:t>
            </a:r>
            <a:r>
              <a:rPr lang="ru-RU" sz="1800" dirty="0"/>
              <a:t> </a:t>
            </a:r>
            <a:r>
              <a:rPr lang="ru-RU" sz="1800" dirty="0" err="1"/>
              <a:t>народних</a:t>
            </a:r>
            <a:r>
              <a:rPr lang="ru-RU" sz="1800" dirty="0"/>
              <a:t> </a:t>
            </a:r>
            <a:r>
              <a:rPr lang="ru-RU" sz="1800" dirty="0" err="1"/>
              <a:t>промислів</a:t>
            </a:r>
            <a:r>
              <a:rPr lang="ru-RU" sz="1800" dirty="0"/>
              <a:t> і </a:t>
            </a:r>
            <a:r>
              <a:rPr lang="ru-RU" sz="1800" dirty="0" err="1" smtClean="0"/>
              <a:t>фестивалів</a:t>
            </a:r>
            <a:r>
              <a:rPr lang="ru-RU" sz="1800" dirty="0" smtClean="0"/>
              <a:t>.</a:t>
            </a:r>
          </a:p>
          <a:p>
            <a:pPr marL="0" indent="0" algn="ctr">
              <a:buNone/>
            </a:pPr>
            <a:r>
              <a:rPr lang="ru-RU" sz="1800" b="1" dirty="0" err="1" smtClean="0"/>
              <a:t>Тасумаль</a:t>
            </a:r>
            <a:r>
              <a:rPr lang="ru-RU" sz="1800" dirty="0"/>
              <a:t> – </a:t>
            </a:r>
            <a:r>
              <a:rPr lang="ru-RU" sz="1800" dirty="0" err="1"/>
              <a:t>археологічна</a:t>
            </a:r>
            <a:r>
              <a:rPr lang="ru-RU" sz="1800" dirty="0"/>
              <a:t> зона </a:t>
            </a:r>
            <a:r>
              <a:rPr lang="ru-RU" sz="1800" dirty="0" smtClean="0"/>
              <a:t>майя.</a:t>
            </a:r>
            <a:endParaRPr lang="en-US" sz="1800" dirty="0"/>
          </a:p>
        </p:txBody>
      </p:sp>
      <p:pic>
        <p:nvPicPr>
          <p:cNvPr id="11266" name="Picture 2" descr="Suchitoto Day Trip from San Salvad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1940" y="1044777"/>
            <a:ext cx="3587027" cy="238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25368" y="3660237"/>
            <a:ext cx="1178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Сучітото</a:t>
            </a:r>
            <a:endParaRPr lang="en-US" dirty="0"/>
          </a:p>
        </p:txBody>
      </p:sp>
      <p:pic>
        <p:nvPicPr>
          <p:cNvPr id="11268" name="Picture 4" descr="Все об отдыхе на Ла Пальме: отзывы, советы, путеводител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29569"/>
            <a:ext cx="2829849" cy="213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12737" y="6165304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Ла-Пальма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589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3600448" cy="5965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БРАЗИЛІЯ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85794"/>
            <a:ext cx="4677670" cy="55909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/>
              <a:t>Дива </a:t>
            </a:r>
            <a:r>
              <a:rPr lang="ru-RU" sz="1600" dirty="0" err="1"/>
              <a:t>Амазонії</a:t>
            </a:r>
            <a:r>
              <a:rPr lang="ru-RU" sz="1600" dirty="0"/>
              <a:t> </a:t>
            </a:r>
            <a:r>
              <a:rPr lang="ru-RU" sz="1600" dirty="0" err="1" smtClean="0"/>
              <a:t>покаже</a:t>
            </a:r>
            <a:r>
              <a:rPr lang="ru-RU" sz="1600" dirty="0" smtClean="0"/>
              <a:t> </a:t>
            </a:r>
            <a:r>
              <a:rPr lang="ru-RU" sz="1600" dirty="0" err="1"/>
              <a:t>національний</a:t>
            </a:r>
            <a:r>
              <a:rPr lang="ru-RU" sz="1600" dirty="0"/>
              <a:t> парк </a:t>
            </a:r>
            <a:r>
              <a:rPr lang="ru-RU" sz="1600" b="1" dirty="0" err="1" smtClean="0"/>
              <a:t>Пантанал</a:t>
            </a:r>
            <a:r>
              <a:rPr lang="ru-RU" sz="1600" dirty="0" smtClean="0"/>
              <a:t>.</a:t>
            </a:r>
          </a:p>
          <a:p>
            <a:pPr marL="0" indent="0" algn="ctr">
              <a:buNone/>
            </a:pPr>
            <a:r>
              <a:rPr lang="ru-RU" sz="1600" dirty="0" smtClean="0"/>
              <a:t>Широка мережа </a:t>
            </a:r>
            <a:r>
              <a:rPr lang="ru-RU" sz="1600" dirty="0" err="1"/>
              <a:t>курортів</a:t>
            </a:r>
            <a:r>
              <a:rPr lang="ru-RU" sz="1600" dirty="0"/>
              <a:t> </a:t>
            </a:r>
            <a:r>
              <a:rPr lang="ru-RU" sz="1600" dirty="0" err="1"/>
              <a:t>світового</a:t>
            </a:r>
            <a:r>
              <a:rPr lang="ru-RU" sz="1600" dirty="0"/>
              <a:t> </a:t>
            </a:r>
            <a:r>
              <a:rPr lang="ru-RU" sz="1600" dirty="0" err="1"/>
              <a:t>рівня</a:t>
            </a:r>
            <a:r>
              <a:rPr lang="ru-RU" sz="1600" dirty="0"/>
              <a:t>: </a:t>
            </a:r>
            <a:r>
              <a:rPr lang="ru-RU" sz="1600" dirty="0" err="1"/>
              <a:t>Убатуба</a:t>
            </a:r>
            <a:r>
              <a:rPr lang="ru-RU" sz="1600" dirty="0"/>
              <a:t>, </a:t>
            </a:r>
            <a:r>
              <a:rPr lang="ru-RU" sz="1600" dirty="0" err="1"/>
              <a:t>Ілья</a:t>
            </a:r>
            <a:r>
              <a:rPr lang="ru-RU" sz="1600" dirty="0"/>
              <a:t>-Бела, </a:t>
            </a:r>
            <a:r>
              <a:rPr lang="ru-RU" sz="1600" dirty="0" err="1"/>
              <a:t>Натал</a:t>
            </a:r>
            <a:r>
              <a:rPr lang="ru-RU" sz="1600" dirty="0"/>
              <a:t>, </a:t>
            </a:r>
            <a:r>
              <a:rPr lang="ru-RU" sz="1600" dirty="0" err="1"/>
              <a:t>Форталеза</a:t>
            </a:r>
            <a:r>
              <a:rPr lang="ru-RU" sz="1600" dirty="0"/>
              <a:t> і, </a:t>
            </a:r>
            <a:r>
              <a:rPr lang="ru-RU" sz="1600" dirty="0" err="1"/>
              <a:t>звичайно</a:t>
            </a:r>
            <a:r>
              <a:rPr lang="ru-RU" sz="1600" dirty="0"/>
              <a:t>, </a:t>
            </a:r>
            <a:r>
              <a:rPr lang="ru-RU" sz="1600" dirty="0" err="1"/>
              <a:t>Ріо</a:t>
            </a:r>
            <a:r>
              <a:rPr lang="ru-RU" sz="1600" dirty="0"/>
              <a:t>-де-Жанейро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знаменитими</a:t>
            </a:r>
            <a:r>
              <a:rPr lang="ru-RU" sz="1600" dirty="0"/>
              <a:t> пляжами </a:t>
            </a:r>
            <a:r>
              <a:rPr lang="ru-RU" sz="1600" dirty="0" err="1"/>
              <a:t>Копакабана</a:t>
            </a:r>
            <a:r>
              <a:rPr lang="ru-RU" sz="1600" dirty="0"/>
              <a:t>, </a:t>
            </a:r>
            <a:r>
              <a:rPr lang="ru-RU" sz="1600" dirty="0" err="1"/>
              <a:t>Іпанема</a:t>
            </a:r>
            <a:r>
              <a:rPr lang="ru-RU" sz="1600" dirty="0"/>
              <a:t>, </a:t>
            </a:r>
            <a:r>
              <a:rPr lang="ru-RU" sz="1600" dirty="0" err="1"/>
              <a:t>Ботафогу</a:t>
            </a:r>
            <a:r>
              <a:rPr lang="ru-RU" sz="1600" dirty="0"/>
              <a:t>, </a:t>
            </a:r>
            <a:r>
              <a:rPr lang="ru-RU" sz="1600" dirty="0" err="1"/>
              <a:t>Леме</a:t>
            </a:r>
            <a:r>
              <a:rPr lang="ru-RU" sz="1600" dirty="0"/>
              <a:t>, </a:t>
            </a:r>
            <a:r>
              <a:rPr lang="ru-RU" sz="1600" dirty="0" err="1"/>
              <a:t>Грумарі</a:t>
            </a:r>
            <a:r>
              <a:rPr lang="ru-RU" sz="1600" dirty="0"/>
              <a:t>, </a:t>
            </a:r>
            <a:r>
              <a:rPr lang="ru-RU" sz="1600" dirty="0" err="1"/>
              <a:t>Лебнон</a:t>
            </a:r>
            <a:r>
              <a:rPr lang="ru-RU" sz="1600" dirty="0"/>
              <a:t> та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загальною</a:t>
            </a:r>
            <a:r>
              <a:rPr lang="ru-RU" sz="1600" dirty="0"/>
              <a:t> </a:t>
            </a:r>
            <a:r>
              <a:rPr lang="ru-RU" sz="1600" dirty="0" err="1"/>
              <a:t>протяжністю</a:t>
            </a:r>
            <a:r>
              <a:rPr lang="ru-RU" sz="1600" dirty="0"/>
              <a:t> 90 км</a:t>
            </a:r>
            <a:r>
              <a:rPr lang="ru-RU" sz="1600" dirty="0" smtClean="0"/>
              <a:t>.</a:t>
            </a:r>
          </a:p>
          <a:p>
            <a:pPr marL="0" indent="0" algn="ctr">
              <a:buNone/>
            </a:pPr>
            <a:r>
              <a:rPr lang="ru-RU" sz="1600" dirty="0" err="1" smtClean="0"/>
              <a:t>Головними</a:t>
            </a:r>
            <a:r>
              <a:rPr lang="ru-RU" sz="1600" dirty="0" smtClean="0"/>
              <a:t> </a:t>
            </a:r>
            <a:r>
              <a:rPr lang="ru-RU" sz="1600" dirty="0"/>
              <a:t>символами </a:t>
            </a:r>
            <a:r>
              <a:rPr lang="ru-RU" sz="1600" dirty="0" err="1" smtClean="0"/>
              <a:t>Ріо</a:t>
            </a:r>
            <a:r>
              <a:rPr lang="ru-RU" sz="1600" dirty="0" smtClean="0"/>
              <a:t>-де-Жанейро </a:t>
            </a:r>
            <a:r>
              <a:rPr lang="ru-RU" sz="1600" dirty="0"/>
              <a:t>є знаменита статуя </a:t>
            </a:r>
            <a:r>
              <a:rPr lang="ru-RU" sz="1600" b="1" dirty="0"/>
              <a:t>Христа на </a:t>
            </a:r>
            <a:r>
              <a:rPr lang="ru-RU" sz="1600" b="1" dirty="0" err="1"/>
              <a:t>горі</a:t>
            </a:r>
            <a:r>
              <a:rPr lang="ru-RU" sz="1600" b="1" dirty="0"/>
              <a:t> </a:t>
            </a:r>
            <a:r>
              <a:rPr lang="ru-RU" sz="1600" b="1" dirty="0" err="1"/>
              <a:t>Корковадо</a:t>
            </a:r>
            <a:r>
              <a:rPr lang="ru-RU" sz="1600" dirty="0"/>
              <a:t> і </a:t>
            </a:r>
            <a:r>
              <a:rPr lang="ru-RU" sz="1600" dirty="0" err="1"/>
              <a:t>кристалічна</a:t>
            </a:r>
            <a:r>
              <a:rPr lang="ru-RU" sz="1600" dirty="0"/>
              <a:t> </a:t>
            </a:r>
            <a:r>
              <a:rPr lang="ru-RU" sz="1600" dirty="0" err="1"/>
              <a:t>скеля</a:t>
            </a:r>
            <a:r>
              <a:rPr lang="ru-RU" sz="1600" dirty="0"/>
              <a:t> </a:t>
            </a:r>
            <a:r>
              <a:rPr lang="ru-RU" sz="1600" b="1" dirty="0" err="1"/>
              <a:t>Пау-ді-Асукар</a:t>
            </a:r>
            <a:r>
              <a:rPr lang="ru-RU" sz="1600" dirty="0"/>
              <a:t> ("</a:t>
            </a:r>
            <a:r>
              <a:rPr lang="ru-RU" sz="1600" dirty="0" err="1"/>
              <a:t>Цукрова</a:t>
            </a:r>
            <a:r>
              <a:rPr lang="ru-RU" sz="1600" dirty="0"/>
              <a:t> голова") </a:t>
            </a:r>
            <a:r>
              <a:rPr lang="ru-RU" sz="1600" dirty="0" err="1"/>
              <a:t>біля</a:t>
            </a:r>
            <a:r>
              <a:rPr lang="ru-RU" sz="1600" dirty="0"/>
              <a:t> входу в бухту </a:t>
            </a:r>
            <a:r>
              <a:rPr lang="ru-RU" sz="1600" dirty="0" err="1"/>
              <a:t>Гуанабара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err="1"/>
              <a:t>К</a:t>
            </a:r>
            <a:r>
              <a:rPr lang="ru-RU" sz="1600" dirty="0" err="1" smtClean="0"/>
              <a:t>олоніальні</a:t>
            </a:r>
            <a:r>
              <a:rPr lang="ru-RU" sz="1600" dirty="0" smtClean="0"/>
              <a:t> </a:t>
            </a:r>
            <a:r>
              <a:rPr lang="ru-RU" sz="1600" dirty="0"/>
              <a:t>церкви, </a:t>
            </a:r>
            <a:r>
              <a:rPr lang="ru-RU" sz="1600" dirty="0" err="1"/>
              <a:t>монастирі</a:t>
            </a:r>
            <a:r>
              <a:rPr lang="ru-RU" sz="1600" dirty="0"/>
              <a:t> Сан-</a:t>
            </a:r>
            <a:r>
              <a:rPr lang="ru-RU" sz="1600" dirty="0" err="1"/>
              <a:t>Бенто</a:t>
            </a:r>
            <a:r>
              <a:rPr lang="ru-RU" sz="1600" dirty="0"/>
              <a:t>, Сан-</a:t>
            </a:r>
            <a:r>
              <a:rPr lang="ru-RU" sz="1600" dirty="0" err="1"/>
              <a:t>Антоніу</a:t>
            </a:r>
            <a:r>
              <a:rPr lang="ru-RU" sz="1600" dirty="0"/>
              <a:t>, </a:t>
            </a:r>
            <a:r>
              <a:rPr lang="ru-RU" sz="1600" dirty="0" err="1"/>
              <a:t>імператорський</a:t>
            </a:r>
            <a:r>
              <a:rPr lang="ru-RU" sz="1600" dirty="0"/>
              <a:t> палац, палац </a:t>
            </a:r>
            <a:r>
              <a:rPr lang="ru-RU" sz="1600" dirty="0" err="1" smtClean="0"/>
              <a:t>Тірадентіс</a:t>
            </a:r>
            <a:r>
              <a:rPr lang="ru-RU" sz="1600" dirty="0"/>
              <a:t> </a:t>
            </a:r>
            <a:r>
              <a:rPr lang="ru-RU" sz="1600" dirty="0" smtClean="0"/>
              <a:t>в </a:t>
            </a:r>
            <a:r>
              <a:rPr lang="ru-RU" sz="1600" dirty="0" err="1" smtClean="0"/>
              <a:t>Ріо</a:t>
            </a:r>
            <a:r>
              <a:rPr lang="ru-RU" sz="1600" dirty="0" smtClean="0"/>
              <a:t>.</a:t>
            </a:r>
          </a:p>
          <a:p>
            <a:pPr marL="0" indent="0" algn="ctr">
              <a:buNone/>
            </a:pPr>
            <a:r>
              <a:rPr lang="ru-RU" sz="1600" dirty="0" smtClean="0"/>
              <a:t>У </a:t>
            </a:r>
            <a:r>
              <a:rPr lang="ru-RU" sz="1600" dirty="0" err="1"/>
              <a:t>місті</a:t>
            </a:r>
            <a:r>
              <a:rPr lang="ru-RU" sz="1600" dirty="0"/>
              <a:t>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музеїв</a:t>
            </a:r>
            <a:r>
              <a:rPr lang="ru-RU" sz="1600" dirty="0"/>
              <a:t>: </a:t>
            </a:r>
            <a:r>
              <a:rPr lang="ru-RU" sz="1600" dirty="0" err="1"/>
              <a:t>Національний</a:t>
            </a:r>
            <a:r>
              <a:rPr lang="ru-RU" sz="1600" dirty="0"/>
              <a:t> </a:t>
            </a:r>
            <a:r>
              <a:rPr lang="ru-RU" sz="1600" dirty="0" err="1"/>
              <a:t>історичний</a:t>
            </a:r>
            <a:r>
              <a:rPr lang="ru-RU" sz="1600" dirty="0"/>
              <a:t> музей, </a:t>
            </a:r>
            <a:r>
              <a:rPr lang="ru-RU" sz="1600" dirty="0" err="1"/>
              <a:t>Національний</a:t>
            </a:r>
            <a:r>
              <a:rPr lang="ru-RU" sz="1600" dirty="0"/>
              <a:t> </a:t>
            </a:r>
            <a:r>
              <a:rPr lang="ru-RU" sz="1600" dirty="0" err="1"/>
              <a:t>художній</a:t>
            </a:r>
            <a:r>
              <a:rPr lang="ru-RU" sz="1600" dirty="0"/>
              <a:t> музей, Музей </a:t>
            </a:r>
            <a:r>
              <a:rPr lang="ru-RU" sz="1600" dirty="0" err="1"/>
              <a:t>Республіки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err="1"/>
              <a:t>Щ</a:t>
            </a:r>
            <a:r>
              <a:rPr lang="ru-RU" sz="1600" dirty="0" err="1" smtClean="0"/>
              <a:t>орічний</a:t>
            </a:r>
            <a:r>
              <a:rPr lang="ru-RU" sz="1600" dirty="0" smtClean="0"/>
              <a:t> карнавал в </a:t>
            </a:r>
            <a:r>
              <a:rPr lang="ru-RU" sz="1600" b="1" dirty="0" err="1" smtClean="0"/>
              <a:t>Ріо</a:t>
            </a:r>
            <a:r>
              <a:rPr lang="ru-RU" sz="1600" b="1" dirty="0" smtClean="0"/>
              <a:t>-де-Жанейро</a:t>
            </a:r>
            <a:r>
              <a:rPr lang="ru-RU" sz="1600" dirty="0" smtClean="0"/>
              <a:t>. </a:t>
            </a:r>
            <a:endParaRPr lang="en-US" sz="1600" dirty="0"/>
          </a:p>
        </p:txBody>
      </p:sp>
      <p:pic>
        <p:nvPicPr>
          <p:cNvPr id="12290" name="Picture 2" descr="Легендарний карнавал в Ріо-де-Жанейро – туристичний блог Бізнес Візи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1261" y="497874"/>
            <a:ext cx="4179895" cy="25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6136" y="3071810"/>
            <a:ext cx="1876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Карнавал в </a:t>
            </a:r>
            <a:r>
              <a:rPr lang="ru-RU" b="1" dirty="0" err="1" smtClean="0"/>
              <a:t>Ріо</a:t>
            </a:r>
            <a:endParaRPr lang="en-US" dirty="0"/>
          </a:p>
        </p:txBody>
      </p:sp>
      <p:pic>
        <p:nvPicPr>
          <p:cNvPr id="12292" name="Picture 4" descr="Пантанал - национальный парк болот в Бразилии. Обсуждение на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155" y="3643314"/>
            <a:ext cx="4024563" cy="262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5074" y="6429396"/>
            <a:ext cx="1299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Пантанал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365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3166120" cy="5714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ТРАНСПОРТ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8604"/>
            <a:ext cx="6000760" cy="1928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/>
              <a:t>У </a:t>
            </a:r>
            <a:r>
              <a:rPr lang="ru-RU" sz="1600" dirty="0" err="1"/>
              <a:t>більшості</a:t>
            </a:r>
            <a:r>
              <a:rPr lang="ru-RU" sz="1600" dirty="0"/>
              <a:t> </a:t>
            </a:r>
            <a:r>
              <a:rPr lang="ru-RU" sz="1600" dirty="0" err="1"/>
              <a:t>країн</a:t>
            </a:r>
            <a:r>
              <a:rPr lang="ru-RU" sz="1600" dirty="0"/>
              <a:t> Америки транспорт </a:t>
            </a:r>
            <a:r>
              <a:rPr lang="ru-RU" sz="1600" dirty="0" err="1"/>
              <a:t>розвинутий</a:t>
            </a:r>
            <a:r>
              <a:rPr lang="ru-RU" sz="1600" dirty="0"/>
              <a:t> </a:t>
            </a:r>
            <a:r>
              <a:rPr lang="ru-RU" sz="1600" dirty="0" err="1"/>
              <a:t>недостатньо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є </a:t>
            </a:r>
            <a:r>
              <a:rPr lang="ru-RU" sz="1600" dirty="0" err="1"/>
              <a:t>однією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перешкод</a:t>
            </a:r>
            <a:r>
              <a:rPr lang="ru-RU" sz="1600" dirty="0"/>
              <a:t> для </a:t>
            </a:r>
            <a:r>
              <a:rPr lang="ru-RU" sz="1600" dirty="0" err="1"/>
              <a:t>подальшого</a:t>
            </a:r>
            <a:r>
              <a:rPr lang="ru-RU" sz="1600" dirty="0"/>
              <a:t> </a:t>
            </a:r>
            <a:r>
              <a:rPr lang="ru-RU" sz="1600" dirty="0" err="1"/>
              <a:t>економічного</a:t>
            </a:r>
            <a:r>
              <a:rPr lang="ru-RU" sz="1600" dirty="0"/>
              <a:t> </a:t>
            </a:r>
            <a:r>
              <a:rPr lang="ru-RU" sz="1600" dirty="0" err="1"/>
              <a:t>зростання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Слабо </a:t>
            </a:r>
            <a:r>
              <a:rPr lang="ru-RU" sz="1600" dirty="0"/>
              <a:t>заселено </a:t>
            </a:r>
            <a:r>
              <a:rPr lang="ru-RU" sz="1600" dirty="0" err="1"/>
              <a:t>простори</a:t>
            </a:r>
            <a:r>
              <a:rPr lang="ru-RU" sz="1600" dirty="0"/>
              <a:t> </a:t>
            </a:r>
            <a:r>
              <a:rPr lang="ru-RU" sz="1600" dirty="0" err="1"/>
              <a:t>внутрішніх</a:t>
            </a:r>
            <a:r>
              <a:rPr lang="ru-RU" sz="1600" dirty="0"/>
              <a:t> </a:t>
            </a:r>
            <a:r>
              <a:rPr lang="ru-RU" sz="1600" dirty="0" err="1"/>
              <a:t>територій</a:t>
            </a:r>
            <a:r>
              <a:rPr lang="ru-RU" sz="1600" dirty="0"/>
              <a:t> </a:t>
            </a:r>
            <a:r>
              <a:rPr lang="ru-RU" sz="1600" dirty="0" err="1"/>
              <a:t>Амазонії</a:t>
            </a:r>
            <a:r>
              <a:rPr lang="ru-RU" sz="1600" dirty="0"/>
              <a:t>, </a:t>
            </a:r>
            <a:r>
              <a:rPr lang="ru-RU" sz="1600" dirty="0" err="1"/>
              <a:t>півночі</a:t>
            </a:r>
            <a:r>
              <a:rPr lang="ru-RU" sz="1600" dirty="0"/>
              <a:t> </a:t>
            </a:r>
            <a:r>
              <a:rPr lang="ru-RU" sz="1600" dirty="0" err="1"/>
              <a:t>Канади</a:t>
            </a:r>
            <a:r>
              <a:rPr lang="ru-RU" sz="1600" dirty="0"/>
              <a:t>, </a:t>
            </a:r>
            <a:r>
              <a:rPr lang="ru-RU" sz="1600" dirty="0" err="1"/>
              <a:t>крайнього</a:t>
            </a:r>
            <a:r>
              <a:rPr lang="ru-RU" sz="1600" dirty="0"/>
              <a:t> </a:t>
            </a:r>
            <a:r>
              <a:rPr lang="ru-RU" sz="1600" dirty="0" err="1"/>
              <a:t>півдня</a:t>
            </a:r>
            <a:r>
              <a:rPr lang="ru-RU" sz="1600" dirty="0"/>
              <a:t> </a:t>
            </a:r>
            <a:r>
              <a:rPr lang="ru-RU" sz="1600" dirty="0" err="1"/>
              <a:t>регіону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позбавлені</a:t>
            </a:r>
            <a:r>
              <a:rPr lang="ru-RU" sz="1600" dirty="0"/>
              <a:t> </a:t>
            </a:r>
            <a:r>
              <a:rPr lang="ru-RU" sz="1600" dirty="0" err="1"/>
              <a:t>сучасних</a:t>
            </a:r>
            <a:r>
              <a:rPr lang="ru-RU" sz="1600" dirty="0"/>
              <a:t> </a:t>
            </a:r>
            <a:r>
              <a:rPr lang="ru-RU" sz="1600" dirty="0" err="1"/>
              <a:t>шляхів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err="1" smtClean="0"/>
              <a:t>Міждержавних</a:t>
            </a:r>
            <a:r>
              <a:rPr lang="ru-RU" sz="1600" dirty="0" smtClean="0"/>
              <a:t> </a:t>
            </a:r>
            <a:r>
              <a:rPr lang="ru-RU" sz="1600" dirty="0" err="1"/>
              <a:t>доріг</a:t>
            </a:r>
            <a:r>
              <a:rPr lang="ru-RU" sz="1600" dirty="0"/>
              <a:t> </a:t>
            </a:r>
            <a:r>
              <a:rPr lang="ru-RU" sz="1600" dirty="0" err="1" smtClean="0"/>
              <a:t>небагато</a:t>
            </a:r>
            <a:r>
              <a:rPr lang="ru-RU" sz="1600" dirty="0" smtClean="0"/>
              <a:t>.</a:t>
            </a:r>
            <a:endParaRPr lang="en-US" sz="1600" dirty="0"/>
          </a:p>
        </p:txBody>
      </p:sp>
      <p:pic>
        <p:nvPicPr>
          <p:cNvPr id="30724" name="Picture 4" descr="Транспорт Канады — автобусы, метро, поезда, проездные, стоимость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8291" y="642918"/>
            <a:ext cx="2995741" cy="166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Транспорт в Канаде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00306"/>
            <a:ext cx="3214678" cy="179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071802" y="2285992"/>
            <a:ext cx="6072198" cy="3143272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країнах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Америки для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перевезення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пасажирів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здебільшого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використовується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авіаційний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транспорт.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регіону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очолюють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світові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рейтинги за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кількістю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аеропортів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Зокрема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США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понад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13,5 тис.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аеропортів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(1-ше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у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Бразилії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понад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тисячі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(2-ге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у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Мексиці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понад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1,7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тисяч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(3-тє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Канаді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майже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1,5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тисячі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(4-те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Із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30-ти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найбільших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світі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аеропортів-хабів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12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розташовано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США, у т. ч. у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містах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Атланта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Гартсфілд-Джексон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Лос-Анджелес, Чикаго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О'Хара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Даллас.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Аэропорты Мехико: схемы, каталог, местополо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5072916"/>
            <a:ext cx="3429024" cy="17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081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187" y="190341"/>
            <a:ext cx="4230003" cy="568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АРГЕНТИНА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200" y="843968"/>
            <a:ext cx="4794866" cy="57997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err="1"/>
              <a:t>П</a:t>
            </a:r>
            <a:r>
              <a:rPr lang="ru-RU" sz="1600" dirty="0" err="1" smtClean="0"/>
              <a:t>одорож</a:t>
            </a:r>
            <a:r>
              <a:rPr lang="ru-RU" sz="1600" dirty="0" smtClean="0"/>
              <a:t> </a:t>
            </a:r>
            <a:r>
              <a:rPr lang="ru-RU" sz="1600" dirty="0"/>
              <a:t>до </a:t>
            </a:r>
            <a:r>
              <a:rPr lang="ru-RU" sz="1600" dirty="0" err="1"/>
              <a:t>національного</a:t>
            </a:r>
            <a:r>
              <a:rPr lang="ru-RU" sz="1600" dirty="0"/>
              <a:t> парку </a:t>
            </a:r>
            <a:r>
              <a:rPr lang="ru-RU" sz="1600" dirty="0" err="1"/>
              <a:t>Ігуасу</a:t>
            </a:r>
            <a:r>
              <a:rPr lang="ru-RU" sz="1600" dirty="0"/>
              <a:t>, на </a:t>
            </a:r>
            <a:r>
              <a:rPr lang="ru-RU" sz="1600" dirty="0" err="1"/>
              <a:t>кордоні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Бразилією</a:t>
            </a:r>
            <a:r>
              <a:rPr lang="ru-RU" sz="1600" dirty="0"/>
              <a:t> і </a:t>
            </a:r>
            <a:r>
              <a:rPr lang="ru-RU" sz="1600" dirty="0" err="1"/>
              <a:t>Парагваєм</a:t>
            </a:r>
            <a:r>
              <a:rPr lang="ru-RU" sz="1600" dirty="0"/>
              <a:t>. Тут </a:t>
            </a:r>
            <a:r>
              <a:rPr lang="ru-RU" sz="1600" dirty="0" err="1"/>
              <a:t>розташований</a:t>
            </a:r>
            <a:r>
              <a:rPr lang="ru-RU" sz="1600" dirty="0"/>
              <a:t> каскад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275 </a:t>
            </a:r>
            <a:r>
              <a:rPr lang="ru-RU" sz="1600" dirty="0" err="1"/>
              <a:t>водоспадів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загальною</a:t>
            </a:r>
            <a:r>
              <a:rPr lang="ru-RU" sz="1600" dirty="0"/>
              <a:t> </a:t>
            </a:r>
            <a:r>
              <a:rPr lang="ru-RU" sz="1600" dirty="0" err="1"/>
              <a:t>назвою</a:t>
            </a:r>
            <a:r>
              <a:rPr lang="ru-RU" sz="1600" dirty="0"/>
              <a:t> </a:t>
            </a:r>
            <a:r>
              <a:rPr lang="ru-RU" sz="1600" b="1" dirty="0" err="1" smtClean="0"/>
              <a:t>Ігуасу</a:t>
            </a:r>
            <a:r>
              <a:rPr lang="ru-RU" sz="1600" b="1" dirty="0" smtClean="0"/>
              <a:t>. </a:t>
            </a:r>
            <a:r>
              <a:rPr lang="ru-RU" sz="1600" dirty="0" smtClean="0"/>
              <a:t>"</a:t>
            </a:r>
            <a:r>
              <a:rPr lang="ru-RU" sz="1600" dirty="0" err="1"/>
              <a:t>Перлиною</a:t>
            </a:r>
            <a:r>
              <a:rPr lang="ru-RU" sz="1600" dirty="0"/>
              <a:t>" </a:t>
            </a:r>
            <a:r>
              <a:rPr lang="ru-RU" sz="1600" dirty="0" err="1"/>
              <a:t>серед</a:t>
            </a:r>
            <a:r>
              <a:rPr lang="ru-RU" sz="1600" dirty="0"/>
              <a:t> них є каскад </a:t>
            </a:r>
            <a:r>
              <a:rPr lang="ru-RU" sz="1600" dirty="0" err="1"/>
              <a:t>із</a:t>
            </a:r>
            <a:r>
              <a:rPr lang="ru-RU" sz="1600" dirty="0"/>
              <a:t> 14 </a:t>
            </a:r>
            <a:r>
              <a:rPr lang="ru-RU" sz="1600" dirty="0" err="1"/>
              <a:t>водоспадів</a:t>
            </a:r>
            <a:r>
              <a:rPr lang="ru-RU" sz="1600" dirty="0"/>
              <a:t> </a:t>
            </a:r>
            <a:r>
              <a:rPr lang="ru-RU" sz="1600" b="1" dirty="0" err="1"/>
              <a:t>Гарганте-дель-Дьябло</a:t>
            </a:r>
            <a:r>
              <a:rPr lang="ru-RU" sz="1600" dirty="0" smtClean="0"/>
              <a:t>.</a:t>
            </a:r>
          </a:p>
          <a:p>
            <a:pPr marL="0" indent="0" algn="ctr">
              <a:buNone/>
            </a:pPr>
            <a:r>
              <a:rPr lang="ru-RU" sz="1600" dirty="0" smtClean="0"/>
              <a:t>Усе </a:t>
            </a:r>
            <a:r>
              <a:rPr lang="ru-RU" sz="1600" dirty="0" err="1"/>
              <a:t>більшу</a:t>
            </a:r>
            <a:r>
              <a:rPr lang="ru-RU" sz="1600" dirty="0"/>
              <a:t>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/>
              <a:t>туристів</a:t>
            </a:r>
            <a:r>
              <a:rPr lang="ru-RU" sz="1600" dirty="0"/>
              <a:t> </a:t>
            </a:r>
            <a:r>
              <a:rPr lang="ru-RU" sz="1600" dirty="0" err="1"/>
              <a:t>приймають</a:t>
            </a:r>
            <a:r>
              <a:rPr lang="ru-RU" sz="1600" dirty="0"/>
              <a:t> </a:t>
            </a:r>
            <a:r>
              <a:rPr lang="ru-RU" sz="1600" dirty="0" err="1"/>
              <a:t>сучасні</a:t>
            </a:r>
            <a:r>
              <a:rPr lang="ru-RU" sz="1600" dirty="0"/>
              <a:t> </a:t>
            </a:r>
            <a:r>
              <a:rPr lang="ru-RU" sz="1600" dirty="0" err="1"/>
              <a:t>курортні</a:t>
            </a:r>
            <a:r>
              <a:rPr lang="ru-RU" sz="1600" dirty="0"/>
              <a:t> </a:t>
            </a:r>
            <a:r>
              <a:rPr lang="ru-RU" sz="1600" dirty="0" err="1"/>
              <a:t>центри</a:t>
            </a:r>
            <a:r>
              <a:rPr lang="ru-RU" sz="1600" dirty="0"/>
              <a:t> </a:t>
            </a:r>
            <a:r>
              <a:rPr lang="ru-RU" sz="1600" dirty="0" err="1"/>
              <a:t>країни</a:t>
            </a:r>
            <a:r>
              <a:rPr lang="ru-RU" sz="1600" dirty="0"/>
              <a:t>: </a:t>
            </a:r>
            <a:r>
              <a:rPr lang="ru-RU" sz="1600" b="1" dirty="0" err="1"/>
              <a:t>Барілоче</a:t>
            </a:r>
            <a:r>
              <a:rPr lang="ru-RU" sz="1600" dirty="0"/>
              <a:t> ("</a:t>
            </a:r>
            <a:r>
              <a:rPr lang="ru-RU" sz="1600" dirty="0" err="1"/>
              <a:t>аргентинська</a:t>
            </a:r>
            <a:r>
              <a:rPr lang="ru-RU" sz="1600" dirty="0"/>
              <a:t> </a:t>
            </a:r>
            <a:r>
              <a:rPr lang="ru-RU" sz="1600" dirty="0" err="1"/>
              <a:t>Швейцарія</a:t>
            </a:r>
            <a:r>
              <a:rPr lang="ru-RU" sz="1600" dirty="0"/>
              <a:t>") на </a:t>
            </a:r>
            <a:r>
              <a:rPr lang="ru-RU" sz="1600" dirty="0" err="1"/>
              <a:t>озері</a:t>
            </a:r>
            <a:r>
              <a:rPr lang="ru-RU" sz="1600" dirty="0"/>
              <a:t> </a:t>
            </a:r>
            <a:r>
              <a:rPr lang="ru-RU" sz="1600" dirty="0" err="1"/>
              <a:t>Науель-Уапі</a:t>
            </a:r>
            <a:r>
              <a:rPr lang="ru-RU" sz="1600" dirty="0"/>
              <a:t>, </a:t>
            </a:r>
            <a:r>
              <a:rPr lang="ru-RU" sz="1600" b="1" dirty="0" err="1"/>
              <a:t>Серро-Катедраль</a:t>
            </a:r>
            <a:r>
              <a:rPr lang="ru-RU" sz="1600" b="1" dirty="0"/>
              <a:t> </a:t>
            </a:r>
            <a:r>
              <a:rPr lang="ru-RU" sz="1600" dirty="0"/>
              <a:t>- </a:t>
            </a:r>
            <a:r>
              <a:rPr lang="ru-RU" sz="1600" dirty="0" err="1"/>
              <a:t>найбільший</a:t>
            </a:r>
            <a:r>
              <a:rPr lang="ru-RU" sz="1600" dirty="0"/>
              <a:t> у </a:t>
            </a:r>
            <a:r>
              <a:rPr lang="ru-RU" sz="1600" dirty="0" err="1"/>
              <a:t>Південній</a:t>
            </a:r>
            <a:r>
              <a:rPr lang="ru-RU" sz="1600" dirty="0"/>
              <a:t> </a:t>
            </a:r>
            <a:r>
              <a:rPr lang="ru-RU" sz="1600" dirty="0" err="1"/>
              <a:t>Америці</a:t>
            </a:r>
            <a:r>
              <a:rPr lang="ru-RU" sz="1600" dirty="0"/>
              <a:t> </a:t>
            </a:r>
            <a:r>
              <a:rPr lang="ru-RU" sz="1600" dirty="0" err="1"/>
              <a:t>гірськолижний</a:t>
            </a:r>
            <a:r>
              <a:rPr lang="ru-RU" sz="1600" dirty="0"/>
              <a:t> курорт, </a:t>
            </a:r>
            <a:r>
              <a:rPr lang="ru-RU" sz="1600" dirty="0" err="1"/>
              <a:t>приморські</a:t>
            </a:r>
            <a:r>
              <a:rPr lang="ru-RU" sz="1600" dirty="0"/>
              <a:t> </a:t>
            </a:r>
            <a:r>
              <a:rPr lang="ru-RU" sz="1600" dirty="0" err="1"/>
              <a:t>курорти</a:t>
            </a:r>
            <a:r>
              <a:rPr lang="ru-RU" sz="1600" dirty="0"/>
              <a:t> Лас-</a:t>
            </a:r>
            <a:r>
              <a:rPr lang="ru-RU" sz="1600" dirty="0" err="1"/>
              <a:t>Грутас</a:t>
            </a:r>
            <a:r>
              <a:rPr lang="ru-RU" sz="1600" dirty="0"/>
              <a:t>, Ель-</a:t>
            </a:r>
            <a:r>
              <a:rPr lang="ru-RU" sz="1600" dirty="0" err="1"/>
              <a:t>Кондорі</a:t>
            </a:r>
            <a:r>
              <a:rPr lang="ru-RU" sz="1600" dirty="0"/>
              <a:t>, </a:t>
            </a:r>
            <a:r>
              <a:rPr lang="ru-RU" sz="1600" dirty="0" err="1"/>
              <a:t>Плайас-Дорадас</a:t>
            </a:r>
            <a:r>
              <a:rPr lang="ru-RU" sz="1600" dirty="0"/>
              <a:t> та </a:t>
            </a:r>
            <a:r>
              <a:rPr lang="ru-RU" sz="1600" dirty="0" err="1"/>
              <a:t>інші</a:t>
            </a:r>
            <a:r>
              <a:rPr lang="ru-RU" sz="1600" dirty="0" smtClean="0"/>
              <a:t>.</a:t>
            </a:r>
          </a:p>
          <a:p>
            <a:pPr marL="0" indent="0" algn="ctr">
              <a:buNone/>
            </a:pPr>
            <a:r>
              <a:rPr lang="ru-RU" sz="1600" dirty="0" err="1" smtClean="0"/>
              <a:t>Цікавими</a:t>
            </a:r>
            <a:r>
              <a:rPr lang="ru-RU" sz="1600" dirty="0" smtClean="0"/>
              <a:t> </a:t>
            </a:r>
            <a:r>
              <a:rPr lang="ru-RU" sz="1600" dirty="0"/>
              <a:t>для </a:t>
            </a:r>
            <a:r>
              <a:rPr lang="ru-RU" sz="1600" dirty="0" err="1"/>
              <a:t>туристів</a:t>
            </a:r>
            <a:r>
              <a:rPr lang="ru-RU" sz="1600" dirty="0"/>
              <a:t> </a:t>
            </a:r>
            <a:r>
              <a:rPr lang="ru-RU" sz="1600" dirty="0" err="1"/>
              <a:t>містами</a:t>
            </a:r>
            <a:r>
              <a:rPr lang="ru-RU" sz="1600" dirty="0"/>
              <a:t> є </a:t>
            </a:r>
            <a:r>
              <a:rPr lang="ru-RU" sz="1600" b="1" dirty="0" err="1"/>
              <a:t>Сальта</a:t>
            </a:r>
            <a:r>
              <a:rPr lang="ru-RU" sz="1600" dirty="0"/>
              <a:t> - один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найбільших</a:t>
            </a:r>
            <a:r>
              <a:rPr lang="ru-RU" sz="1600" dirty="0"/>
              <a:t> </a:t>
            </a:r>
            <a:r>
              <a:rPr lang="ru-RU" sz="1600" dirty="0" err="1"/>
              <a:t>центрів</a:t>
            </a:r>
            <a:r>
              <a:rPr lang="ru-RU" sz="1600" dirty="0"/>
              <a:t> </a:t>
            </a:r>
            <a:r>
              <a:rPr lang="ru-RU" sz="1600" dirty="0" err="1"/>
              <a:t>паломництва</a:t>
            </a:r>
            <a:r>
              <a:rPr lang="ru-RU" sz="1600" dirty="0"/>
              <a:t> (</a:t>
            </a:r>
            <a:r>
              <a:rPr lang="ru-RU" sz="1600" dirty="0" err="1"/>
              <a:t>чудодійні</a:t>
            </a:r>
            <a:r>
              <a:rPr lang="ru-RU" sz="1600" dirty="0"/>
              <a:t> </a:t>
            </a:r>
            <a:r>
              <a:rPr lang="ru-RU" sz="1600" dirty="0" err="1"/>
              <a:t>скульптури</a:t>
            </a:r>
            <a:r>
              <a:rPr lang="ru-RU" sz="1600" dirty="0"/>
              <a:t> </a:t>
            </a:r>
            <a:r>
              <a:rPr lang="ru-RU" sz="1600" dirty="0" err="1"/>
              <a:t>Діви</a:t>
            </a:r>
            <a:r>
              <a:rPr lang="ru-RU" sz="1600" dirty="0"/>
              <a:t> </a:t>
            </a:r>
            <a:r>
              <a:rPr lang="ru-RU" sz="1600" dirty="0" err="1"/>
              <a:t>Марії</a:t>
            </a:r>
            <a:r>
              <a:rPr lang="ru-RU" sz="1600" dirty="0"/>
              <a:t> і Христа </a:t>
            </a:r>
            <a:r>
              <a:rPr lang="ru-RU" sz="1600" dirty="0" err="1"/>
              <a:t>Чудотворця</a:t>
            </a:r>
            <a:r>
              <a:rPr lang="ru-RU" sz="1600" dirty="0"/>
              <a:t> у </a:t>
            </a:r>
            <a:r>
              <a:rPr lang="ru-RU" sz="1600" dirty="0" err="1"/>
              <a:t>соборі</a:t>
            </a:r>
            <a:r>
              <a:rPr lang="ru-RU" sz="1600" dirty="0"/>
              <a:t> </a:t>
            </a:r>
            <a:r>
              <a:rPr lang="ru-RU" sz="1600" dirty="0" smtClean="0"/>
              <a:t>Сан-Франсиско).</a:t>
            </a:r>
          </a:p>
          <a:p>
            <a:pPr marL="0" indent="0" algn="ctr">
              <a:buNone/>
            </a:pPr>
            <a:r>
              <a:rPr lang="ru-RU" sz="1600" b="1" dirty="0" smtClean="0"/>
              <a:t>Кордоба</a:t>
            </a:r>
            <a:r>
              <a:rPr lang="ru-RU" sz="1600" dirty="0" smtClean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унікальними</a:t>
            </a:r>
            <a:r>
              <a:rPr lang="ru-RU" sz="1600" dirty="0"/>
              <a:t> </a:t>
            </a:r>
            <a:r>
              <a:rPr lang="ru-RU" sz="1600" dirty="0" err="1"/>
              <a:t>зразками</a:t>
            </a:r>
            <a:r>
              <a:rPr lang="ru-RU" sz="1600" dirty="0"/>
              <a:t> </a:t>
            </a:r>
            <a:r>
              <a:rPr lang="ru-RU" sz="1600" dirty="0" err="1"/>
              <a:t>колоніальної</a:t>
            </a:r>
            <a:r>
              <a:rPr lang="ru-RU" sz="1600" dirty="0"/>
              <a:t> </a:t>
            </a:r>
            <a:r>
              <a:rPr lang="ru-RU" sz="1600" dirty="0" err="1"/>
              <a:t>храмової</a:t>
            </a:r>
            <a:r>
              <a:rPr lang="ru-RU" sz="1600" dirty="0"/>
              <a:t> </a:t>
            </a:r>
            <a:r>
              <a:rPr lang="ru-RU" sz="1600" dirty="0" err="1"/>
              <a:t>архітектури</a:t>
            </a:r>
            <a:r>
              <a:rPr lang="ru-RU" sz="1600" dirty="0"/>
              <a:t> і музеями, </a:t>
            </a:r>
            <a:r>
              <a:rPr lang="ru-RU" sz="1600" b="1" dirty="0"/>
              <a:t>Ла-</a:t>
            </a:r>
            <a:r>
              <a:rPr lang="ru-RU" sz="1600" b="1" dirty="0" err="1"/>
              <a:t>Ріоха</a:t>
            </a:r>
            <a:r>
              <a:rPr lang="ru-RU" sz="1600" b="1" dirty="0"/>
              <a:t> </a:t>
            </a:r>
            <a:r>
              <a:rPr lang="ru-RU" sz="1600" dirty="0"/>
              <a:t>- </a:t>
            </a:r>
            <a:r>
              <a:rPr lang="ru-RU" sz="1600" dirty="0" err="1"/>
              <a:t>визнаний</a:t>
            </a:r>
            <a:r>
              <a:rPr lang="ru-RU" sz="1600" dirty="0"/>
              <a:t> центр </a:t>
            </a:r>
            <a:r>
              <a:rPr lang="ru-RU" sz="1600" dirty="0" err="1"/>
              <a:t>виноробства</a:t>
            </a:r>
            <a:r>
              <a:rPr lang="ru-RU" sz="1600" dirty="0"/>
              <a:t>.</a:t>
            </a:r>
            <a:endParaRPr lang="en-US" sz="1600" dirty="0"/>
          </a:p>
        </p:txBody>
      </p:sp>
      <p:pic>
        <p:nvPicPr>
          <p:cNvPr id="6153" name="Picture 9" descr="Водоспад Ігуасу та Паща Диявола - Навколо світу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2192" y="366130"/>
            <a:ext cx="3840287" cy="283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32064" y="3156941"/>
            <a:ext cx="268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Гарганте-дель-Дьябло</a:t>
            </a:r>
            <a:endParaRPr lang="en-US" dirty="0"/>
          </a:p>
        </p:txBody>
      </p:sp>
      <p:pic>
        <p:nvPicPr>
          <p:cNvPr id="6155" name="Picture 11" descr="Сальта (місто)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9787" y="3592613"/>
            <a:ext cx="23526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19769" y="5587484"/>
            <a:ext cx="952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Сальта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1853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94" y="260648"/>
            <a:ext cx="3341502" cy="496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ВЕНЕСУЕЛА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4248472" cy="502061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err="1" smtClean="0"/>
              <a:t>Коро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справжній</a:t>
            </a:r>
            <a:r>
              <a:rPr lang="ru-RU" dirty="0"/>
              <a:t> музей </a:t>
            </a:r>
            <a:r>
              <a:rPr lang="ru-RU" dirty="0" err="1"/>
              <a:t>колоніальної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відкритим</a:t>
            </a:r>
            <a:r>
              <a:rPr lang="ru-RU" dirty="0"/>
              <a:t> небом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численними</a:t>
            </a:r>
            <a:r>
              <a:rPr lang="ru-RU" dirty="0"/>
              <a:t> церквами, </a:t>
            </a:r>
            <a:r>
              <a:rPr lang="ru-RU" dirty="0" err="1"/>
              <a:t>житловими</a:t>
            </a:r>
            <a:r>
              <a:rPr lang="ru-RU" dirty="0"/>
              <a:t> </a:t>
            </a:r>
            <a:r>
              <a:rPr lang="ru-RU" dirty="0" err="1"/>
              <a:t>будівлями</a:t>
            </a:r>
            <a:r>
              <a:rPr lang="ru-RU" dirty="0"/>
              <a:t>, </a:t>
            </a:r>
            <a:r>
              <a:rPr lang="ru-RU" dirty="0" err="1"/>
              <a:t>площами</a:t>
            </a:r>
            <a:r>
              <a:rPr lang="ru-RU" dirty="0"/>
              <a:t> і монументами,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350-400 </a:t>
            </a:r>
            <a:r>
              <a:rPr lang="ru-RU" dirty="0" err="1"/>
              <a:t>років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err="1"/>
              <a:t>Популярним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 є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Карибського</a:t>
            </a:r>
            <a:r>
              <a:rPr lang="ru-RU" dirty="0"/>
              <a:t> моря. 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err="1"/>
              <a:t>Острів</a:t>
            </a:r>
            <a:r>
              <a:rPr lang="ru-RU" b="1" dirty="0"/>
              <a:t> Маргарита </a:t>
            </a:r>
            <a:r>
              <a:rPr lang="ru-RU" dirty="0"/>
              <a:t>- </a:t>
            </a:r>
            <a:r>
              <a:rPr lang="ru-RU" dirty="0" err="1"/>
              <a:t>головна</a:t>
            </a:r>
            <a:r>
              <a:rPr lang="ru-RU" dirty="0"/>
              <a:t> </a:t>
            </a:r>
            <a:r>
              <a:rPr lang="ru-RU" dirty="0" err="1"/>
              <a:t>курортна</a:t>
            </a:r>
            <a:r>
              <a:rPr lang="ru-RU" dirty="0"/>
              <a:t> зона </a:t>
            </a:r>
            <a:r>
              <a:rPr lang="ru-RU" dirty="0" err="1"/>
              <a:t>країни</a:t>
            </a:r>
            <a:r>
              <a:rPr lang="ru-RU" dirty="0"/>
              <a:t>, у межах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розташувалися</a:t>
            </a:r>
            <a:r>
              <a:rPr lang="ru-RU" dirty="0"/>
              <a:t>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готельні</a:t>
            </a:r>
            <a:r>
              <a:rPr lang="ru-RU" dirty="0"/>
              <a:t> </a:t>
            </a:r>
            <a:r>
              <a:rPr lang="ru-RU" dirty="0" err="1"/>
              <a:t>комплекси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До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популярних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острова належать </a:t>
            </a:r>
            <a:r>
              <a:rPr lang="ru-RU" b="1" dirty="0" err="1"/>
              <a:t>Порламар</a:t>
            </a:r>
            <a:r>
              <a:rPr lang="ru-RU" dirty="0"/>
              <a:t>,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і зоною </a:t>
            </a:r>
            <a:r>
              <a:rPr lang="ru-RU" dirty="0" err="1"/>
              <a:t>безмитної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Пампатар</a:t>
            </a:r>
            <a:r>
              <a:rPr lang="ru-RU" dirty="0"/>
              <a:t>, Ла </a:t>
            </a:r>
            <a:r>
              <a:rPr lang="ru-RU" dirty="0" err="1"/>
              <a:t>Асунсіон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 smtClean="0"/>
              <a:t>Водоспад</a:t>
            </a:r>
            <a:r>
              <a:rPr lang="ru-RU" dirty="0" smtClean="0"/>
              <a:t> </a:t>
            </a:r>
            <a:r>
              <a:rPr lang="ru-RU" b="1" dirty="0" err="1"/>
              <a:t>Анхель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на р. </a:t>
            </a:r>
            <a:r>
              <a:rPr lang="ru-RU" dirty="0" err="1"/>
              <a:t>Чурун</a:t>
            </a:r>
            <a:r>
              <a:rPr lang="ru-RU" dirty="0"/>
              <a:t> 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парку </a:t>
            </a:r>
            <a:r>
              <a:rPr lang="ru-RU" b="1" dirty="0" err="1"/>
              <a:t>Канайма</a:t>
            </a:r>
            <a:r>
              <a:rPr lang="ru-RU" b="1" dirty="0"/>
              <a:t>. </a:t>
            </a:r>
            <a:endParaRPr lang="en-US" b="1" dirty="0"/>
          </a:p>
        </p:txBody>
      </p:sp>
      <p:pic>
        <p:nvPicPr>
          <p:cNvPr id="13314" name="Picture 2" descr="Водопад Анхель, Венесуэла, Южная Америка. Высота, координаты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9956" y="620688"/>
            <a:ext cx="4324495" cy="223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3020938"/>
            <a:ext cx="991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Анхель</a:t>
            </a:r>
            <a:endParaRPr lang="en-US" dirty="0"/>
          </a:p>
        </p:txBody>
      </p:sp>
      <p:pic>
        <p:nvPicPr>
          <p:cNvPr id="13316" name="Picture 4" descr="Города Южной Америки. Город Коро. Венесуэла | Туристический портал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6126" y="3544665"/>
            <a:ext cx="3740716" cy="28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00826" y="6417254"/>
            <a:ext cx="765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Коро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4051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809" y="260648"/>
            <a:ext cx="3381125" cy="7200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ПЕРУ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950" y="857232"/>
            <a:ext cx="4035298" cy="5589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Парк </a:t>
            </a:r>
            <a:r>
              <a:rPr lang="ru-RU" sz="1800" dirty="0" err="1" smtClean="0"/>
              <a:t>Уаскаран</a:t>
            </a:r>
            <a:r>
              <a:rPr lang="ru-RU" sz="1800" dirty="0"/>
              <a:t>, </a:t>
            </a:r>
            <a:r>
              <a:rPr lang="ru-RU" sz="1800" dirty="0" err="1"/>
              <a:t>національний</a:t>
            </a:r>
            <a:r>
              <a:rPr lang="ru-RU" sz="1800" dirty="0"/>
              <a:t> </a:t>
            </a:r>
            <a:r>
              <a:rPr lang="ru-RU" sz="1800" dirty="0" err="1"/>
              <a:t>морський</a:t>
            </a:r>
            <a:r>
              <a:rPr lang="ru-RU" sz="1800" dirty="0"/>
              <a:t> </a:t>
            </a:r>
            <a:r>
              <a:rPr lang="ru-RU" sz="1800" dirty="0" err="1"/>
              <a:t>заповідник</a:t>
            </a:r>
            <a:r>
              <a:rPr lang="ru-RU" sz="1800" dirty="0"/>
              <a:t> </a:t>
            </a:r>
            <a:r>
              <a:rPr lang="ru-RU" sz="1800" dirty="0" err="1"/>
              <a:t>Паракас</a:t>
            </a:r>
            <a:r>
              <a:rPr lang="ru-RU" sz="1800" dirty="0"/>
              <a:t> і </a:t>
            </a:r>
            <a:r>
              <a:rPr lang="ru-RU" sz="1800" dirty="0" err="1"/>
              <a:t>численні</a:t>
            </a:r>
            <a:r>
              <a:rPr lang="ru-RU" sz="1800" dirty="0"/>
              <a:t> </a:t>
            </a:r>
            <a:r>
              <a:rPr lang="ru-RU" sz="1800" dirty="0" err="1"/>
              <a:t>сліди</a:t>
            </a:r>
            <a:r>
              <a:rPr lang="ru-RU" sz="1800" dirty="0"/>
              <a:t> </a:t>
            </a:r>
            <a:r>
              <a:rPr lang="ru-RU" sz="1800" dirty="0" err="1"/>
              <a:t>однойменної</a:t>
            </a:r>
            <a:r>
              <a:rPr lang="ru-RU" sz="1800" dirty="0"/>
              <a:t> </a:t>
            </a:r>
            <a:r>
              <a:rPr lang="ru-RU" sz="1800" dirty="0" err="1" smtClean="0"/>
              <a:t>культури</a:t>
            </a:r>
            <a:r>
              <a:rPr lang="ru-RU" sz="1800" dirty="0" smtClean="0"/>
              <a:t>.</a:t>
            </a:r>
          </a:p>
          <a:p>
            <a:pPr marL="0" indent="0" algn="ctr">
              <a:buNone/>
            </a:pPr>
            <a:r>
              <a:rPr lang="ru-RU" sz="1800" dirty="0" err="1"/>
              <a:t>П</a:t>
            </a:r>
            <a:r>
              <a:rPr lang="ru-RU" sz="1800" dirty="0" err="1" smtClean="0"/>
              <a:t>іщані</a:t>
            </a:r>
            <a:r>
              <a:rPr lang="ru-RU" sz="1800" dirty="0" smtClean="0"/>
              <a:t> </a:t>
            </a:r>
            <a:r>
              <a:rPr lang="ru-RU" sz="1800" dirty="0" err="1"/>
              <a:t>дюни</a:t>
            </a:r>
            <a:r>
              <a:rPr lang="ru-RU" sz="1800" dirty="0"/>
              <a:t> </a:t>
            </a:r>
            <a:r>
              <a:rPr lang="ru-RU" sz="1800" dirty="0" err="1"/>
              <a:t>Уакачіна</a:t>
            </a:r>
            <a:r>
              <a:rPr lang="ru-RU" sz="1800" dirty="0"/>
              <a:t>, </a:t>
            </a:r>
            <a:r>
              <a:rPr lang="ru-RU" sz="1800" dirty="0" err="1"/>
              <a:t>колонії</a:t>
            </a:r>
            <a:r>
              <a:rPr lang="ru-RU" sz="1800" dirty="0"/>
              <a:t> </a:t>
            </a:r>
            <a:r>
              <a:rPr lang="ru-RU" sz="1800" dirty="0" err="1"/>
              <a:t>фламінго</a:t>
            </a:r>
            <a:r>
              <a:rPr lang="ru-RU" sz="1800" dirty="0"/>
              <a:t>, </a:t>
            </a:r>
            <a:r>
              <a:rPr lang="ru-RU" sz="1800" dirty="0" err="1"/>
              <a:t>руїни</a:t>
            </a:r>
            <a:r>
              <a:rPr lang="ru-RU" sz="1800" dirty="0"/>
              <a:t> </a:t>
            </a:r>
            <a:r>
              <a:rPr lang="ru-RU" sz="1800" dirty="0" err="1"/>
              <a:t>давньої</a:t>
            </a:r>
            <a:r>
              <a:rPr lang="ru-RU" sz="1800" dirty="0"/>
              <a:t> </a:t>
            </a:r>
            <a:r>
              <a:rPr lang="ru-RU" sz="1800" dirty="0" err="1"/>
              <a:t>імперії</a:t>
            </a:r>
            <a:r>
              <a:rPr lang="ru-RU" sz="1800" dirty="0"/>
              <a:t> </a:t>
            </a:r>
            <a:r>
              <a:rPr lang="ru-RU" sz="1800" b="1" dirty="0" err="1"/>
              <a:t>Чіму</a:t>
            </a:r>
            <a:r>
              <a:rPr lang="ru-RU" sz="1800" b="1" dirty="0"/>
              <a:t> - Чан-Чан </a:t>
            </a:r>
            <a:r>
              <a:rPr lang="ru-RU" sz="1800" dirty="0"/>
              <a:t>- </a:t>
            </a:r>
            <a:r>
              <a:rPr lang="ru-RU" sz="1800" dirty="0" err="1"/>
              <a:t>величезного</a:t>
            </a:r>
            <a:r>
              <a:rPr lang="ru-RU" sz="1800" dirty="0"/>
              <a:t> за </a:t>
            </a:r>
            <a:r>
              <a:rPr lang="ru-RU" sz="1800" dirty="0" err="1"/>
              <a:t>мірками</a:t>
            </a:r>
            <a:r>
              <a:rPr lang="ru-RU" sz="1800" dirty="0"/>
              <a:t> </a:t>
            </a:r>
            <a:r>
              <a:rPr lang="ru-RU" sz="1800" dirty="0" err="1"/>
              <a:t>давніх</a:t>
            </a:r>
            <a:r>
              <a:rPr lang="ru-RU" sz="1800" dirty="0"/>
              <a:t> </a:t>
            </a:r>
            <a:r>
              <a:rPr lang="ru-RU" sz="1800" dirty="0" err="1"/>
              <a:t>часів</a:t>
            </a:r>
            <a:r>
              <a:rPr lang="ru-RU" sz="1800" dirty="0"/>
              <a:t> </a:t>
            </a:r>
            <a:r>
              <a:rPr lang="ru-RU" sz="1800" dirty="0" err="1"/>
              <a:t>міста</a:t>
            </a:r>
            <a:r>
              <a:rPr lang="ru-RU" sz="1800" dirty="0"/>
              <a:t>, </a:t>
            </a:r>
            <a:r>
              <a:rPr lang="ru-RU" sz="1800" dirty="0" err="1"/>
              <a:t>збудованого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глини</a:t>
            </a:r>
            <a:r>
              <a:rPr lang="ru-RU" sz="1800" dirty="0"/>
              <a:t> і </a:t>
            </a:r>
            <a:r>
              <a:rPr lang="ru-RU" sz="1800" dirty="0" err="1"/>
              <a:t>каменю</a:t>
            </a:r>
            <a:r>
              <a:rPr lang="ru-RU" sz="1800" dirty="0" smtClean="0"/>
              <a:t>.</a:t>
            </a:r>
          </a:p>
          <a:p>
            <a:pPr marL="0" indent="0" algn="ctr">
              <a:buNone/>
            </a:pPr>
            <a:r>
              <a:rPr lang="ru-RU" sz="1800" dirty="0" err="1" smtClean="0"/>
              <a:t>Туристи</a:t>
            </a:r>
            <a:r>
              <a:rPr lang="ru-RU" sz="1800" dirty="0" smtClean="0"/>
              <a:t> </a:t>
            </a:r>
            <a:r>
              <a:rPr lang="ru-RU" sz="1800" dirty="0"/>
              <a:t>охоче </a:t>
            </a:r>
            <a:r>
              <a:rPr lang="ru-RU" sz="1800" dirty="0" err="1"/>
              <a:t>відвідують</a:t>
            </a:r>
            <a:r>
              <a:rPr lang="ru-RU" sz="1800" dirty="0"/>
              <a:t> </a:t>
            </a:r>
            <a:r>
              <a:rPr lang="ru-RU" sz="1800" dirty="0" err="1"/>
              <a:t>приморські</a:t>
            </a:r>
            <a:r>
              <a:rPr lang="ru-RU" sz="1800" dirty="0"/>
              <a:t> </a:t>
            </a:r>
            <a:r>
              <a:rPr lang="ru-RU" sz="1800" dirty="0" err="1"/>
              <a:t>курорти</a:t>
            </a:r>
            <a:r>
              <a:rPr lang="ru-RU" sz="1800" dirty="0"/>
              <a:t> </a:t>
            </a:r>
            <a:r>
              <a:rPr lang="ru-RU" sz="1800" b="1" dirty="0" err="1"/>
              <a:t>Пікасмайо</a:t>
            </a:r>
            <a:r>
              <a:rPr lang="ru-RU" sz="1800" b="1" dirty="0"/>
              <a:t> і </a:t>
            </a:r>
            <a:r>
              <a:rPr lang="ru-RU" sz="1800" b="1" dirty="0" err="1" smtClean="0"/>
              <a:t>Паракас</a:t>
            </a:r>
            <a:r>
              <a:rPr lang="ru-RU" sz="1800" b="1" dirty="0" smtClean="0"/>
              <a:t>.</a:t>
            </a:r>
          </a:p>
          <a:p>
            <a:pPr marL="0" indent="0" algn="ctr">
              <a:buNone/>
            </a:pPr>
            <a:r>
              <a:rPr lang="ru-RU" sz="1800" dirty="0" err="1"/>
              <a:t>В</a:t>
            </a:r>
            <a:r>
              <a:rPr lang="ru-RU" sz="1800" dirty="0" err="1" smtClean="0"/>
              <a:t>исокогірне</a:t>
            </a:r>
            <a:r>
              <a:rPr lang="ru-RU" sz="1800" dirty="0" smtClean="0"/>
              <a:t> </a:t>
            </a:r>
            <a:r>
              <a:rPr lang="ru-RU" sz="1800" dirty="0" err="1"/>
              <a:t>реліктове</a:t>
            </a:r>
            <a:r>
              <a:rPr lang="ru-RU" sz="1800" dirty="0"/>
              <a:t> озеро </a:t>
            </a:r>
            <a:r>
              <a:rPr lang="ru-RU" sz="1800" b="1" dirty="0" err="1"/>
              <a:t>Тітікака</a:t>
            </a:r>
            <a:r>
              <a:rPr lang="ru-RU" sz="1800" b="1" dirty="0"/>
              <a:t>, </a:t>
            </a:r>
            <a:r>
              <a:rPr lang="ru-RU" sz="1800" dirty="0" err="1"/>
              <a:t>частина</a:t>
            </a:r>
            <a:r>
              <a:rPr lang="ru-RU" sz="1800" dirty="0"/>
              <a:t> </a:t>
            </a:r>
            <a:r>
              <a:rPr lang="ru-RU" sz="1800" dirty="0" err="1"/>
              <a:t>якого</a:t>
            </a:r>
            <a:r>
              <a:rPr lang="ru-RU" sz="1800" dirty="0"/>
              <a:t> </a:t>
            </a:r>
            <a:r>
              <a:rPr lang="ru-RU" sz="1800" dirty="0" err="1"/>
              <a:t>знаходиться</a:t>
            </a:r>
            <a:r>
              <a:rPr lang="ru-RU" sz="1800" dirty="0"/>
              <a:t> у </a:t>
            </a:r>
            <a:r>
              <a:rPr lang="ru-RU" sz="1800" dirty="0" err="1"/>
              <a:t>Болівії</a:t>
            </a:r>
            <a:r>
              <a:rPr lang="ru-RU" sz="1800" dirty="0"/>
              <a:t>. 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err="1"/>
              <a:t>Туристичною</a:t>
            </a:r>
            <a:r>
              <a:rPr lang="ru-RU" sz="1800" dirty="0"/>
              <a:t> "</a:t>
            </a:r>
            <a:r>
              <a:rPr lang="ru-RU" sz="1800" dirty="0" err="1"/>
              <a:t>візитівкою</a:t>
            </a:r>
            <a:r>
              <a:rPr lang="ru-RU" sz="1800" dirty="0"/>
              <a:t>" Перу є </a:t>
            </a:r>
            <a:r>
              <a:rPr lang="ru-RU" sz="1800" b="1" dirty="0"/>
              <a:t>Мачу-</a:t>
            </a:r>
            <a:r>
              <a:rPr lang="ru-RU" sz="1800" b="1" dirty="0" err="1"/>
              <a:t>Пікчу</a:t>
            </a:r>
            <a:r>
              <a:rPr lang="ru-RU" sz="1800" dirty="0"/>
              <a:t> - </a:t>
            </a:r>
            <a:r>
              <a:rPr lang="ru-RU" sz="1800" dirty="0" err="1"/>
              <a:t>найбільш</a:t>
            </a:r>
            <a:r>
              <a:rPr lang="ru-RU" sz="1800" dirty="0"/>
              <a:t> </a:t>
            </a:r>
            <a:r>
              <a:rPr lang="ru-RU" sz="1800" dirty="0" err="1"/>
              <a:t>відоме</a:t>
            </a:r>
            <a:r>
              <a:rPr lang="ru-RU" sz="1800" dirty="0"/>
              <a:t> і </a:t>
            </a:r>
            <a:r>
              <a:rPr lang="ru-RU" sz="1800" dirty="0" err="1"/>
              <a:t>найбільш</a:t>
            </a:r>
            <a:r>
              <a:rPr lang="ru-RU" sz="1800" dirty="0"/>
              <a:t> </a:t>
            </a:r>
            <a:r>
              <a:rPr lang="ru-RU" sz="1800" dirty="0" err="1"/>
              <a:t>загадкове</a:t>
            </a:r>
            <a:r>
              <a:rPr lang="ru-RU" sz="1800" dirty="0"/>
              <a:t> </a:t>
            </a:r>
            <a:r>
              <a:rPr lang="ru-RU" sz="1800" dirty="0" err="1"/>
              <a:t>давнє</a:t>
            </a:r>
            <a:r>
              <a:rPr lang="ru-RU" sz="1800" dirty="0"/>
              <a:t> </a:t>
            </a:r>
            <a:r>
              <a:rPr lang="ru-RU" sz="1800" dirty="0" err="1"/>
              <a:t>священне</a:t>
            </a:r>
            <a:r>
              <a:rPr lang="ru-RU" sz="1800" dirty="0"/>
              <a:t> </a:t>
            </a:r>
            <a:r>
              <a:rPr lang="ru-RU" sz="1800" dirty="0" err="1"/>
              <a:t>місто</a:t>
            </a:r>
            <a:r>
              <a:rPr lang="ru-RU" sz="1800" dirty="0"/>
              <a:t> </a:t>
            </a:r>
            <a:r>
              <a:rPr lang="ru-RU" sz="1800" dirty="0" err="1" smtClean="0"/>
              <a:t>інків</a:t>
            </a:r>
            <a:r>
              <a:rPr lang="ru-RU" sz="1800" dirty="0"/>
              <a:t>.</a:t>
            </a:r>
            <a:endParaRPr lang="en-US" sz="1800" dirty="0"/>
          </a:p>
        </p:txBody>
      </p:sp>
      <p:pic>
        <p:nvPicPr>
          <p:cNvPr id="14338" name="Picture 2" descr="Чан-Чан. Самый большой в мире глиняный город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610" y="250255"/>
            <a:ext cx="4488433" cy="336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3624059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Чан-Чан</a:t>
            </a:r>
            <a:endParaRPr lang="en-US" dirty="0"/>
          </a:p>
        </p:txBody>
      </p:sp>
      <p:pic>
        <p:nvPicPr>
          <p:cNvPr id="14340" name="Picture 4" descr="Знаменитый Мачу-Пикчу разрушается из-за микробов. Капитал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8219" y="4019246"/>
            <a:ext cx="3963217" cy="236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42346" y="6460232"/>
            <a:ext cx="1515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Мачу-</a:t>
            </a:r>
            <a:r>
              <a:rPr lang="ru-RU" b="1" dirty="0" err="1"/>
              <a:t>Пікчу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4024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285728"/>
            <a:ext cx="2304256" cy="1000152"/>
          </a:xfrm>
        </p:spPr>
        <p:txBody>
          <a:bodyPr/>
          <a:lstStyle/>
          <a:p>
            <a:r>
              <a:rPr lang="uk-UA" dirty="0" smtClean="0"/>
              <a:t>ОСВІТА</a:t>
            </a:r>
            <a:endParaRPr lang="en-US" dirty="0"/>
          </a:p>
        </p:txBody>
      </p:sp>
      <p:pic>
        <p:nvPicPr>
          <p:cNvPr id="1026" name="Picture 2" descr="UB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00037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4291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</a:rPr>
              <a:t>Університет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Буенос-Айреса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</a:rPr>
              <a:t> — </a:t>
            </a:r>
            <a:r>
              <a:rPr lang="ru-RU" dirty="0" err="1">
                <a:latin typeface="Arial" panose="020B0604020202020204" pitchFamily="34" charset="0"/>
              </a:rPr>
              <a:t>найбільший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</a:rPr>
              <a:t>університет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</a:rPr>
              <a:t>Аргентини</a:t>
            </a:r>
            <a:r>
              <a:rPr lang="ru-RU" dirty="0">
                <a:latin typeface="Arial" panose="020B0604020202020204" pitchFamily="34" charset="0"/>
              </a:rPr>
              <a:t> і один з </a:t>
            </a:r>
            <a:r>
              <a:rPr lang="ru-RU" dirty="0" err="1">
                <a:latin typeface="Arial" panose="020B0604020202020204" pitchFamily="34" charset="0"/>
              </a:rPr>
              <a:t>найпрестижніших</a:t>
            </a:r>
            <a:r>
              <a:rPr lang="ru-RU" dirty="0">
                <a:latin typeface="Arial" panose="020B0604020202020204" pitchFamily="34" charset="0"/>
              </a:rPr>
              <a:t> в </a:t>
            </a:r>
            <a:r>
              <a:rPr lang="ru-RU" dirty="0" err="1">
                <a:latin typeface="Arial" panose="020B0604020202020204" pitchFamily="34" charset="0"/>
              </a:rPr>
              <a:t>Латинській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</a:rPr>
              <a:t>Америці</a:t>
            </a:r>
            <a:r>
              <a:rPr lang="ru-RU" dirty="0" smtClean="0">
                <a:latin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</a:rPr>
              <a:t>Заснований</a:t>
            </a:r>
            <a:r>
              <a:rPr lang="ru-RU" dirty="0">
                <a:latin typeface="Arial" panose="020B0604020202020204" pitchFamily="34" charset="0"/>
              </a:rPr>
              <a:t> 12 </a:t>
            </a:r>
            <a:r>
              <a:rPr lang="ru-RU" dirty="0" err="1">
                <a:latin typeface="Arial" panose="020B0604020202020204" pitchFamily="34" charset="0"/>
              </a:rPr>
              <a:t>серпня</a:t>
            </a:r>
            <a:r>
              <a:rPr lang="ru-RU" dirty="0">
                <a:latin typeface="Arial" panose="020B0604020202020204" pitchFamily="34" charset="0"/>
              </a:rPr>
              <a:t> 1821 року у </a:t>
            </a:r>
            <a:r>
              <a:rPr lang="ru-RU" dirty="0" err="1">
                <a:latin typeface="Arial" panose="020B0604020202020204" pitchFamily="34" charset="0"/>
              </a:rPr>
              <a:t>місті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 err="1" smtClean="0">
                <a:latin typeface="Arial" panose="020B0604020202020204" pitchFamily="34" charset="0"/>
              </a:rPr>
              <a:t>Буенос-Айресі</a:t>
            </a:r>
            <a:r>
              <a:rPr lang="ru-RU" dirty="0"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1028" name="Picture 4" descr="https://upload.wikimedia.org/wikipedia/commons/thumb/3/31/UBA-economicas.JPG/1024px-UBA-economica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31" y="260648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6588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4714884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</a:rPr>
              <a:t>Університет</a:t>
            </a:r>
            <a:r>
              <a:rPr lang="ru-RU" b="1" dirty="0">
                <a:latin typeface="Arial" panose="020B0604020202020204" pitchFamily="34" charset="0"/>
              </a:rPr>
              <a:t> Сан-Паулу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en-US" dirty="0" smtClean="0">
                <a:latin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</a:rPr>
              <a:t>один з </a:t>
            </a:r>
            <a:r>
              <a:rPr lang="ru-RU" dirty="0" err="1">
                <a:latin typeface="Arial" panose="020B0604020202020204" pitchFamily="34" charset="0"/>
              </a:rPr>
              <a:t>найбільших</a:t>
            </a:r>
            <a:r>
              <a:rPr lang="ru-RU" dirty="0">
                <a:latin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</a:rPr>
              <a:t>найвідоміших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</a:rPr>
              <a:t>університетів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</a:rPr>
              <a:t>Бразилії</a:t>
            </a:r>
            <a:r>
              <a:rPr lang="ru-RU" dirty="0">
                <a:latin typeface="Arial" panose="020B0604020202020204" pitchFamily="34" charset="0"/>
              </a:rPr>
              <a:t>, один з </a:t>
            </a:r>
            <a:r>
              <a:rPr lang="ru-RU" dirty="0" err="1">
                <a:latin typeface="Arial" panose="020B0604020202020204" pitchFamily="34" charset="0"/>
              </a:rPr>
              <a:t>трьох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публічних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університетів</a:t>
            </a:r>
            <a:r>
              <a:rPr lang="ru-RU" dirty="0">
                <a:latin typeface="Arial" panose="020B0604020202020204" pitchFamily="34" charset="0"/>
              </a:rPr>
              <a:t> штату Сан-Паулу.</a:t>
            </a:r>
            <a:endParaRPr lang="en-US" dirty="0"/>
          </a:p>
        </p:txBody>
      </p:sp>
      <p:pic>
        <p:nvPicPr>
          <p:cNvPr id="2052" name="Picture 4" descr="Webysther 20170627 - Brasão USP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024336" cy="433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7/7a/Faculdade_de_Direito_da_US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642918"/>
            <a:ext cx="4863008" cy="36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7617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0496" y="71435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latin typeface="+mn-lt"/>
              </a:rPr>
              <a:t>Єльський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err="1" smtClean="0">
                <a:latin typeface="+mn-lt"/>
              </a:rPr>
              <a:t>університет</a:t>
            </a:r>
            <a:r>
              <a:rPr lang="ru-RU" dirty="0">
                <a:latin typeface="+mn-lt"/>
              </a:rPr>
              <a:t> </a:t>
            </a:r>
            <a:r>
              <a:rPr lang="en-US" dirty="0" smtClean="0">
                <a:latin typeface="+mn-lt"/>
              </a:rPr>
              <a:t>— </a:t>
            </a:r>
            <a:r>
              <a:rPr lang="ru-RU" dirty="0">
                <a:latin typeface="+mn-lt"/>
              </a:rPr>
              <a:t>один </a:t>
            </a:r>
            <a:r>
              <a:rPr lang="ru-RU" dirty="0" err="1">
                <a:latin typeface="+mn-lt"/>
              </a:rPr>
              <a:t>із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найстаріших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найпрестижніших</a:t>
            </a:r>
            <a:r>
              <a:rPr lang="ru-RU" dirty="0">
                <a:latin typeface="+mn-lt"/>
              </a:rPr>
              <a:t> </a:t>
            </a:r>
            <a:r>
              <a:rPr lang="ru-RU" dirty="0" err="1" smtClean="0">
                <a:latin typeface="+mn-lt"/>
              </a:rPr>
              <a:t>американських</a:t>
            </a:r>
            <a:endParaRPr lang="ru-RU" dirty="0">
              <a:latin typeface="+mn-lt"/>
            </a:endParaRPr>
          </a:p>
          <a:p>
            <a:pPr algn="ctr"/>
            <a:r>
              <a:rPr lang="ru-RU" dirty="0" err="1" smtClean="0">
                <a:latin typeface="+mn-lt"/>
              </a:rPr>
              <a:t>університетів</a:t>
            </a:r>
            <a:r>
              <a:rPr lang="ru-RU" dirty="0" smtClean="0">
                <a:latin typeface="+mn-lt"/>
              </a:rPr>
              <a:t>.</a:t>
            </a:r>
          </a:p>
          <a:p>
            <a:pPr algn="ctr"/>
            <a:r>
              <a:rPr lang="ru-RU" dirty="0" err="1" smtClean="0">
                <a:latin typeface="+mn-lt"/>
              </a:rPr>
              <a:t>Розташований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у </a:t>
            </a:r>
            <a:r>
              <a:rPr lang="ru-RU" dirty="0" err="1">
                <a:latin typeface="+mn-lt"/>
              </a:rPr>
              <a:t>місті</a:t>
            </a:r>
            <a:r>
              <a:rPr lang="ru-RU" dirty="0">
                <a:latin typeface="+mn-lt"/>
              </a:rPr>
              <a:t> </a:t>
            </a:r>
            <a:r>
              <a:rPr lang="ru-RU" dirty="0" err="1">
                <a:latin typeface="+mn-lt"/>
              </a:rPr>
              <a:t>Нью-Гейвен</a:t>
            </a:r>
            <a:r>
              <a:rPr lang="ru-RU" dirty="0">
                <a:latin typeface="+mn-lt"/>
              </a:rPr>
              <a:t>, штат Коннектикут. Входить в «</a:t>
            </a:r>
            <a:r>
              <a:rPr lang="ru-RU" dirty="0" err="1">
                <a:latin typeface="+mn-lt"/>
              </a:rPr>
              <a:t>Лігу</a:t>
            </a:r>
            <a:r>
              <a:rPr lang="ru-RU" dirty="0">
                <a:latin typeface="+mn-lt"/>
              </a:rPr>
              <a:t> плюща», разом з </a:t>
            </a:r>
            <a:r>
              <a:rPr lang="ru-RU" dirty="0" err="1">
                <a:latin typeface="+mn-lt"/>
              </a:rPr>
              <a:t>Гарвардським</a:t>
            </a:r>
            <a:r>
              <a:rPr lang="ru-RU" dirty="0">
                <a:latin typeface="+mn-lt"/>
              </a:rPr>
              <a:t> і </a:t>
            </a:r>
            <a:r>
              <a:rPr lang="ru-RU" dirty="0" err="1" smtClean="0">
                <a:latin typeface="+mn-lt"/>
              </a:rPr>
              <a:t>Принстонським</a:t>
            </a:r>
            <a:endParaRPr lang="ru-RU" dirty="0">
              <a:latin typeface="+mn-lt"/>
            </a:endParaRPr>
          </a:p>
          <a:p>
            <a:pPr algn="ctr"/>
            <a:r>
              <a:rPr lang="ru-RU" dirty="0" err="1" smtClean="0">
                <a:latin typeface="+mn-lt"/>
              </a:rPr>
              <a:t>університетами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складає</a:t>
            </a:r>
            <a:r>
              <a:rPr lang="ru-RU" dirty="0">
                <a:latin typeface="+mn-lt"/>
              </a:rPr>
              <a:t> так </a:t>
            </a:r>
            <a:r>
              <a:rPr lang="ru-RU" dirty="0" err="1">
                <a:latin typeface="+mn-lt"/>
              </a:rPr>
              <a:t>звану</a:t>
            </a:r>
            <a:r>
              <a:rPr lang="ru-RU" dirty="0">
                <a:latin typeface="+mn-lt"/>
              </a:rPr>
              <a:t> «</a:t>
            </a:r>
            <a:r>
              <a:rPr lang="ru-RU" dirty="0" err="1">
                <a:latin typeface="+mn-lt"/>
              </a:rPr>
              <a:t>Велику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трійку</a:t>
            </a:r>
            <a:r>
              <a:rPr lang="ru-RU" dirty="0" smtClean="0">
                <a:latin typeface="+mn-lt"/>
              </a:rPr>
              <a:t>».</a:t>
            </a:r>
            <a:endParaRPr lang="ru-RU" b="0" i="0" dirty="0">
              <a:effectLst/>
              <a:latin typeface="+mn-lt"/>
            </a:endParaRPr>
          </a:p>
        </p:txBody>
      </p:sp>
      <p:pic>
        <p:nvPicPr>
          <p:cNvPr id="5122" name="Picture 2" descr="Yale University Shield 1.sv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3048415" cy="320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f/f0/Old_campus.jpg/1920px-Old_camp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787466"/>
            <a:ext cx="7848872" cy="28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9389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942690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Arial" panose="020B0604020202020204" pitchFamily="34" charset="0"/>
              </a:rPr>
              <a:t>Гарвардський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університет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</a:rPr>
              <a:t>(</a:t>
            </a:r>
            <a:r>
              <a:rPr lang="ru-RU" b="1" dirty="0" smtClean="0">
                <a:latin typeface="Arial" panose="020B0604020202020204" pitchFamily="34" charset="0"/>
              </a:rPr>
              <a:t>Гарвард</a:t>
            </a:r>
            <a:r>
              <a:rPr lang="ru-RU" dirty="0">
                <a:latin typeface="Arial" panose="020B0604020202020204" pitchFamily="34" charset="0"/>
              </a:rPr>
              <a:t>)</a:t>
            </a:r>
            <a:r>
              <a:rPr lang="ru-RU" dirty="0" smtClean="0">
                <a:latin typeface="Arial" panose="020B0604020202020204" pitchFamily="34" charset="0"/>
              </a:rPr>
              <a:t>— </a:t>
            </a:r>
            <a:r>
              <a:rPr lang="ru-RU" dirty="0" err="1">
                <a:latin typeface="Arial" panose="020B0604020202020204" pitchFamily="34" charset="0"/>
              </a:rPr>
              <a:t>приватний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</a:rPr>
              <a:t>університет</a:t>
            </a:r>
            <a:r>
              <a:rPr lang="ru-RU" dirty="0">
                <a:latin typeface="Arial" panose="020B0604020202020204" pitchFamily="34" charset="0"/>
              </a:rPr>
              <a:t> в </a:t>
            </a:r>
            <a:r>
              <a:rPr lang="ru-RU" dirty="0" err="1">
                <a:latin typeface="Arial" panose="020B0604020202020204" pitchFamily="34" charset="0"/>
              </a:rPr>
              <a:t>американському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місті</a:t>
            </a:r>
            <a:r>
              <a:rPr lang="ru-RU" dirty="0">
                <a:latin typeface="Arial" panose="020B0604020202020204" pitchFamily="34" charset="0"/>
              </a:rPr>
              <a:t> Кембридж, штат Массачусетс. </a:t>
            </a:r>
            <a:r>
              <a:rPr lang="ru-RU" dirty="0" err="1">
                <a:latin typeface="Arial" panose="020B0604020202020204" pitchFamily="34" charset="0"/>
              </a:rPr>
              <a:t>Заснований</a:t>
            </a:r>
            <a:r>
              <a:rPr lang="ru-RU" dirty="0">
                <a:latin typeface="Arial" panose="020B0604020202020204" pitchFamily="34" charset="0"/>
              </a:rPr>
              <a:t> в 1636 </a:t>
            </a:r>
            <a:r>
              <a:rPr lang="ru-RU" dirty="0" err="1">
                <a:latin typeface="Arial" panose="020B0604020202020204" pitchFamily="34" charset="0"/>
              </a:rPr>
              <a:t>році</a:t>
            </a:r>
            <a:r>
              <a:rPr lang="ru-RU" dirty="0">
                <a:latin typeface="Arial" panose="020B0604020202020204" pitchFamily="34" charset="0"/>
              </a:rPr>
              <a:t>, Гарвард — </a:t>
            </a:r>
            <a:r>
              <a:rPr lang="ru-RU" dirty="0" err="1">
                <a:latin typeface="Arial" panose="020B0604020202020204" pitchFamily="34" charset="0"/>
              </a:rPr>
              <a:t>найдавніший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чинний</a:t>
            </a:r>
            <a:r>
              <a:rPr lang="ru-RU" dirty="0">
                <a:latin typeface="Arial" panose="020B0604020202020204" pitchFamily="34" charset="0"/>
              </a:rPr>
              <a:t> заклад </a:t>
            </a:r>
            <a:r>
              <a:rPr lang="ru-RU" dirty="0" err="1">
                <a:latin typeface="Arial" panose="020B0604020202020204" pitchFamily="34" charset="0"/>
              </a:rPr>
              <a:t>вищої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освіти</a:t>
            </a:r>
            <a:r>
              <a:rPr lang="ru-RU" dirty="0">
                <a:latin typeface="Arial" panose="020B0604020202020204" pitchFamily="34" charset="0"/>
              </a:rPr>
              <a:t> в США.</a:t>
            </a:r>
            <a:endParaRPr lang="en-US" dirty="0"/>
          </a:p>
        </p:txBody>
      </p:sp>
      <p:pic>
        <p:nvPicPr>
          <p:cNvPr id="3074" name="Picture 2" descr="Harvard shield wreath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0366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2/25/Harvard_Medical_School_HDR.jpg/1920px-Harvard_Medical_School_HD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09" y="3571876"/>
            <a:ext cx="760304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2452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8359" y="69269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Arial" panose="020B0604020202020204" pitchFamily="34" charset="0"/>
              </a:rPr>
              <a:t>Принстонський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університет</a:t>
            </a:r>
            <a:r>
              <a:rPr lang="ru-RU" dirty="0">
                <a:latin typeface="Arial" panose="020B0604020202020204" pitchFamily="34" charset="0"/>
              </a:rPr>
              <a:t> — один </a:t>
            </a:r>
            <a:r>
              <a:rPr lang="ru-RU" dirty="0" err="1">
                <a:latin typeface="Arial" panose="020B0604020202020204" pitchFamily="34" charset="0"/>
              </a:rPr>
              <a:t>із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найстаріших</a:t>
            </a:r>
            <a:r>
              <a:rPr lang="ru-RU" dirty="0">
                <a:latin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</a:rPr>
              <a:t>найпрестижніших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</a:rPr>
              <a:t>університетів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</a:rPr>
              <a:t>США, </a:t>
            </a:r>
            <a:r>
              <a:rPr lang="ru-RU" dirty="0" err="1">
                <a:latin typeface="Arial" panose="020B0604020202020204" pitchFamily="34" charset="0"/>
              </a:rPr>
              <a:t>розташований</a:t>
            </a:r>
            <a:r>
              <a:rPr lang="ru-RU" dirty="0">
                <a:latin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</a:rPr>
              <a:t>місті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</a:rPr>
              <a:t>Принстон</a:t>
            </a:r>
            <a:r>
              <a:rPr lang="ru-RU" dirty="0">
                <a:latin typeface="Arial" panose="020B0604020202020204" pitchFamily="34" charset="0"/>
              </a:rPr>
              <a:t>, штат Нью-</a:t>
            </a:r>
            <a:r>
              <a:rPr lang="ru-RU" dirty="0" err="1">
                <a:latin typeface="Arial" panose="020B0604020202020204" pitchFamily="34" charset="0"/>
              </a:rPr>
              <a:t>Джерсі</a:t>
            </a:r>
            <a:r>
              <a:rPr lang="ru-RU" dirty="0">
                <a:latin typeface="Arial" panose="020B0604020202020204" pitchFamily="34" charset="0"/>
              </a:rPr>
              <a:t>. Входить </a:t>
            </a:r>
            <a:r>
              <a:rPr lang="ru-RU" dirty="0" smtClean="0">
                <a:latin typeface="Arial" panose="020B0604020202020204" pitchFamily="34" charset="0"/>
              </a:rPr>
              <a:t>у «</a:t>
            </a:r>
            <a:r>
              <a:rPr lang="ru-RU" dirty="0" err="1" smtClean="0">
                <a:latin typeface="Arial" panose="020B0604020202020204" pitchFamily="34" charset="0"/>
              </a:rPr>
              <a:t>Лігу</a:t>
            </a:r>
            <a:r>
              <a:rPr lang="ru-RU" dirty="0" smtClean="0">
                <a:latin typeface="Arial" panose="020B0604020202020204" pitchFamily="34" charset="0"/>
              </a:rPr>
              <a:t> плюща». </a:t>
            </a:r>
            <a:r>
              <a:rPr lang="ru-RU" dirty="0" err="1">
                <a:latin typeface="Arial" panose="020B0604020202020204" pitchFamily="34" charset="0"/>
              </a:rPr>
              <a:t>Університет</a:t>
            </a:r>
            <a:r>
              <a:rPr lang="ru-RU" dirty="0">
                <a:latin typeface="Arial" panose="020B0604020202020204" pitchFamily="34" charset="0"/>
              </a:rPr>
              <a:t> засновано 1746 року як </a:t>
            </a:r>
            <a:r>
              <a:rPr lang="ru-RU" dirty="0" err="1">
                <a:latin typeface="Arial" panose="020B0604020202020204" pitchFamily="34" charset="0"/>
              </a:rPr>
              <a:t>Коледж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</a:rPr>
              <a:t>Нью-</a:t>
            </a:r>
            <a:r>
              <a:rPr lang="ru-RU" dirty="0" err="1" smtClean="0">
                <a:latin typeface="Arial" panose="020B0604020202020204" pitchFamily="34" charset="0"/>
              </a:rPr>
              <a:t>Джерсі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4098" name="Picture 2" descr="Princetonshieldlarg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385" y="2060848"/>
            <a:ext cx="3019324" cy="384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f/ff/Stronghold_Princeton_University_New_Jersey_USA_Jazz-Face_Mo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008483" cy="422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5065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041240"/>
          </a:xfrm>
        </p:spPr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214422"/>
            <a:ext cx="7772400" cy="461540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Америки сфера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динамічно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 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вона </a:t>
            </a:r>
            <a:r>
              <a:rPr lang="ru-RU" dirty="0" err="1"/>
              <a:t>має</a:t>
            </a:r>
            <a:r>
              <a:rPr lang="ru-RU" dirty="0"/>
              <a:t> у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розвинутих</a:t>
            </a:r>
            <a:r>
              <a:rPr lang="ru-RU" dirty="0"/>
              <a:t> </a:t>
            </a:r>
            <a:r>
              <a:rPr lang="ru-RU" dirty="0" err="1"/>
              <a:t>постіндустріальних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 (США, Канада) </a:t>
            </a:r>
            <a:r>
              <a:rPr lang="ru-RU" dirty="0" err="1"/>
              <a:t>або</a:t>
            </a:r>
            <a:r>
              <a:rPr lang="ru-RU" dirty="0"/>
              <a:t> у державах </a:t>
            </a:r>
            <a:r>
              <a:rPr lang="ru-RU" dirty="0" err="1"/>
              <a:t>Карибського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й </a:t>
            </a:r>
            <a:r>
              <a:rPr lang="ru-RU" dirty="0" err="1"/>
              <a:t>Центральної</a:t>
            </a:r>
            <a:r>
              <a:rPr lang="ru-RU" dirty="0"/>
              <a:t> Америки. </a:t>
            </a:r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групі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наявний</a:t>
            </a:r>
            <a:r>
              <a:rPr lang="ru-RU" dirty="0"/>
              <a:t> широкий спектр </a:t>
            </a:r>
            <a:r>
              <a:rPr lang="ru-RU" dirty="0" err="1"/>
              <a:t>послуг</a:t>
            </a:r>
            <a:r>
              <a:rPr lang="ru-RU" dirty="0"/>
              <a:t>: </a:t>
            </a:r>
            <a:r>
              <a:rPr lang="ru-RU" dirty="0" err="1"/>
              <a:t>наукові</a:t>
            </a:r>
            <a:r>
              <a:rPr lang="ru-RU" dirty="0"/>
              <a:t>, </a:t>
            </a:r>
            <a:r>
              <a:rPr lang="ru-RU" dirty="0" err="1"/>
              <a:t>освітні</a:t>
            </a:r>
            <a:r>
              <a:rPr lang="ru-RU" dirty="0"/>
              <a:t>, </a:t>
            </a:r>
            <a:r>
              <a:rPr lang="ru-RU" dirty="0" err="1"/>
              <a:t>фінансові</a:t>
            </a:r>
            <a:r>
              <a:rPr lang="ru-RU" dirty="0"/>
              <a:t>, </a:t>
            </a:r>
            <a:r>
              <a:rPr lang="ru-RU" dirty="0" err="1"/>
              <a:t>торговельні</a:t>
            </a:r>
            <a:r>
              <a:rPr lang="ru-RU" dirty="0"/>
              <a:t>, </a:t>
            </a:r>
            <a:r>
              <a:rPr lang="ru-RU" dirty="0" err="1"/>
              <a:t>страхувальні</a:t>
            </a:r>
            <a:r>
              <a:rPr lang="ru-RU" dirty="0"/>
              <a:t>, </a:t>
            </a:r>
            <a:r>
              <a:rPr lang="ru-RU" dirty="0" err="1"/>
              <a:t>транспортні</a:t>
            </a:r>
            <a:r>
              <a:rPr lang="ru-RU" dirty="0"/>
              <a:t>, </a:t>
            </a:r>
            <a:r>
              <a:rPr lang="ru-RU" dirty="0" err="1"/>
              <a:t>туристичні</a:t>
            </a:r>
            <a:r>
              <a:rPr lang="ru-RU" dirty="0"/>
              <a:t>, </a:t>
            </a:r>
            <a:r>
              <a:rPr lang="ru-RU" dirty="0" err="1"/>
              <a:t>медичні</a:t>
            </a:r>
            <a:r>
              <a:rPr lang="ru-RU" dirty="0"/>
              <a:t>, </a:t>
            </a:r>
            <a:r>
              <a:rPr lang="ru-RU" dirty="0" err="1"/>
              <a:t>телекомунікаційні</a:t>
            </a:r>
            <a:r>
              <a:rPr lang="ru-RU" dirty="0"/>
              <a:t>, </a:t>
            </a:r>
            <a:r>
              <a:rPr lang="ru-RU" dirty="0" err="1"/>
              <a:t>індустрія</a:t>
            </a:r>
            <a:r>
              <a:rPr lang="ru-RU" dirty="0"/>
              <a:t> </a:t>
            </a:r>
            <a:r>
              <a:rPr lang="ru-RU" dirty="0" err="1"/>
              <a:t>розваг</a:t>
            </a:r>
            <a:r>
              <a:rPr lang="ru-RU" dirty="0"/>
              <a:t> 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Друга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вужчу</a:t>
            </a:r>
            <a:r>
              <a:rPr lang="ru-RU" dirty="0"/>
              <a:t> </a:t>
            </a:r>
            <a:r>
              <a:rPr lang="ru-RU" dirty="0" err="1"/>
              <a:t>спеціалізацію</a:t>
            </a:r>
            <a:r>
              <a:rPr lang="ru-RU" dirty="0"/>
              <a:t> </a:t>
            </a:r>
            <a:r>
              <a:rPr lang="ru-RU" dirty="0" err="1"/>
              <a:t>третинного</a:t>
            </a:r>
            <a:r>
              <a:rPr lang="ru-RU" dirty="0"/>
              <a:t> сектору </a:t>
            </a:r>
            <a:r>
              <a:rPr lang="ru-RU" dirty="0" err="1"/>
              <a:t>економіки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dirty="0" err="1"/>
              <a:t>острівні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приморські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на </a:t>
            </a:r>
            <a:r>
              <a:rPr lang="ru-RU" dirty="0" err="1"/>
              <a:t>перехрестях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, у них </a:t>
            </a:r>
            <a:r>
              <a:rPr lang="ru-RU" dirty="0" err="1"/>
              <a:t>розвинулись</a:t>
            </a:r>
            <a:r>
              <a:rPr lang="ru-RU" dirty="0"/>
              <a:t>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Найбільшим</a:t>
            </a:r>
            <a:r>
              <a:rPr lang="ru-RU" dirty="0"/>
              <a:t> </a:t>
            </a:r>
            <a:r>
              <a:rPr lang="ru-RU" dirty="0" err="1"/>
              <a:t>морським</a:t>
            </a:r>
            <a:r>
              <a:rPr lang="ru-RU" dirty="0"/>
              <a:t> флотом 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вирізняються</a:t>
            </a:r>
            <a:r>
              <a:rPr lang="ru-RU" dirty="0"/>
              <a:t> Панама та </a:t>
            </a:r>
            <a:r>
              <a:rPr lang="ru-RU" dirty="0" err="1"/>
              <a:t>Багамські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країнами</a:t>
            </a:r>
            <a:r>
              <a:rPr lang="ru-RU" dirty="0"/>
              <a:t> «дешевого (</a:t>
            </a:r>
            <a:r>
              <a:rPr lang="ru-RU" dirty="0" err="1"/>
              <a:t>зручного</a:t>
            </a:r>
            <a:r>
              <a:rPr lang="ru-RU" dirty="0"/>
              <a:t>) прапору».      </a:t>
            </a:r>
            <a:endParaRPr lang="ru-RU" dirty="0" smtClean="0"/>
          </a:p>
          <a:p>
            <a:pPr algn="just"/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спеціалізацією</a:t>
            </a:r>
            <a:r>
              <a:rPr lang="ru-RU" dirty="0"/>
              <a:t> є </a:t>
            </a:r>
            <a:r>
              <a:rPr lang="ru-RU" dirty="0" err="1"/>
              <a:t>міжнародний</a:t>
            </a:r>
            <a:r>
              <a:rPr lang="ru-RU" dirty="0"/>
              <a:t> туризм. </a:t>
            </a:r>
            <a:r>
              <a:rPr lang="ru-RU" dirty="0" err="1"/>
              <a:t>Щорічно</a:t>
            </a:r>
            <a:r>
              <a:rPr lang="ru-RU" dirty="0"/>
              <a:t> район </a:t>
            </a:r>
            <a:r>
              <a:rPr lang="ru-RU" dirty="0" err="1"/>
              <a:t>Карибського</a:t>
            </a:r>
            <a:r>
              <a:rPr lang="ru-RU" dirty="0"/>
              <a:t> моря </a:t>
            </a:r>
            <a:r>
              <a:rPr lang="ru-RU" dirty="0" err="1"/>
              <a:t>відвідують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20 млн </a:t>
            </a:r>
            <a:r>
              <a:rPr lang="ru-RU" dirty="0" err="1"/>
              <a:t>осіб</a:t>
            </a:r>
            <a:r>
              <a:rPr lang="ru-RU" dirty="0"/>
              <a:t>. </a:t>
            </a:r>
            <a:r>
              <a:rPr lang="ru-RU" dirty="0" err="1"/>
              <a:t>Туристичними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й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Америки.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216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402384"/>
            <a:ext cx="8501122" cy="18121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протяжністю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залізниць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топ-10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входять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 (1-ше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Канада та Аргентина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/>
              <a:t>значною</a:t>
            </a:r>
            <a:r>
              <a:rPr lang="ru-RU" sz="1600" dirty="0"/>
              <a:t> </a:t>
            </a:r>
            <a:r>
              <a:rPr lang="ru-RU" sz="1600" dirty="0" err="1"/>
              <a:t>протяжністю</a:t>
            </a:r>
            <a:r>
              <a:rPr lang="ru-RU" sz="1600" dirty="0"/>
              <a:t> </a:t>
            </a:r>
            <a:r>
              <a:rPr lang="ru-RU" sz="1600" dirty="0" err="1"/>
              <a:t>доріг</a:t>
            </a:r>
            <a:r>
              <a:rPr lang="ru-RU" sz="1600" dirty="0"/>
              <a:t> </a:t>
            </a:r>
            <a:r>
              <a:rPr lang="ru-RU" sz="1600" dirty="0" err="1"/>
              <a:t>вирізняються</a:t>
            </a:r>
            <a:r>
              <a:rPr lang="ru-RU" sz="1600" dirty="0"/>
              <a:t> </a:t>
            </a:r>
            <a:r>
              <a:rPr lang="ru-RU" sz="1600" dirty="0" err="1"/>
              <a:t>Бразилія</a:t>
            </a:r>
            <a:r>
              <a:rPr lang="ru-RU" sz="1600" dirty="0"/>
              <a:t> та Мексика.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err="1" smtClean="0"/>
              <a:t>Трансконтинентальні</a:t>
            </a:r>
            <a:r>
              <a:rPr lang="ru-RU" sz="1600" dirty="0" smtClean="0"/>
              <a:t> </a:t>
            </a:r>
            <a:r>
              <a:rPr lang="ru-RU" sz="1600" dirty="0" err="1"/>
              <a:t>залізниці</a:t>
            </a:r>
            <a:r>
              <a:rPr lang="ru-RU" sz="1600" dirty="0"/>
              <a:t> </a:t>
            </a:r>
            <a:r>
              <a:rPr lang="ru-RU" sz="1600" dirty="0" err="1"/>
              <a:t>споруджено</a:t>
            </a:r>
            <a:r>
              <a:rPr lang="ru-RU" sz="1600" dirty="0"/>
              <a:t> в США, </a:t>
            </a:r>
            <a:r>
              <a:rPr lang="ru-RU" sz="1600" dirty="0" err="1"/>
              <a:t>Канаді</a:t>
            </a:r>
            <a:r>
              <a:rPr lang="ru-RU" sz="1600" dirty="0"/>
              <a:t>, </a:t>
            </a:r>
            <a:r>
              <a:rPr lang="ru-RU" sz="1600" dirty="0" err="1"/>
              <a:t>Мексиці</a:t>
            </a:r>
            <a:r>
              <a:rPr lang="ru-RU" sz="1600" dirty="0"/>
              <a:t>, </a:t>
            </a:r>
            <a:r>
              <a:rPr lang="ru-RU" sz="1600" dirty="0" err="1"/>
              <a:t>Гватемалі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Найбільший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густоти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залізниць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регіоні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на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Кубі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err="1"/>
              <a:t>Електрифікованих</a:t>
            </a:r>
            <a:r>
              <a:rPr lang="ru-RU" sz="1600" dirty="0"/>
              <a:t> </a:t>
            </a:r>
            <a:r>
              <a:rPr lang="ru-RU" sz="1600" dirty="0" err="1"/>
              <a:t>доріг</a:t>
            </a:r>
            <a:r>
              <a:rPr lang="ru-RU" sz="1600" dirty="0"/>
              <a:t> </a:t>
            </a:r>
            <a:r>
              <a:rPr lang="ru-RU" sz="1600" dirty="0" err="1"/>
              <a:t>небагато</a:t>
            </a:r>
            <a:r>
              <a:rPr lang="ru-RU" sz="1600" dirty="0"/>
              <a:t>. </a:t>
            </a:r>
            <a:endParaRPr lang="ru-RU" sz="1600" dirty="0" smtClean="0"/>
          </a:p>
        </p:txBody>
      </p:sp>
      <p:pic>
        <p:nvPicPr>
          <p:cNvPr id="17410" name="Picture 2" descr="Канадская тихоокеанская железная дорог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336340"/>
            <a:ext cx="2901942" cy="20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нада. Стройка века. Трансконтиненальные магистрали: dergachev_va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" y="2313131"/>
            <a:ext cx="2793402" cy="21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Швидкісна залізниця США - Wikiw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510" y="5045074"/>
            <a:ext cx="4316490" cy="18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857488" y="2406638"/>
            <a:ext cx="3286148" cy="202249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Єдина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регіоні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швидкісна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залізниця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проходить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уздовж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східного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узбережжя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США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сполучаючи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Вашингтон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Бостоном через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Філадельфію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Нью-Йорк.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14282" y="4357694"/>
            <a:ext cx="4643470" cy="203834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Америці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8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країн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залізниць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взагалі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немає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Беліз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Багамські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Острови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Барбадос,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Тринідад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Тобаго та ряд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острівних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Карибського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басейну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39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43116"/>
            <a:ext cx="2952328" cy="44542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dirty="0" err="1"/>
              <a:t>Бурхливо</a:t>
            </a:r>
            <a:r>
              <a:rPr lang="ru-RU" sz="1600" dirty="0"/>
              <a:t> </a:t>
            </a:r>
            <a:r>
              <a:rPr lang="ru-RU" sz="1600" dirty="0" err="1"/>
              <a:t>розвивається</a:t>
            </a:r>
            <a:r>
              <a:rPr lang="ru-RU" sz="1600" dirty="0"/>
              <a:t> </a:t>
            </a:r>
            <a:r>
              <a:rPr lang="ru-RU" sz="1600" dirty="0" err="1"/>
              <a:t>автомобільний</a:t>
            </a:r>
            <a:r>
              <a:rPr lang="ru-RU" sz="1600" dirty="0"/>
              <a:t> транспорт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Найбільше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протяжністю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автошляхів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 </a:t>
            </a:r>
            <a:r>
              <a:rPr lang="ru-RU" sz="1600" dirty="0"/>
              <a:t>(1-ше </a:t>
            </a:r>
            <a:r>
              <a:rPr lang="ru-RU" sz="1600" dirty="0" err="1"/>
              <a:t>місце</a:t>
            </a:r>
            <a:r>
              <a:rPr lang="ru-RU" sz="1600" dirty="0"/>
              <a:t> у </a:t>
            </a:r>
            <a:r>
              <a:rPr lang="ru-RU" sz="1600" dirty="0" err="1"/>
              <a:t>світі</a:t>
            </a:r>
            <a:r>
              <a:rPr lang="ru-RU" sz="1600" dirty="0"/>
              <a:t>), </a:t>
            </a:r>
            <a:r>
              <a:rPr lang="ru-RU" sz="1600" dirty="0" err="1"/>
              <a:t>Бразилія</a:t>
            </a:r>
            <a:r>
              <a:rPr lang="ru-RU" sz="1600" dirty="0"/>
              <a:t> (4-те </a:t>
            </a:r>
            <a:r>
              <a:rPr lang="ru-RU" sz="1600" dirty="0" err="1"/>
              <a:t>місце</a:t>
            </a:r>
            <a:r>
              <a:rPr lang="ru-RU" sz="1600" dirty="0"/>
              <a:t>) та Канада (8-ме </a:t>
            </a:r>
            <a:r>
              <a:rPr lang="ru-RU" sz="1600" dirty="0" err="1"/>
              <a:t>місце</a:t>
            </a:r>
            <a:r>
              <a:rPr lang="ru-RU" sz="1600" dirty="0"/>
              <a:t>).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У </a:t>
            </a:r>
            <a:r>
              <a:rPr lang="ru-RU" sz="1600" dirty="0" err="1"/>
              <a:t>більшості</a:t>
            </a:r>
            <a:r>
              <a:rPr lang="ru-RU" sz="1600" dirty="0"/>
              <a:t> </a:t>
            </a:r>
            <a:r>
              <a:rPr lang="ru-RU" sz="1600" dirty="0" err="1"/>
              <a:t>країн</a:t>
            </a:r>
            <a:r>
              <a:rPr lang="ru-RU" sz="1600" dirty="0"/>
              <a:t> Америки </a:t>
            </a:r>
            <a:r>
              <a:rPr lang="ru-RU" sz="1600" dirty="0" err="1"/>
              <a:t>якість</a:t>
            </a:r>
            <a:r>
              <a:rPr lang="ru-RU" sz="1600" dirty="0"/>
              <a:t> </a:t>
            </a:r>
            <a:r>
              <a:rPr lang="ru-RU" sz="1600" dirty="0" err="1"/>
              <a:t>автошляхів</a:t>
            </a:r>
            <a:r>
              <a:rPr lang="ru-RU" sz="1600" dirty="0"/>
              <a:t> є </a:t>
            </a:r>
            <a:r>
              <a:rPr lang="ru-RU" sz="1600" dirty="0" err="1"/>
              <a:t>невисокою</a:t>
            </a:r>
            <a:r>
              <a:rPr lang="ru-RU" sz="1600" dirty="0"/>
              <a:t>. Не </a:t>
            </a:r>
            <a:r>
              <a:rPr lang="ru-RU" sz="1600" dirty="0" err="1"/>
              <a:t>всі</a:t>
            </a:r>
            <a:r>
              <a:rPr lang="ru-RU" sz="1600" dirty="0"/>
              <a:t> з них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тверде</a:t>
            </a:r>
            <a:r>
              <a:rPr lang="ru-RU" sz="1600" dirty="0"/>
              <a:t> </a:t>
            </a:r>
            <a:r>
              <a:rPr lang="ru-RU" sz="1600" dirty="0" err="1"/>
              <a:t>покриття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Окрім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та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Канади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якісних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шляхів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прокладено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Еквадорі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Чилі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4" descr="Вред выхлопных газов для организма человека | Ice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01" y="71414"/>
            <a:ext cx="3303253" cy="20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Главный транспорт Америки - Ведомост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785863"/>
            <a:ext cx="3681105" cy="207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14678" y="357190"/>
            <a:ext cx="5929322" cy="242886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Найважливішою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автомагістраллю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Америки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Панамериканське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шосе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протяжність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перевищує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довжину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земного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екватора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Воно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сполучає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США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країнами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Центральної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Південної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Америки.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Південній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Америці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найбільш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важливе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Трансамазонське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шосе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довжиною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майже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5,5 тис. км. </a:t>
            </a:r>
          </a:p>
        </p:txBody>
      </p:sp>
      <p:pic>
        <p:nvPicPr>
          <p:cNvPr id="6" name="Picture 2" descr="Третинний сектор економіки. Нерівномірність економічного розвитку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9230" y="2903854"/>
            <a:ext cx="2863364" cy="39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32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57166"/>
            <a:ext cx="3677538" cy="3429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Морський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транспорт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вирішальне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зовнішніх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економічних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зв'язках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600" dirty="0" err="1" smtClean="0"/>
              <a:t>Окрім</a:t>
            </a:r>
            <a:r>
              <a:rPr lang="ru-RU" sz="1600" dirty="0" smtClean="0"/>
              <a:t> </a:t>
            </a:r>
            <a:r>
              <a:rPr lang="ru-RU" sz="1600" dirty="0" err="1"/>
              <a:t>країн</a:t>
            </a:r>
            <a:r>
              <a:rPr lang="ru-RU" sz="1600" dirty="0"/>
              <a:t> «дешевого прапору», </a:t>
            </a:r>
            <a:r>
              <a:rPr lang="ru-RU" sz="1600" dirty="0" err="1"/>
              <a:t>власні</a:t>
            </a:r>
            <a:r>
              <a:rPr lang="ru-RU" sz="1600" dirty="0"/>
              <a:t> </a:t>
            </a:r>
            <a:r>
              <a:rPr lang="ru-RU" sz="1600" dirty="0" err="1"/>
              <a:t>великі</a:t>
            </a:r>
            <a:r>
              <a:rPr lang="ru-RU" sz="1600" dirty="0"/>
              <a:t> </a:t>
            </a:r>
            <a:r>
              <a:rPr lang="ru-RU" sz="1600" dirty="0" err="1"/>
              <a:t>торговельні</a:t>
            </a:r>
            <a:r>
              <a:rPr lang="ru-RU" sz="1600" dirty="0"/>
              <a:t> </a:t>
            </a:r>
            <a:r>
              <a:rPr lang="ru-RU" sz="1600" dirty="0" err="1"/>
              <a:t>флоти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США, </a:t>
            </a:r>
            <a:r>
              <a:rPr lang="ru-RU" sz="1600" dirty="0" err="1"/>
              <a:t>Бразилія</a:t>
            </a:r>
            <a:r>
              <a:rPr lang="ru-RU" sz="1600" dirty="0"/>
              <a:t>, Аргентина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портів-велетнів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розташовано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18, </a:t>
            </a:r>
            <a:r>
              <a:rPr lang="ru-RU" sz="1600" dirty="0" err="1"/>
              <a:t>зокрема</a:t>
            </a:r>
            <a:r>
              <a:rPr lang="ru-RU" sz="1600" dirty="0"/>
              <a:t> </a:t>
            </a:r>
            <a:r>
              <a:rPr lang="ru-RU" sz="1600" dirty="0" err="1"/>
              <a:t>Х'юстон</a:t>
            </a:r>
            <a:r>
              <a:rPr lang="ru-RU" sz="1600" dirty="0"/>
              <a:t>, Лос-Анджелес, Нью-Йорк, </a:t>
            </a:r>
            <a:r>
              <a:rPr lang="ru-RU" sz="1600" dirty="0" err="1"/>
              <a:t>Філадельфія</a:t>
            </a:r>
            <a:r>
              <a:rPr lang="ru-RU" sz="1600" dirty="0"/>
              <a:t>, Саванна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9460" name="Picture 4" descr="IUIC — Морской порт Хьюсто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285992"/>
            <a:ext cx="3646898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Главный зерновой порт Аргентины приостановил работу из-за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42852"/>
            <a:ext cx="4994192" cy="229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929190" y="4714884"/>
            <a:ext cx="4214810" cy="207170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Одним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найважливіших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транспортних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водних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шляхів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міжнародного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значення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Панамський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канал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території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Панами.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середня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пропускна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здатність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- 36 суден на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добу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Панамський канал: 7 дивовижних фактів | Univi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717261"/>
            <a:ext cx="4714908" cy="314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2234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816" y="1415335"/>
            <a:ext cx="3316928" cy="3942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Помітного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набув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трубопровідний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транспорт. </a:t>
            </a:r>
            <a:r>
              <a:rPr lang="ru-RU" sz="1800" dirty="0"/>
              <a:t>До топ-10 </a:t>
            </a:r>
            <a:r>
              <a:rPr lang="ru-RU" sz="1800" dirty="0" err="1"/>
              <a:t>світових</a:t>
            </a:r>
            <a:r>
              <a:rPr lang="ru-RU" sz="1800" dirty="0"/>
              <a:t> </a:t>
            </a:r>
            <a:r>
              <a:rPr lang="ru-RU" sz="1800" dirty="0" err="1"/>
              <a:t>лідерів</a:t>
            </a:r>
            <a:r>
              <a:rPr lang="ru-RU" sz="1800" dirty="0"/>
              <a:t> за </a:t>
            </a:r>
            <a:r>
              <a:rPr lang="ru-RU" sz="1800" dirty="0" err="1"/>
              <a:t>протяжністю</a:t>
            </a:r>
            <a:r>
              <a:rPr lang="ru-RU" sz="1800" dirty="0"/>
              <a:t> </a:t>
            </a:r>
            <a:r>
              <a:rPr lang="ru-RU" sz="1800" dirty="0" err="1"/>
              <a:t>трубопроводів</a:t>
            </a:r>
            <a:r>
              <a:rPr lang="ru-RU" sz="1800" dirty="0"/>
              <a:t> </a:t>
            </a:r>
            <a:r>
              <a:rPr lang="ru-RU" sz="1800" dirty="0" err="1"/>
              <a:t>увійшли</a:t>
            </a:r>
            <a:r>
              <a:rPr lang="ru-RU" sz="1800" dirty="0"/>
              <a:t> США, Канада, Мексика, Аргентина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гірських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районах Анд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гужовий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в'ючний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транспорт </a:t>
            </a:r>
            <a:r>
              <a:rPr lang="ru-RU" sz="1800" dirty="0"/>
              <a:t>- коней, </a:t>
            </a:r>
            <a:r>
              <a:rPr lang="ru-RU" sz="1800" dirty="0" err="1"/>
              <a:t>мулів</a:t>
            </a:r>
            <a:r>
              <a:rPr lang="ru-RU" sz="1800" dirty="0"/>
              <a:t>, а у </a:t>
            </a:r>
            <a:r>
              <a:rPr lang="ru-RU" sz="1800" dirty="0" err="1"/>
              <a:t>подекуди</a:t>
            </a:r>
            <a:r>
              <a:rPr lang="ru-RU" sz="1800" dirty="0"/>
              <a:t> й лам.</a:t>
            </a:r>
          </a:p>
          <a:p>
            <a:pPr algn="ctr"/>
            <a:endParaRPr lang="en-US" sz="1800" dirty="0"/>
          </a:p>
        </p:txBody>
      </p:sp>
      <p:pic>
        <p:nvPicPr>
          <p:cNvPr id="22530" name="Picture 2" descr="Генетики назвали способ адаптации жителей Анд к высокогорью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0020" y="3933056"/>
            <a:ext cx="4536504" cy="255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Bloomberg (США): гигантский трубопровод советских времен заполнен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040" y="332656"/>
            <a:ext cx="4776465" cy="292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55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43972"/>
            <a:ext cx="6643702" cy="8561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ФІНАНСОВА ДІЯЛЬНІСТЬ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950308"/>
            <a:ext cx="511256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Найбільші банки Америки</a:t>
            </a:r>
            <a:endParaRPr lang="en-US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2902" y="3068960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Banco do </a:t>
            </a:r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Brasil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 S.A.</a:t>
            </a:r>
            <a:endParaRPr lang="en-US" dirty="0"/>
          </a:p>
        </p:txBody>
      </p:sp>
      <p:pic>
        <p:nvPicPr>
          <p:cNvPr id="28674" name="Picture 2" descr="BBsedeI-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05" y="528635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270 Park Avenue (WTM by official-ly cool 100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3706" y="4604372"/>
            <a:ext cx="1372674" cy="183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JPMorganChase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807" y="6434604"/>
            <a:ext cx="3477896" cy="4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Bank of America Corporate Cent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54" y="4614436"/>
            <a:ext cx="1411616" cy="18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Bank of America logo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" y="6429396"/>
            <a:ext cx="3126230" cy="31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388 Greenwich Street from Battery Park City North Esplanad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679" y="1071546"/>
            <a:ext cx="1248073" cy="21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Citi.sv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2173" y="3218263"/>
            <a:ext cx="1004141" cy="6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88" name="Picture 16" descr="Banco Central de la República Argentin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0473" y="2132856"/>
            <a:ext cx="23812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92" name="Picture 20" descr="Bcra logo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528638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04938" y="5407483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>
                <a:solidFill>
                  <a:srgbClr val="000000"/>
                </a:solidFill>
                <a:latin typeface="Arial" panose="020B0604020202020204" pitchFamily="34" charset="0"/>
              </a:rPr>
              <a:t>Banco Central de la República Argentina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706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-24"/>
            <a:ext cx="4318248" cy="8561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ФОНДОВІ БІРЖІ</a:t>
            </a:r>
            <a:endParaRPr lang="en-US" dirty="0"/>
          </a:p>
        </p:txBody>
      </p:sp>
      <p:pic>
        <p:nvPicPr>
          <p:cNvPr id="29698" name="Picture 2" descr="São Paulo Stock Exchange Build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296463"/>
            <a:ext cx="3190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Фондова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біржа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 Сан-Паулу</a:t>
            </a:r>
            <a:endParaRPr lang="en-US" dirty="0"/>
          </a:p>
        </p:txBody>
      </p:sp>
      <p:pic>
        <p:nvPicPr>
          <p:cNvPr id="29700" name="Picture 4" descr="BM&amp;F Bovesp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190500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139970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latin typeface="Arial" panose="020B0604020202020204" pitchFamily="34" charset="0"/>
              </a:rPr>
              <a:t>Фондова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біржа</a:t>
            </a:r>
            <a:r>
              <a:rPr lang="ru-RU" dirty="0">
                <a:latin typeface="Arial" panose="020B0604020202020204" pitchFamily="34" charset="0"/>
              </a:rPr>
              <a:t> — </a:t>
            </a:r>
            <a:r>
              <a:rPr lang="ru-RU" dirty="0" err="1">
                <a:latin typeface="Arial" panose="020B0604020202020204" pitchFamily="34" charset="0"/>
              </a:rPr>
              <a:t>організаційно</a:t>
            </a:r>
            <a:r>
              <a:rPr lang="ru-RU" dirty="0">
                <a:latin typeface="Arial" panose="020B0604020202020204" pitchFamily="34" charset="0"/>
              </a:rPr>
              <a:t> оформлений, </a:t>
            </a:r>
            <a:r>
              <a:rPr lang="ru-RU" dirty="0" err="1">
                <a:latin typeface="Arial" panose="020B0604020202020204" pitchFamily="34" charset="0"/>
              </a:rPr>
              <a:t>постійно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діючий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</a:rPr>
              <a:t>ринок</a:t>
            </a:r>
            <a:r>
              <a:rPr lang="ru-RU" dirty="0">
                <a:latin typeface="Arial" panose="020B0604020202020204" pitchFamily="34" charset="0"/>
              </a:rPr>
              <a:t>, на </a:t>
            </a:r>
            <a:r>
              <a:rPr lang="ru-RU" dirty="0" err="1">
                <a:latin typeface="Arial" panose="020B0604020202020204" pitchFamily="34" charset="0"/>
              </a:rPr>
              <a:t>якому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здійснюється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торгівля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</a:rPr>
              <a:t>цінними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</a:rPr>
              <a:t>паперами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ru-RU" dirty="0" err="1" smtClean="0">
                <a:latin typeface="Arial" panose="020B0604020202020204" pitchFamily="34" charset="0"/>
              </a:rPr>
              <a:t>Найбільші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</a:rPr>
              <a:t>фондові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</a:rPr>
              <a:t>біржі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</a:rPr>
              <a:t>регіону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</a:rPr>
              <a:t>знаходяться</a:t>
            </a:r>
            <a:r>
              <a:rPr lang="ru-RU" dirty="0" smtClean="0">
                <a:latin typeface="Arial" panose="020B0604020202020204" pitchFamily="34" charset="0"/>
              </a:rPr>
              <a:t> в Сан-Паулу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</a:rPr>
              <a:t>і Нью-Йорку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7419" y="6381328"/>
            <a:ext cx="3645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Нью-</a:t>
            </a:r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Йоркська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фондова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біржа</a:t>
            </a:r>
            <a:endParaRPr lang="en-US" dirty="0"/>
          </a:p>
        </p:txBody>
      </p:sp>
      <p:pic>
        <p:nvPicPr>
          <p:cNvPr id="29702" name="Picture 6" descr="Нью-Йоркська фондова біржа, 2003 рі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571" y="3803527"/>
            <a:ext cx="1899733" cy="24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Нью-Йоркська фондова бірж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566" y="5575555"/>
            <a:ext cx="13525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NASDAQ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548" y="3358678"/>
            <a:ext cx="2276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NASDA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2764" y="4365104"/>
            <a:ext cx="1905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376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0566"/>
            <a:ext cx="8912732" cy="56810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ТРАНСНАЦІОНАЛЬНІ КОРПОРАЦІЇ</a:t>
            </a:r>
            <a:endParaRPr lang="en-US" dirty="0"/>
          </a:p>
        </p:txBody>
      </p:sp>
      <p:pic>
        <p:nvPicPr>
          <p:cNvPr id="27650" name="Picture 2" descr="Microsoft logo (2012).sv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6761" y="3552998"/>
            <a:ext cx="3096344" cy="66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Pepsico 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3591" y="2823736"/>
            <a:ext cx="231457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Walmart logo.sv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8645" y="2819044"/>
            <a:ext cx="1905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Amgen.sv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67" y="4786725"/>
            <a:ext cx="19050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Exxon Mobil Logo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629" y="5634260"/>
            <a:ext cx="2512608" cy="47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McDonald's Golden Arches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2034" y="5404233"/>
            <a:ext cx="1616968" cy="141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62" name="Picture 14" descr="Coca-Cola logo.sv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252" y="5655944"/>
            <a:ext cx="2095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4096" y="1192966"/>
            <a:ext cx="8084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Arial" panose="020B0604020202020204" pitchFamily="34" charset="0"/>
              </a:rPr>
              <a:t>Транснаціональна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компанія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(</a:t>
            </a:r>
            <a:r>
              <a:rPr lang="ru-RU" b="1" dirty="0" err="1" smtClean="0">
                <a:latin typeface="Arial" panose="020B0604020202020204" pitchFamily="34" charset="0"/>
              </a:rPr>
              <a:t>корпорація</a:t>
            </a:r>
            <a:r>
              <a:rPr lang="ru-RU" b="1" dirty="0">
                <a:latin typeface="Arial" panose="020B0604020202020204" pitchFamily="34" charset="0"/>
              </a:rPr>
              <a:t>) </a:t>
            </a:r>
            <a:r>
              <a:rPr lang="ru-RU" b="1" dirty="0" err="1">
                <a:latin typeface="Arial" panose="020B0604020202020204" pitchFamily="34" charset="0"/>
              </a:rPr>
              <a:t>або</a:t>
            </a:r>
            <a:r>
              <a:rPr lang="ru-RU" b="1" dirty="0">
                <a:latin typeface="Arial" panose="020B0604020202020204" pitchFamily="34" charset="0"/>
              </a:rPr>
              <a:t> ж </a:t>
            </a:r>
            <a:r>
              <a:rPr lang="ru-RU" b="1" dirty="0" err="1">
                <a:latin typeface="Arial" panose="020B0604020202020204" pitchFamily="34" charset="0"/>
              </a:rPr>
              <a:t>скорочено</a:t>
            </a:r>
            <a:r>
              <a:rPr lang="ru-RU" b="1" dirty="0">
                <a:latin typeface="Arial" panose="020B0604020202020204" pitchFamily="34" charset="0"/>
              </a:rPr>
              <a:t> ТНК</a:t>
            </a:r>
            <a:r>
              <a:rPr lang="ru-RU" dirty="0">
                <a:latin typeface="Arial" panose="020B0604020202020204" pitchFamily="34" charset="0"/>
              </a:rPr>
              <a:t> — </a:t>
            </a:r>
            <a:r>
              <a:rPr lang="ru-RU" dirty="0" err="1">
                <a:latin typeface="Arial" panose="020B0604020202020204" pitchFamily="34" charset="0"/>
              </a:rPr>
              <a:t>компанія</a:t>
            </a:r>
            <a:r>
              <a:rPr lang="ru-RU" dirty="0">
                <a:latin typeface="Arial" panose="020B0604020202020204" pitchFamily="34" charset="0"/>
              </a:rPr>
              <a:t> (</a:t>
            </a:r>
            <a:r>
              <a:rPr lang="ru-RU" dirty="0" err="1">
                <a:latin typeface="Arial" panose="020B0604020202020204" pitchFamily="34" charset="0"/>
              </a:rPr>
              <a:t>корпорація</a:t>
            </a:r>
            <a:r>
              <a:rPr lang="ru-RU" dirty="0">
                <a:latin typeface="Arial" panose="020B0604020202020204" pitchFamily="34" charset="0"/>
              </a:rPr>
              <a:t>), </a:t>
            </a:r>
            <a:r>
              <a:rPr lang="ru-RU" dirty="0" err="1">
                <a:latin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володіє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виробничими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підрозділами</a:t>
            </a:r>
            <a:r>
              <a:rPr lang="ru-RU" dirty="0">
                <a:latin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</a:rPr>
              <a:t>декількох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країнах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7664" name="Picture 16" descr="IBM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6627" y="3388757"/>
            <a:ext cx="1428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66" name="Picture 18" descr="Ford logo flat.sv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654" y="4436644"/>
            <a:ext cx="19907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85377" y="4346735"/>
            <a:ext cx="374837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Arial" panose="020B0604020202020204" pitchFamily="34" charset="0"/>
              </a:rPr>
              <a:t>Найбільші</a:t>
            </a:r>
            <a:r>
              <a:rPr lang="ru-RU" sz="3200" b="1" dirty="0" smtClean="0">
                <a:latin typeface="Arial" panose="020B0604020202020204" pitchFamily="34" charset="0"/>
              </a:rPr>
              <a:t> ТНК</a:t>
            </a:r>
            <a:endParaRPr lang="ru-RU" sz="3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319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1234</TotalTime>
  <Words>1156</Words>
  <Application>Microsoft Office PowerPoint</Application>
  <PresentationFormat>Экран (4:3)</PresentationFormat>
  <Paragraphs>156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Третинний сектор економіки Країн Америки </vt:lpstr>
      <vt:lpstr>ТРАНСПОРТ</vt:lpstr>
      <vt:lpstr>Слайд 3</vt:lpstr>
      <vt:lpstr>Слайд 4</vt:lpstr>
      <vt:lpstr>Слайд 5</vt:lpstr>
      <vt:lpstr>Слайд 6</vt:lpstr>
      <vt:lpstr>ФІНАНСОВА ДІЯЛЬНІСТЬ</vt:lpstr>
      <vt:lpstr>ФОНДОВІ БІРЖІ</vt:lpstr>
      <vt:lpstr>ТРАНСНАЦІОНАЛЬНІ КОРПОРАЦІЇ</vt:lpstr>
      <vt:lpstr>Слайд 10</vt:lpstr>
      <vt:lpstr>Слайд 11</vt:lpstr>
      <vt:lpstr>Найбільші бізнес-центри</vt:lpstr>
      <vt:lpstr>ТУРИЗМ</vt:lpstr>
      <vt:lpstr>Слайд 14</vt:lpstr>
      <vt:lpstr>КУЛЬТУРНО-ІСТОРИЧНИЙ ТУРИЗМ</vt:lpstr>
      <vt:lpstr>РЕСПУБЛІКА ГОНДУРАС</vt:lpstr>
      <vt:lpstr>РЕСПУБЛІКА КОСТА-РИКА</vt:lpstr>
      <vt:lpstr>РЕСПУБЛІКА САН-САЛЬВАДОР</vt:lpstr>
      <vt:lpstr>БРАЗИЛІЯ</vt:lpstr>
      <vt:lpstr>АРГЕНТИНА</vt:lpstr>
      <vt:lpstr>ВЕНЕСУЕЛА</vt:lpstr>
      <vt:lpstr>ПЕРУ</vt:lpstr>
      <vt:lpstr>ОСВІТА</vt:lpstr>
      <vt:lpstr>Слайд 24</vt:lpstr>
      <vt:lpstr>Слайд 25</vt:lpstr>
      <vt:lpstr>Слайд 26</vt:lpstr>
      <vt:lpstr>Слайд 27</vt:lpstr>
      <vt:lpstr>ВИСНОВКИ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МІКРОНЕЗІЯ  МЕЛАНЕЗІЯ  ПОЛІНЕЗІЯ</dc:title>
  <dc:creator>Владелец</dc:creator>
  <cp:lastModifiedBy>Светлана</cp:lastModifiedBy>
  <cp:revision>122</cp:revision>
  <dcterms:created xsi:type="dcterms:W3CDTF">2019-02-19T18:25:42Z</dcterms:created>
  <dcterms:modified xsi:type="dcterms:W3CDTF">2020-04-12T18:47:19Z</dcterms:modified>
</cp:coreProperties>
</file>