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9" r:id="rId2"/>
  </p:sldMasterIdLst>
  <p:sldIdLst>
    <p:sldId id="260" r:id="rId3"/>
    <p:sldId id="279" r:id="rId4"/>
    <p:sldId id="288" r:id="rId5"/>
    <p:sldId id="263" r:id="rId6"/>
    <p:sldId id="280" r:id="rId7"/>
    <p:sldId id="281" r:id="rId8"/>
    <p:sldId id="282" r:id="rId9"/>
    <p:sldId id="284" r:id="rId10"/>
    <p:sldId id="287" r:id="rId11"/>
    <p:sldId id="285" r:id="rId12"/>
    <p:sldId id="265" r:id="rId13"/>
    <p:sldId id="274" r:id="rId14"/>
    <p:sldId id="276" r:id="rId15"/>
    <p:sldId id="283" r:id="rId16"/>
    <p:sldId id="286" r:id="rId17"/>
    <p:sldId id="289" r:id="rId18"/>
    <p:sldId id="290" r:id="rId19"/>
    <p:sldId id="29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1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>
            <a:spLocks noChangeArrowheads="1"/>
          </p:cNvSpPr>
          <p:nvPr userDrawn="1"/>
        </p:nvSpPr>
        <p:spPr bwMode="auto">
          <a:xfrm>
            <a:off x="6350" y="6581775"/>
            <a:ext cx="64817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5888"/>
            <a:ext cx="1619250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0"/>
            <a:ext cx="2794000" cy="683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1"/>
          <p:cNvSpPr txBox="1"/>
          <p:nvPr userDrawn="1"/>
        </p:nvSpPr>
        <p:spPr>
          <a:xfrm>
            <a:off x="179388" y="6453188"/>
            <a:ext cx="4679950" cy="2746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uk-UA" sz="1200" b="1" smtClean="0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  <a:endParaRPr lang="ru-RU" sz="1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9A13B-54FA-4EF4-84B3-4C65ACF5E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5888"/>
            <a:ext cx="1619250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0"/>
            <a:ext cx="2794000" cy="683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1"/>
          <p:cNvSpPr txBox="1"/>
          <p:nvPr userDrawn="1"/>
        </p:nvSpPr>
        <p:spPr>
          <a:xfrm>
            <a:off x="179388" y="6453188"/>
            <a:ext cx="4679950" cy="2746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uk-UA" sz="1200" b="1" smtClean="0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  <a:endParaRPr lang="ru-RU" sz="12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7CB81-3858-4350-B91C-67773FBEB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B33CE7CA-3610-4160-AABE-116439F5ABB8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522054-6699-4E15-BE18-74BCDBD6A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090BC-DA34-4B30-989D-588AF79FF26B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13DC9-FB1A-44D9-A8CA-C4AC06A50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E083C-FA87-49C0-8F51-66389B4E15BD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8153-A0D4-4440-82EC-B5E36E0C0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BC7AA-4171-40DB-89B5-A4FA573F8E95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C0BB-C3BB-413C-B9EE-CCDECE09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265A8-40B7-415D-B81E-0AFB2E891EFA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42E1AFC-E963-4477-A522-E1E51E9E2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005B-AFF4-44CD-A1A8-6A510BD65768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8EE9-2C09-4B60-A8FD-1BA81DEBB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870F5-33A3-4577-B456-2C946E6E68CD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1AEE-911C-4ECE-A8DA-D9488B013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2CF9A89-E8A7-4F51-BFB2-DAC1882119B5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7386DE6D-902A-4FFA-ADE6-A6228999C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>
            <a:spLocks noChangeArrowheads="1"/>
          </p:cNvSpPr>
          <p:nvPr userDrawn="1"/>
        </p:nvSpPr>
        <p:spPr bwMode="auto">
          <a:xfrm>
            <a:off x="0" y="658177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C84153D-386D-483A-9DAA-BF0582F528D8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3BA2F145-D0E5-4FBF-B5E1-FA86D4BD9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00932-8344-4CD1-AE8E-BD168EF7BAC2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491E-D1B2-444C-BA4B-205A4765E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A0B6D-21AF-4AB9-BFF1-0356D043253B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50F9-C624-463C-98AE-66B124AEE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7"/>
          <p:cNvSpPr>
            <a:spLocks noChangeArrowheads="1"/>
          </p:cNvSpPr>
          <p:nvPr userDrawn="1"/>
        </p:nvSpPr>
        <p:spPr bwMode="auto">
          <a:xfrm>
            <a:off x="0" y="6569075"/>
            <a:ext cx="5222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9"/>
          <p:cNvSpPr>
            <a:spLocks noChangeArrowheads="1"/>
          </p:cNvSpPr>
          <p:nvPr userDrawn="1"/>
        </p:nvSpPr>
        <p:spPr bwMode="auto">
          <a:xfrm>
            <a:off x="-19050" y="658177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5"/>
          <p:cNvSpPr>
            <a:spLocks noChangeArrowheads="1"/>
          </p:cNvSpPr>
          <p:nvPr userDrawn="1"/>
        </p:nvSpPr>
        <p:spPr bwMode="auto">
          <a:xfrm>
            <a:off x="0" y="658177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5"/>
          <p:cNvSpPr>
            <a:spLocks noChangeArrowheads="1"/>
          </p:cNvSpPr>
          <p:nvPr userDrawn="1"/>
        </p:nvSpPr>
        <p:spPr bwMode="auto">
          <a:xfrm>
            <a:off x="20638" y="658177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7"/>
          <p:cNvSpPr>
            <a:spLocks noChangeArrowheads="1"/>
          </p:cNvSpPr>
          <p:nvPr userDrawn="1"/>
        </p:nvSpPr>
        <p:spPr bwMode="auto">
          <a:xfrm>
            <a:off x="0" y="658177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  <a:p>
            <a:pPr lvl="2"/>
            <a:r>
              <a:rPr lang="uk-UA" dirty="0" smtClean="0"/>
              <a:t>Третій рівень</a:t>
            </a:r>
          </a:p>
          <a:p>
            <a:pPr lvl="3"/>
            <a:r>
              <a:rPr lang="uk-UA" dirty="0" smtClean="0"/>
              <a:t>Четвертий рівень</a:t>
            </a:r>
          </a:p>
          <a:p>
            <a:pPr lvl="4"/>
            <a:r>
              <a:rPr lang="uk-UA" dirty="0" smtClean="0"/>
              <a:t>П'ятий рівень</a:t>
            </a:r>
            <a:endParaRPr lang="ru-RU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7"/>
          <p:cNvSpPr>
            <a:spLocks noChangeArrowheads="1"/>
          </p:cNvSpPr>
          <p:nvPr userDrawn="1"/>
        </p:nvSpPr>
        <p:spPr bwMode="auto">
          <a:xfrm>
            <a:off x="0" y="658177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6"/>
          <p:cNvSpPr>
            <a:spLocks noChangeArrowheads="1"/>
          </p:cNvSpPr>
          <p:nvPr userDrawn="1"/>
        </p:nvSpPr>
        <p:spPr bwMode="auto">
          <a:xfrm>
            <a:off x="0" y="6581775"/>
            <a:ext cx="4572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b="1">
                <a:latin typeface="Courier New" pitchFamily="49" charset="0"/>
                <a:cs typeface="Courier New" pitchFamily="49" charset="0"/>
              </a:rPr>
              <a:t>Тарасов В.В., учитель історії Серпневого НВК</a:t>
            </a:r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FEE65E-9454-4AC5-A25C-833DBAA4BAA2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4C6380-EBB6-4BC0-AAF9-7E77C6F5E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ourier New" pitchFamily="49" charset="0"/>
          <a:ea typeface="+mj-ea"/>
          <a:cs typeface="Courier New" pitchFamily="49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urier New" pitchFamily="49" charset="0"/>
          <a:cs typeface="Courier New" pitchFamily="49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urier New" pitchFamily="49" charset="0"/>
          <a:cs typeface="Courier New" pitchFamily="49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urier New" pitchFamily="49" charset="0"/>
          <a:cs typeface="Courier New" pitchFamily="49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urier New" pitchFamily="49" charset="0"/>
          <a:cs typeface="Courier New" pitchFamily="4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urier New" pitchFamily="49" charset="0"/>
          <a:cs typeface="Courier New" pitchFamily="4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urier New" pitchFamily="49" charset="0"/>
          <a:cs typeface="Courier New" pitchFamily="4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urier New" pitchFamily="49" charset="0"/>
          <a:cs typeface="Courier New" pitchFamily="4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urier New" pitchFamily="49" charset="0"/>
          <a:cs typeface="Courier New" pitchFamily="4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74FFA4-BCCB-41D3-BBC0-A757D763D0B0}" type="datetimeFigureOut">
              <a:rPr lang="ru-RU"/>
              <a:pPr>
                <a:defRPr/>
              </a:pPr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B67E37-0506-409F-B23A-BE7C0ACAF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49" r:id="rId6"/>
    <p:sldLayoutId id="2147483850" r:id="rId7"/>
    <p:sldLayoutId id="2147483869" r:id="rId8"/>
    <p:sldLayoutId id="2147483870" r:id="rId9"/>
    <p:sldLayoutId id="2147483851" r:id="rId10"/>
    <p:sldLayoutId id="214748385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A1C6E6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A1C6E6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A1C6E6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A1C6E6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A1C6E6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A1C6E6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A1C6E6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A1C6E6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A1C6E6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B7CCDE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5" Type="http://schemas.openxmlformats.org/officeDocument/2006/relationships/image" Target="../media/image14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Зміст:</a:t>
            </a:r>
            <a:endParaRPr lang="ru-RU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7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algn="just"/>
            <a:r>
              <a:rPr lang="uk-UA" b="1" smtClean="0"/>
              <a:t>Внутрішньополітичне становище  республіки</a:t>
            </a:r>
          </a:p>
          <a:p>
            <a:pPr algn="just"/>
            <a:r>
              <a:rPr lang="uk-UA" b="1" smtClean="0"/>
              <a:t>Відбудовчі процеси у господарстві.</a:t>
            </a:r>
          </a:p>
          <a:p>
            <a:pPr algn="just"/>
            <a:r>
              <a:rPr lang="uk-UA" b="1" smtClean="0"/>
              <a:t>Голод 1946 – 1947рр.</a:t>
            </a:r>
          </a:p>
          <a:p>
            <a:pPr algn="just"/>
            <a:r>
              <a:rPr lang="uk-UA" b="1" smtClean="0"/>
              <a:t>Зміни в житті та побуті населення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96"/>
            <a:ext cx="9144000" cy="504000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Зміни в житті та побуті населення</a:t>
            </a:r>
            <a:r>
              <a:rPr lang="uk-UA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.</a:t>
            </a:r>
            <a:endParaRPr lang="ru-RU" sz="36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" name="Picture 39" descr="http://coins-info.ru/img/proba/10k1947.jpg"/>
          <p:cNvPicPr>
            <a:picLocks noChangeAspect="1" noChangeArrowheads="1"/>
          </p:cNvPicPr>
          <p:nvPr/>
        </p:nvPicPr>
        <p:blipFill>
          <a:blip r:embed="rId2"/>
          <a:srcRect b="-569"/>
          <a:stretch>
            <a:fillRect/>
          </a:stretch>
        </p:blipFill>
        <p:spPr bwMode="auto">
          <a:xfrm>
            <a:off x="3449638" y="4002088"/>
            <a:ext cx="205105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44750" y="3027363"/>
            <a:ext cx="14128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Проведено грошову реформу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313" y="1804988"/>
            <a:ext cx="911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1947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8538" y="2170113"/>
            <a:ext cx="158908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Відмінена карткова </a:t>
            </a:r>
          </a:p>
          <a:p>
            <a:pPr algn="ctr">
              <a:defRPr/>
            </a:pPr>
            <a:r>
              <a: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система </a:t>
            </a:r>
          </a:p>
        </p:txBody>
      </p:sp>
      <p:pic>
        <p:nvPicPr>
          <p:cNvPr id="8" name="Picture 12" descr="карточ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6900" y="715963"/>
            <a:ext cx="2062163" cy="998537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2863427">
            <a:off x="2165350" y="385763"/>
            <a:ext cx="1585913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+</a:t>
            </a:r>
            <a:endParaRPr lang="uk-UA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2019300"/>
            <a:ext cx="9112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1946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75" y="3279775"/>
            <a:ext cx="18669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Відновлено </a:t>
            </a:r>
          </a:p>
          <a:p>
            <a:pPr algn="ctr">
              <a:defRPr/>
            </a:pPr>
            <a:r>
              <a: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8 – годинний робочий день, відпустки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5" y="2366963"/>
            <a:ext cx="18097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Збільшувались норми виробітку </a:t>
            </a:r>
          </a:p>
        </p:txBody>
      </p:sp>
      <p:pic>
        <p:nvPicPr>
          <p:cNvPr id="13" name="Picture 4" descr="C:\Users\Ярослав\Desktop\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8" y="4786313"/>
            <a:ext cx="3113087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211638" y="1665288"/>
            <a:ext cx="911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1948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7625" y="1989138"/>
            <a:ext cx="16478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 « Про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виселення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algn="ctr">
              <a:defRPr/>
            </a:pP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тунеядців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96188" y="1681163"/>
            <a:ext cx="9112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1950 р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51700" y="1997075"/>
            <a:ext cx="1677988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Відбудовано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50 %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житлового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фонду 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 r="5077"/>
          <a:stretch>
            <a:fillRect/>
          </a:stretch>
        </p:blipFill>
        <p:spPr bwMode="auto">
          <a:xfrm>
            <a:off x="6000750" y="3308350"/>
            <a:ext cx="2941638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5535613" y="1997075"/>
            <a:ext cx="16081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Зниження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роздрібних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29 %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8625" y="1665288"/>
            <a:ext cx="163512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1948 -1949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рр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ъект 1"/>
          <p:cNvSpPr>
            <a:spLocks noGrp="1"/>
          </p:cNvSpPr>
          <p:nvPr>
            <p:ph sz="half" idx="1"/>
          </p:nvPr>
        </p:nvSpPr>
        <p:spPr>
          <a:xfrm>
            <a:off x="142875" y="285750"/>
            <a:ext cx="4038600" cy="2692400"/>
          </a:xfrm>
        </p:spPr>
        <p:txBody>
          <a:bodyPr/>
          <a:lstStyle/>
          <a:p>
            <a:pPr algn="just"/>
            <a:r>
              <a:rPr lang="uk-UA" sz="2000" b="1" smtClean="0"/>
              <a:t>Рівень життя поступався довоєнному.</a:t>
            </a:r>
          </a:p>
          <a:p>
            <a:pPr algn="just"/>
            <a:r>
              <a:rPr lang="uk-UA" sz="2000" b="1" smtClean="0"/>
              <a:t>Дефіцит продуктів харчування і товарів широкого вжитку.</a:t>
            </a:r>
          </a:p>
          <a:p>
            <a:pPr algn="just"/>
            <a:r>
              <a:rPr lang="uk-UA" sz="2000" b="1" smtClean="0"/>
              <a:t>Злиденне життя інвалідів.</a:t>
            </a:r>
          </a:p>
          <a:p>
            <a:pPr algn="just"/>
            <a:r>
              <a:rPr lang="uk-UA" sz="2000" b="1" smtClean="0"/>
              <a:t>Житлова проблема.</a:t>
            </a:r>
            <a:endParaRPr lang="ru-RU" sz="2000" b="1" smtClean="0"/>
          </a:p>
        </p:txBody>
      </p:sp>
      <p:sp>
        <p:nvSpPr>
          <p:cNvPr id="31747" name="Объект 2"/>
          <p:cNvSpPr>
            <a:spLocks noGrp="1"/>
          </p:cNvSpPr>
          <p:nvPr>
            <p:ph sz="half" idx="2"/>
          </p:nvPr>
        </p:nvSpPr>
        <p:spPr>
          <a:xfrm>
            <a:off x="4648200" y="785813"/>
            <a:ext cx="4038600" cy="2836862"/>
          </a:xfrm>
        </p:spPr>
        <p:txBody>
          <a:bodyPr/>
          <a:lstStyle/>
          <a:p>
            <a:pPr algn="just"/>
            <a:r>
              <a:rPr lang="uk-UA" sz="2000" b="1" smtClean="0"/>
              <a:t>Грошова реформа 1947р. та скасування карткової системи забезпечили насиченість товарами  прилавків магазинів, але різко зменшилася купівельна спроможність населення.</a:t>
            </a:r>
            <a:endParaRPr lang="ru-RU" sz="2000" b="1" smtClean="0"/>
          </a:p>
        </p:txBody>
      </p:sp>
      <p:sp>
        <p:nvSpPr>
          <p:cNvPr id="4" name="TextBox 3"/>
          <p:cNvSpPr txBox="1"/>
          <p:nvPr/>
        </p:nvSpPr>
        <p:spPr>
          <a:xfrm>
            <a:off x="357188" y="3357563"/>
            <a:ext cx="381635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Позитивне:</a:t>
            </a:r>
          </a:p>
          <a:p>
            <a:pPr marL="285750" indent="-285750" algn="just">
              <a:buFontTx/>
              <a:buChar char="-"/>
              <a:defRPr/>
            </a:pPr>
            <a:r>
              <a:rPr lang="uk-UA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Поетапне зниження цін;</a:t>
            </a:r>
          </a:p>
          <a:p>
            <a:pPr marL="285750" indent="-285750" algn="just">
              <a:buFontTx/>
              <a:buChar char="-"/>
              <a:defRPr/>
            </a:pPr>
            <a:r>
              <a:rPr lang="uk-UA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Відновлення відпусток на виробництві;</a:t>
            </a:r>
          </a:p>
          <a:p>
            <a:pPr marL="285750" indent="-285750" algn="just">
              <a:buFontTx/>
              <a:buChar char="-"/>
              <a:defRPr/>
            </a:pPr>
            <a:r>
              <a:rPr lang="uk-UA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Відродження медичного обслуговування;</a:t>
            </a:r>
          </a:p>
          <a:p>
            <a:pPr marL="285750" indent="-285750" algn="just">
              <a:buFontTx/>
              <a:buChar char="-"/>
              <a:defRPr/>
            </a:pPr>
            <a:r>
              <a:rPr lang="uk-UA" sz="2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Приватна забудова</a:t>
            </a:r>
            <a:endParaRPr lang="ru-RU" sz="2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7900" y="4325938"/>
            <a:ext cx="381635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Негативне:</a:t>
            </a:r>
          </a:p>
          <a:p>
            <a:pPr marL="285750" indent="-285750" algn="just">
              <a:buFontTx/>
              <a:buChar char="-"/>
              <a:defRPr/>
            </a:pPr>
            <a:r>
              <a:rPr lang="uk-UA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Відсутність гарантованої оплати праці на селі;</a:t>
            </a:r>
          </a:p>
          <a:p>
            <a:pPr marL="285750" indent="-285750" algn="just">
              <a:buFontTx/>
              <a:buChar char="-"/>
              <a:defRPr/>
            </a:pPr>
            <a:r>
              <a:rPr lang="uk-UA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відсутність відпусток та пенсій для сільських жителів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>
          <a:xfrm>
            <a:off x="468313" y="20638"/>
            <a:ext cx="8229600" cy="777875"/>
          </a:xfrm>
        </p:spPr>
        <p:txBody>
          <a:bodyPr>
            <a:normAutofit fontScale="90000"/>
          </a:bodyPr>
          <a:lstStyle/>
          <a:p>
            <a:pPr indent="0" algn="ctr" fontAlgn="auto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Фактори, що впливали на відбудовчі процеси в господарстві</a:t>
            </a:r>
            <a:endParaRPr lang="ru-RU" sz="28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771" name="Объект 3"/>
          <p:cNvSpPr>
            <a:spLocks noGrp="1"/>
          </p:cNvSpPr>
          <p:nvPr>
            <p:ph sz="half" idx="1"/>
          </p:nvPr>
        </p:nvSpPr>
        <p:spPr>
          <a:xfrm>
            <a:off x="395288" y="908050"/>
            <a:ext cx="8435975" cy="1109663"/>
          </a:xfrm>
        </p:spPr>
        <p:txBody>
          <a:bodyPr/>
          <a:lstStyle/>
          <a:p>
            <a:r>
              <a:rPr lang="uk-UA" sz="2000" b="1" smtClean="0"/>
              <a:t>Чисельність населення в Україні в 1945 році становила 27,4 млн чол.</a:t>
            </a:r>
          </a:p>
          <a:p>
            <a:r>
              <a:rPr lang="uk-UA" sz="2000" b="1" smtClean="0"/>
              <a:t>До війни – 41,3 млн чол ( 1940р)</a:t>
            </a:r>
            <a:endParaRPr lang="ru-RU" sz="2000" b="1" smtClean="0"/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963738"/>
            <a:ext cx="6731000" cy="4868862"/>
          </a:xfrm>
          <a:noFill/>
        </p:spPr>
      </p:pic>
      <p:sp>
        <p:nvSpPr>
          <p:cNvPr id="25605" name="Прямокутник 1"/>
          <p:cNvSpPr>
            <a:spLocks noChangeArrowheads="1"/>
          </p:cNvSpPr>
          <p:nvPr/>
        </p:nvSpPr>
        <p:spPr bwMode="auto">
          <a:xfrm>
            <a:off x="6875463" y="2781300"/>
            <a:ext cx="21605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Області</a:t>
            </a:r>
            <a:r>
              <a:rPr lang="ru-RU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України</a:t>
            </a:r>
            <a:r>
              <a:rPr lang="ru-RU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ru-RU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що</a:t>
            </a:r>
            <a:r>
              <a:rPr lang="ru-RU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зазнали</a:t>
            </a:r>
            <a:r>
              <a:rPr lang="ru-RU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найбільших</a:t>
            </a:r>
            <a:r>
              <a:rPr lang="ru-RU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ru-RU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втрат</a:t>
            </a:r>
            <a:r>
              <a:rPr lang="ru-RU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в роки </a:t>
            </a:r>
            <a:r>
              <a:rPr lang="ru-RU" b="1" u="sng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війни</a:t>
            </a:r>
            <a:r>
              <a:rPr lang="ru-RU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5014913" y="2894013"/>
            <a:ext cx="342900" cy="207962"/>
          </a:xfrm>
          <a:custGeom>
            <a:avLst/>
            <a:gdLst>
              <a:gd name="connsiteX0" fmla="*/ 339744 w 343818"/>
              <a:gd name="connsiteY0" fmla="*/ 84841 h 207390"/>
              <a:gd name="connsiteX1" fmla="*/ 292610 w 343818"/>
              <a:gd name="connsiteY1" fmla="*/ 18853 h 207390"/>
              <a:gd name="connsiteX2" fmla="*/ 236049 w 343818"/>
              <a:gd name="connsiteY2" fmla="*/ 0 h 207390"/>
              <a:gd name="connsiteX3" fmla="*/ 9806 w 343818"/>
              <a:gd name="connsiteY3" fmla="*/ 9427 h 207390"/>
              <a:gd name="connsiteX4" fmla="*/ 379 w 343818"/>
              <a:gd name="connsiteY4" fmla="*/ 47134 h 207390"/>
              <a:gd name="connsiteX5" fmla="*/ 9806 w 343818"/>
              <a:gd name="connsiteY5" fmla="*/ 122548 h 207390"/>
              <a:gd name="connsiteX6" fmla="*/ 19232 w 343818"/>
              <a:gd name="connsiteY6" fmla="*/ 150829 h 207390"/>
              <a:gd name="connsiteX7" fmla="*/ 56940 w 343818"/>
              <a:gd name="connsiteY7" fmla="*/ 160256 h 207390"/>
              <a:gd name="connsiteX8" fmla="*/ 179488 w 343818"/>
              <a:gd name="connsiteY8" fmla="*/ 207390 h 207390"/>
              <a:gd name="connsiteX9" fmla="*/ 302037 w 343818"/>
              <a:gd name="connsiteY9" fmla="*/ 197963 h 207390"/>
              <a:gd name="connsiteX10" fmla="*/ 330317 w 343818"/>
              <a:gd name="connsiteY10" fmla="*/ 188536 h 207390"/>
              <a:gd name="connsiteX11" fmla="*/ 339744 w 343818"/>
              <a:gd name="connsiteY11" fmla="*/ 160256 h 207390"/>
              <a:gd name="connsiteX12" fmla="*/ 339744 w 343818"/>
              <a:gd name="connsiteY12" fmla="*/ 84841 h 2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3818" h="207390">
                <a:moveTo>
                  <a:pt x="339744" y="84841"/>
                </a:moveTo>
                <a:cubicBezTo>
                  <a:pt x="331888" y="61274"/>
                  <a:pt x="330389" y="35644"/>
                  <a:pt x="292610" y="18853"/>
                </a:cubicBezTo>
                <a:cubicBezTo>
                  <a:pt x="274449" y="10782"/>
                  <a:pt x="236049" y="0"/>
                  <a:pt x="236049" y="0"/>
                </a:cubicBezTo>
                <a:lnTo>
                  <a:pt x="9806" y="9427"/>
                </a:lnTo>
                <a:cubicBezTo>
                  <a:pt x="-2898" y="11968"/>
                  <a:pt x="379" y="34178"/>
                  <a:pt x="379" y="47134"/>
                </a:cubicBezTo>
                <a:cubicBezTo>
                  <a:pt x="379" y="72468"/>
                  <a:pt x="5274" y="97623"/>
                  <a:pt x="9806" y="122548"/>
                </a:cubicBezTo>
                <a:cubicBezTo>
                  <a:pt x="11583" y="132325"/>
                  <a:pt x="11473" y="144621"/>
                  <a:pt x="19232" y="150829"/>
                </a:cubicBezTo>
                <a:cubicBezTo>
                  <a:pt x="29349" y="158923"/>
                  <a:pt x="44371" y="157114"/>
                  <a:pt x="56940" y="160256"/>
                </a:cubicBezTo>
                <a:cubicBezTo>
                  <a:pt x="131988" y="210288"/>
                  <a:pt x="91069" y="194758"/>
                  <a:pt x="179488" y="207390"/>
                </a:cubicBezTo>
                <a:cubicBezTo>
                  <a:pt x="220338" y="204248"/>
                  <a:pt x="261383" y="203045"/>
                  <a:pt x="302037" y="197963"/>
                </a:cubicBezTo>
                <a:cubicBezTo>
                  <a:pt x="311897" y="196730"/>
                  <a:pt x="323291" y="195562"/>
                  <a:pt x="330317" y="188536"/>
                </a:cubicBezTo>
                <a:cubicBezTo>
                  <a:pt x="337343" y="181510"/>
                  <a:pt x="338919" y="170158"/>
                  <a:pt x="339744" y="160256"/>
                </a:cubicBezTo>
                <a:cubicBezTo>
                  <a:pt x="342093" y="132073"/>
                  <a:pt x="347600" y="108408"/>
                  <a:pt x="339744" y="8484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014913" y="3863975"/>
            <a:ext cx="342900" cy="207963"/>
          </a:xfrm>
          <a:custGeom>
            <a:avLst/>
            <a:gdLst>
              <a:gd name="connsiteX0" fmla="*/ 339744 w 343818"/>
              <a:gd name="connsiteY0" fmla="*/ 84841 h 207390"/>
              <a:gd name="connsiteX1" fmla="*/ 292610 w 343818"/>
              <a:gd name="connsiteY1" fmla="*/ 18853 h 207390"/>
              <a:gd name="connsiteX2" fmla="*/ 236049 w 343818"/>
              <a:gd name="connsiteY2" fmla="*/ 0 h 207390"/>
              <a:gd name="connsiteX3" fmla="*/ 9806 w 343818"/>
              <a:gd name="connsiteY3" fmla="*/ 9427 h 207390"/>
              <a:gd name="connsiteX4" fmla="*/ 379 w 343818"/>
              <a:gd name="connsiteY4" fmla="*/ 47134 h 207390"/>
              <a:gd name="connsiteX5" fmla="*/ 9806 w 343818"/>
              <a:gd name="connsiteY5" fmla="*/ 122548 h 207390"/>
              <a:gd name="connsiteX6" fmla="*/ 19232 w 343818"/>
              <a:gd name="connsiteY6" fmla="*/ 150829 h 207390"/>
              <a:gd name="connsiteX7" fmla="*/ 56940 w 343818"/>
              <a:gd name="connsiteY7" fmla="*/ 160256 h 207390"/>
              <a:gd name="connsiteX8" fmla="*/ 179488 w 343818"/>
              <a:gd name="connsiteY8" fmla="*/ 207390 h 207390"/>
              <a:gd name="connsiteX9" fmla="*/ 302037 w 343818"/>
              <a:gd name="connsiteY9" fmla="*/ 197963 h 207390"/>
              <a:gd name="connsiteX10" fmla="*/ 330317 w 343818"/>
              <a:gd name="connsiteY10" fmla="*/ 188536 h 207390"/>
              <a:gd name="connsiteX11" fmla="*/ 339744 w 343818"/>
              <a:gd name="connsiteY11" fmla="*/ 160256 h 207390"/>
              <a:gd name="connsiteX12" fmla="*/ 339744 w 343818"/>
              <a:gd name="connsiteY12" fmla="*/ 84841 h 2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3818" h="207390">
                <a:moveTo>
                  <a:pt x="339744" y="84841"/>
                </a:moveTo>
                <a:cubicBezTo>
                  <a:pt x="331888" y="61274"/>
                  <a:pt x="330389" y="35644"/>
                  <a:pt x="292610" y="18853"/>
                </a:cubicBezTo>
                <a:cubicBezTo>
                  <a:pt x="274449" y="10782"/>
                  <a:pt x="236049" y="0"/>
                  <a:pt x="236049" y="0"/>
                </a:cubicBezTo>
                <a:lnTo>
                  <a:pt x="9806" y="9427"/>
                </a:lnTo>
                <a:cubicBezTo>
                  <a:pt x="-2898" y="11968"/>
                  <a:pt x="379" y="34178"/>
                  <a:pt x="379" y="47134"/>
                </a:cubicBezTo>
                <a:cubicBezTo>
                  <a:pt x="379" y="72468"/>
                  <a:pt x="5274" y="97623"/>
                  <a:pt x="9806" y="122548"/>
                </a:cubicBezTo>
                <a:cubicBezTo>
                  <a:pt x="11583" y="132325"/>
                  <a:pt x="11473" y="144621"/>
                  <a:pt x="19232" y="150829"/>
                </a:cubicBezTo>
                <a:cubicBezTo>
                  <a:pt x="29349" y="158923"/>
                  <a:pt x="44371" y="157114"/>
                  <a:pt x="56940" y="160256"/>
                </a:cubicBezTo>
                <a:cubicBezTo>
                  <a:pt x="131988" y="210288"/>
                  <a:pt x="91069" y="194758"/>
                  <a:pt x="179488" y="207390"/>
                </a:cubicBezTo>
                <a:cubicBezTo>
                  <a:pt x="220338" y="204248"/>
                  <a:pt x="261383" y="203045"/>
                  <a:pt x="302037" y="197963"/>
                </a:cubicBezTo>
                <a:cubicBezTo>
                  <a:pt x="311897" y="196730"/>
                  <a:pt x="323291" y="195562"/>
                  <a:pt x="330317" y="188536"/>
                </a:cubicBezTo>
                <a:cubicBezTo>
                  <a:pt x="337343" y="181510"/>
                  <a:pt x="338919" y="170158"/>
                  <a:pt x="339744" y="160256"/>
                </a:cubicBezTo>
                <a:cubicBezTo>
                  <a:pt x="342093" y="132073"/>
                  <a:pt x="347600" y="108408"/>
                  <a:pt x="339744" y="8484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995863" y="3970338"/>
            <a:ext cx="342900" cy="206375"/>
          </a:xfrm>
          <a:custGeom>
            <a:avLst/>
            <a:gdLst>
              <a:gd name="connsiteX0" fmla="*/ 339744 w 343818"/>
              <a:gd name="connsiteY0" fmla="*/ 84841 h 207390"/>
              <a:gd name="connsiteX1" fmla="*/ 292610 w 343818"/>
              <a:gd name="connsiteY1" fmla="*/ 18853 h 207390"/>
              <a:gd name="connsiteX2" fmla="*/ 236049 w 343818"/>
              <a:gd name="connsiteY2" fmla="*/ 0 h 207390"/>
              <a:gd name="connsiteX3" fmla="*/ 9806 w 343818"/>
              <a:gd name="connsiteY3" fmla="*/ 9427 h 207390"/>
              <a:gd name="connsiteX4" fmla="*/ 379 w 343818"/>
              <a:gd name="connsiteY4" fmla="*/ 47134 h 207390"/>
              <a:gd name="connsiteX5" fmla="*/ 9806 w 343818"/>
              <a:gd name="connsiteY5" fmla="*/ 122548 h 207390"/>
              <a:gd name="connsiteX6" fmla="*/ 19232 w 343818"/>
              <a:gd name="connsiteY6" fmla="*/ 150829 h 207390"/>
              <a:gd name="connsiteX7" fmla="*/ 56940 w 343818"/>
              <a:gd name="connsiteY7" fmla="*/ 160256 h 207390"/>
              <a:gd name="connsiteX8" fmla="*/ 179488 w 343818"/>
              <a:gd name="connsiteY8" fmla="*/ 207390 h 207390"/>
              <a:gd name="connsiteX9" fmla="*/ 302037 w 343818"/>
              <a:gd name="connsiteY9" fmla="*/ 197963 h 207390"/>
              <a:gd name="connsiteX10" fmla="*/ 330317 w 343818"/>
              <a:gd name="connsiteY10" fmla="*/ 188536 h 207390"/>
              <a:gd name="connsiteX11" fmla="*/ 339744 w 343818"/>
              <a:gd name="connsiteY11" fmla="*/ 160256 h 207390"/>
              <a:gd name="connsiteX12" fmla="*/ 339744 w 343818"/>
              <a:gd name="connsiteY12" fmla="*/ 84841 h 2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3818" h="207390">
                <a:moveTo>
                  <a:pt x="339744" y="84841"/>
                </a:moveTo>
                <a:cubicBezTo>
                  <a:pt x="331888" y="61274"/>
                  <a:pt x="330389" y="35644"/>
                  <a:pt x="292610" y="18853"/>
                </a:cubicBezTo>
                <a:cubicBezTo>
                  <a:pt x="274449" y="10782"/>
                  <a:pt x="236049" y="0"/>
                  <a:pt x="236049" y="0"/>
                </a:cubicBezTo>
                <a:lnTo>
                  <a:pt x="9806" y="9427"/>
                </a:lnTo>
                <a:cubicBezTo>
                  <a:pt x="-2898" y="11968"/>
                  <a:pt x="379" y="34178"/>
                  <a:pt x="379" y="47134"/>
                </a:cubicBezTo>
                <a:cubicBezTo>
                  <a:pt x="379" y="72468"/>
                  <a:pt x="5274" y="97623"/>
                  <a:pt x="9806" y="122548"/>
                </a:cubicBezTo>
                <a:cubicBezTo>
                  <a:pt x="11583" y="132325"/>
                  <a:pt x="11473" y="144621"/>
                  <a:pt x="19232" y="150829"/>
                </a:cubicBezTo>
                <a:cubicBezTo>
                  <a:pt x="29349" y="158923"/>
                  <a:pt x="44371" y="157114"/>
                  <a:pt x="56940" y="160256"/>
                </a:cubicBezTo>
                <a:cubicBezTo>
                  <a:pt x="131988" y="210288"/>
                  <a:pt x="91069" y="194758"/>
                  <a:pt x="179488" y="207390"/>
                </a:cubicBezTo>
                <a:cubicBezTo>
                  <a:pt x="220338" y="204248"/>
                  <a:pt x="261383" y="203045"/>
                  <a:pt x="302037" y="197963"/>
                </a:cubicBezTo>
                <a:cubicBezTo>
                  <a:pt x="311897" y="196730"/>
                  <a:pt x="323291" y="195562"/>
                  <a:pt x="330317" y="188536"/>
                </a:cubicBezTo>
                <a:cubicBezTo>
                  <a:pt x="337343" y="181510"/>
                  <a:pt x="338919" y="170158"/>
                  <a:pt x="339744" y="160256"/>
                </a:cubicBezTo>
                <a:cubicBezTo>
                  <a:pt x="342093" y="132073"/>
                  <a:pt x="347600" y="108408"/>
                  <a:pt x="339744" y="8484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995863" y="3667125"/>
            <a:ext cx="342900" cy="206375"/>
          </a:xfrm>
          <a:custGeom>
            <a:avLst/>
            <a:gdLst>
              <a:gd name="connsiteX0" fmla="*/ 339744 w 343818"/>
              <a:gd name="connsiteY0" fmla="*/ 84841 h 207390"/>
              <a:gd name="connsiteX1" fmla="*/ 292610 w 343818"/>
              <a:gd name="connsiteY1" fmla="*/ 18853 h 207390"/>
              <a:gd name="connsiteX2" fmla="*/ 236049 w 343818"/>
              <a:gd name="connsiteY2" fmla="*/ 0 h 207390"/>
              <a:gd name="connsiteX3" fmla="*/ 9806 w 343818"/>
              <a:gd name="connsiteY3" fmla="*/ 9427 h 207390"/>
              <a:gd name="connsiteX4" fmla="*/ 379 w 343818"/>
              <a:gd name="connsiteY4" fmla="*/ 47134 h 207390"/>
              <a:gd name="connsiteX5" fmla="*/ 9806 w 343818"/>
              <a:gd name="connsiteY5" fmla="*/ 122548 h 207390"/>
              <a:gd name="connsiteX6" fmla="*/ 19232 w 343818"/>
              <a:gd name="connsiteY6" fmla="*/ 150829 h 207390"/>
              <a:gd name="connsiteX7" fmla="*/ 56940 w 343818"/>
              <a:gd name="connsiteY7" fmla="*/ 160256 h 207390"/>
              <a:gd name="connsiteX8" fmla="*/ 179488 w 343818"/>
              <a:gd name="connsiteY8" fmla="*/ 207390 h 207390"/>
              <a:gd name="connsiteX9" fmla="*/ 302037 w 343818"/>
              <a:gd name="connsiteY9" fmla="*/ 197963 h 207390"/>
              <a:gd name="connsiteX10" fmla="*/ 330317 w 343818"/>
              <a:gd name="connsiteY10" fmla="*/ 188536 h 207390"/>
              <a:gd name="connsiteX11" fmla="*/ 339744 w 343818"/>
              <a:gd name="connsiteY11" fmla="*/ 160256 h 207390"/>
              <a:gd name="connsiteX12" fmla="*/ 339744 w 343818"/>
              <a:gd name="connsiteY12" fmla="*/ 84841 h 20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3818" h="207390">
                <a:moveTo>
                  <a:pt x="339744" y="84841"/>
                </a:moveTo>
                <a:cubicBezTo>
                  <a:pt x="331888" y="61274"/>
                  <a:pt x="330389" y="35644"/>
                  <a:pt x="292610" y="18853"/>
                </a:cubicBezTo>
                <a:cubicBezTo>
                  <a:pt x="274449" y="10782"/>
                  <a:pt x="236049" y="0"/>
                  <a:pt x="236049" y="0"/>
                </a:cubicBezTo>
                <a:lnTo>
                  <a:pt x="9806" y="9427"/>
                </a:lnTo>
                <a:cubicBezTo>
                  <a:pt x="-2898" y="11968"/>
                  <a:pt x="379" y="34178"/>
                  <a:pt x="379" y="47134"/>
                </a:cubicBezTo>
                <a:cubicBezTo>
                  <a:pt x="379" y="72468"/>
                  <a:pt x="5274" y="97623"/>
                  <a:pt x="9806" y="122548"/>
                </a:cubicBezTo>
                <a:cubicBezTo>
                  <a:pt x="11583" y="132325"/>
                  <a:pt x="11473" y="144621"/>
                  <a:pt x="19232" y="150829"/>
                </a:cubicBezTo>
                <a:cubicBezTo>
                  <a:pt x="29349" y="158923"/>
                  <a:pt x="44371" y="157114"/>
                  <a:pt x="56940" y="160256"/>
                </a:cubicBezTo>
                <a:cubicBezTo>
                  <a:pt x="131988" y="210288"/>
                  <a:pt x="91069" y="194758"/>
                  <a:pt x="179488" y="207390"/>
                </a:cubicBezTo>
                <a:cubicBezTo>
                  <a:pt x="220338" y="204248"/>
                  <a:pt x="261383" y="203045"/>
                  <a:pt x="302037" y="197963"/>
                </a:cubicBezTo>
                <a:cubicBezTo>
                  <a:pt x="311897" y="196730"/>
                  <a:pt x="323291" y="195562"/>
                  <a:pt x="330317" y="188536"/>
                </a:cubicBezTo>
                <a:cubicBezTo>
                  <a:pt x="337343" y="181510"/>
                  <a:pt x="338919" y="170158"/>
                  <a:pt x="339744" y="160256"/>
                </a:cubicBezTo>
                <a:cubicBezTo>
                  <a:pt x="342093" y="132073"/>
                  <a:pt x="347600" y="108408"/>
                  <a:pt x="339744" y="8484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Фактори, що впливали на відбудовчі процеси в господарстві</a:t>
            </a:r>
            <a:endParaRPr lang="ru-RU" sz="2800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1" name="Объект 3"/>
          <p:cNvSpPr>
            <a:spLocks noGrp="1"/>
          </p:cNvSpPr>
          <p:nvPr>
            <p:ph sz="half" idx="1"/>
          </p:nvPr>
        </p:nvSpPr>
        <p:spPr>
          <a:xfrm>
            <a:off x="0" y="1722438"/>
            <a:ext cx="4038600" cy="4525962"/>
          </a:xfrm>
        </p:spPr>
        <p:txBody>
          <a:bodyPr>
            <a:normAutofit fontScale="92500" lnSpcReduction="10000"/>
          </a:bodyPr>
          <a:lstStyle/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КОШТИ ?????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endParaRPr lang="uk-UA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Маршалла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Умови надання допомоги:</a:t>
            </a:r>
          </a:p>
          <a:p>
            <a:pPr marL="448056" indent="-384048" algn="just" fontAlgn="auto">
              <a:spcAft>
                <a:spcPts val="0"/>
              </a:spcAft>
              <a:buFontTx/>
              <a:buChar char="-"/>
              <a:defRPr/>
            </a:pP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Надання США інформації про стан економіки країни;</a:t>
            </a:r>
          </a:p>
          <a:p>
            <a:pPr marL="448056" indent="-384048" algn="just" fontAlgn="auto">
              <a:spcAft>
                <a:spcPts val="0"/>
              </a:spcAft>
              <a:buFontTx/>
              <a:buChar char="-"/>
              <a:defRPr/>
            </a:pP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Заохочення приватного підприємства;</a:t>
            </a:r>
          </a:p>
          <a:p>
            <a:pPr marL="448056" indent="-384048" algn="just" fontAlgn="auto">
              <a:spcAft>
                <a:spcPts val="0"/>
              </a:spcAft>
              <a:buFontTx/>
              <a:buChar char="-"/>
              <a:defRPr/>
            </a:pP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Відмова від націоналізації в промисловості;</a:t>
            </a:r>
          </a:p>
          <a:p>
            <a:pPr marL="448056" indent="-384048" algn="just" fontAlgn="auto">
              <a:spcAft>
                <a:spcPts val="0"/>
              </a:spcAft>
              <a:buFontTx/>
              <a:buChar char="-"/>
              <a:defRPr/>
            </a:pPr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Виведення комуністів зі складу урядів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2" name="Объект 4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 fontScale="92500" lnSpcReduction="10000"/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 міг уряд СРСР погодитися на виконання умов надання коштів для відбудови економіки за планом Маршалла?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endParaRPr lang="uk-UA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 взяти кошти на відбудову господарства?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Адміністрація допомоги і відновлення при ООН виділила 250 млн.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товарної продукції на суму 189,3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</a:t>
            </a:r>
            <a:endParaRPr lang="uk-UA" sz="2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1945 – 1946рр. – допомога Україні з боку діаспори Канади та США.</a:t>
            </a:r>
            <a:endParaRPr lang="ru-RU" sz="2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Группа 1"/>
          <p:cNvGrpSpPr>
            <a:grpSpLocks/>
          </p:cNvGrpSpPr>
          <p:nvPr/>
        </p:nvGrpSpPr>
        <p:grpSpPr bwMode="auto">
          <a:xfrm>
            <a:off x="0" y="0"/>
            <a:ext cx="9166225" cy="6742113"/>
            <a:chOff x="0" y="0"/>
            <a:chExt cx="9166225" cy="6742113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476375" y="2708275"/>
              <a:ext cx="6696075" cy="7207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8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  <a:cs typeface="Courier New" pitchFamily="49" charset="0"/>
                </a:rPr>
                <a:t>ПІДСУМКИ ВІДБУДОВИ ПРОМИСЛОВОСТІ</a:t>
              </a:r>
              <a:endPara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276600" y="2349500"/>
              <a:ext cx="2951163" cy="358775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b="1" dirty="0">
                  <a:latin typeface="Courier New" pitchFamily="49" charset="0"/>
                  <a:cs typeface="Courier New" pitchFamily="49" charset="0"/>
                </a:rPr>
                <a:t>позитивне</a:t>
              </a:r>
              <a:endParaRPr lang="ru-RU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3276600" y="3429000"/>
              <a:ext cx="2951163" cy="36036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b="1" dirty="0">
                  <a:latin typeface="Courier New" pitchFamily="49" charset="0"/>
                  <a:cs typeface="Courier New" pitchFamily="49" charset="0"/>
                </a:rPr>
                <a:t>негативне</a:t>
              </a:r>
              <a:endParaRPr lang="ru-RU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0" y="11113"/>
              <a:ext cx="2376488" cy="11239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Відбудова промисловості, шахт, електростанцій</a:t>
              </a:r>
              <a:endParaRPr lang="ru-RU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455863" y="11113"/>
              <a:ext cx="2376487" cy="11239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Створення нових галузей – радіотехнічна, приладобудування</a:t>
              </a:r>
              <a:endParaRPr lang="ru-RU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789738" y="0"/>
              <a:ext cx="2376487" cy="11255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Нові заводи. Газопровід </a:t>
              </a:r>
              <a:r>
                <a:rPr lang="uk-UA" sz="1400" b="1" dirty="0" err="1">
                  <a:latin typeface="Courier New" pitchFamily="49" charset="0"/>
                  <a:cs typeface="Courier New" pitchFamily="49" charset="0"/>
                </a:rPr>
                <a:t>Дашава</a:t>
              </a: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 - Київ</a:t>
              </a:r>
              <a:endParaRPr lang="ru-RU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932363" y="11113"/>
              <a:ext cx="1782762" cy="112395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Відновлення ролі України у промисловому потенціалі СРСР</a:t>
              </a:r>
              <a:endParaRPr lang="ru-RU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31750" y="5445125"/>
              <a:ext cx="2163763" cy="11255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Відбудова промисловості не передбачала її модернізацію</a:t>
              </a:r>
              <a:endParaRPr lang="ru-RU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376488" y="5445125"/>
              <a:ext cx="2374900" cy="11255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Зміцнення командно – адміністративних методів керівництва</a:t>
              </a:r>
              <a:endParaRPr lang="ru-RU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789738" y="5445125"/>
              <a:ext cx="2301875" cy="11255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Розвиток </a:t>
              </a:r>
              <a:r>
                <a:rPr lang="uk-UA" sz="1400" b="1" dirty="0" err="1">
                  <a:latin typeface="Courier New" pitchFamily="49" charset="0"/>
                  <a:cs typeface="Courier New" pitchFamily="49" charset="0"/>
                </a:rPr>
                <a:t>військово</a:t>
              </a: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 – промислового комплексу</a:t>
              </a:r>
              <a:endParaRPr lang="ru-RU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832350" y="5411788"/>
              <a:ext cx="1887538" cy="13303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400" b="1" dirty="0">
                  <a:latin typeface="Courier New" pitchFamily="49" charset="0"/>
                  <a:cs typeface="Courier New" pitchFamily="49" charset="0"/>
                </a:rPr>
                <a:t>Легка і харчова промисловість – 80% довоєнного рівня</a:t>
              </a:r>
              <a:endParaRPr lang="ru-RU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4" name="Прямая соединительная линия 13"/>
            <p:cNvCxnSpPr>
              <a:stCxn id="4" idx="0"/>
            </p:cNvCxnSpPr>
            <p:nvPr/>
          </p:nvCxnSpPr>
          <p:spPr>
            <a:xfrm flipV="1">
              <a:off x="4751388" y="1135063"/>
              <a:ext cx="2700337" cy="1214437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единительная линия 14"/>
            <p:cNvCxnSpPr>
              <a:stCxn id="4" idx="0"/>
            </p:cNvCxnSpPr>
            <p:nvPr/>
          </p:nvCxnSpPr>
          <p:spPr>
            <a:xfrm flipV="1">
              <a:off x="4751388" y="1135063"/>
              <a:ext cx="900112" cy="1214437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единительная линия 15"/>
            <p:cNvCxnSpPr>
              <a:stCxn id="4" idx="0"/>
            </p:cNvCxnSpPr>
            <p:nvPr/>
          </p:nvCxnSpPr>
          <p:spPr>
            <a:xfrm flipH="1" flipV="1">
              <a:off x="3708400" y="1135063"/>
              <a:ext cx="1042988" cy="1214437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единительная линия 16"/>
            <p:cNvCxnSpPr>
              <a:stCxn id="4" idx="0"/>
            </p:cNvCxnSpPr>
            <p:nvPr/>
          </p:nvCxnSpPr>
          <p:spPr>
            <a:xfrm flipH="1" flipV="1">
              <a:off x="1908175" y="1135063"/>
              <a:ext cx="2843213" cy="1214437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stCxn id="5" idx="2"/>
            </p:cNvCxnSpPr>
            <p:nvPr/>
          </p:nvCxnSpPr>
          <p:spPr>
            <a:xfrm flipH="1">
              <a:off x="2195513" y="3789363"/>
              <a:ext cx="2555875" cy="1622425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единительная линия 18"/>
            <p:cNvCxnSpPr>
              <a:stCxn id="5" idx="2"/>
            </p:cNvCxnSpPr>
            <p:nvPr/>
          </p:nvCxnSpPr>
          <p:spPr>
            <a:xfrm>
              <a:off x="4751388" y="3789363"/>
              <a:ext cx="2197100" cy="1622425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единительная линия 19"/>
            <p:cNvCxnSpPr>
              <a:stCxn id="5" idx="2"/>
            </p:cNvCxnSpPr>
            <p:nvPr/>
          </p:nvCxnSpPr>
          <p:spPr>
            <a:xfrm flipH="1">
              <a:off x="3708400" y="3789363"/>
              <a:ext cx="1042988" cy="1622425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stCxn id="5" idx="2"/>
              <a:endCxn id="13" idx="0"/>
            </p:cNvCxnSpPr>
            <p:nvPr/>
          </p:nvCxnSpPr>
          <p:spPr>
            <a:xfrm>
              <a:off x="4751388" y="3789363"/>
              <a:ext cx="1023937" cy="1622425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Группа 1"/>
          <p:cNvGrpSpPr>
            <a:grpSpLocks/>
          </p:cNvGrpSpPr>
          <p:nvPr/>
        </p:nvGrpSpPr>
        <p:grpSpPr bwMode="auto">
          <a:xfrm>
            <a:off x="179388" y="260350"/>
            <a:ext cx="8785225" cy="6511925"/>
            <a:chOff x="179388" y="260350"/>
            <a:chExt cx="8785225" cy="6511925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84213" y="260350"/>
              <a:ext cx="7775575" cy="6477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itchFamily="49" charset="0"/>
                  <a:cs typeface="Courier New" pitchFamily="49" charset="0"/>
                </a:rPr>
                <a:t>ОСОБЛИВОСТІ ПРОЦЕСУ ВІДБУДОВИ В УКРАЇНІ</a:t>
              </a:r>
              <a:endPara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179388" y="1628775"/>
              <a:ext cx="2447925" cy="9366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latin typeface="Courier New" pitchFamily="49" charset="0"/>
                  <a:cs typeface="Courier New" pitchFamily="49" charset="0"/>
                </a:rPr>
                <a:t>Нестача кваліфікованих робітників</a:t>
              </a:r>
              <a:endParaRPr lang="ru-RU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30213" y="2708275"/>
              <a:ext cx="2447925" cy="9366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latin typeface="Courier New" pitchFamily="49" charset="0"/>
                  <a:cs typeface="Courier New" pitchFamily="49" charset="0"/>
                </a:rPr>
                <a:t>Панування тоталітарного режиму</a:t>
              </a:r>
              <a:endParaRPr lang="ru-RU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516688" y="1628775"/>
              <a:ext cx="2447925" cy="9366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latin typeface="Courier New" pitchFamily="49" charset="0"/>
                  <a:cs typeface="Courier New" pitchFamily="49" charset="0"/>
                </a:rPr>
                <a:t>Відбудова економіки як частини загальносоюзної</a:t>
              </a:r>
              <a:endParaRPr lang="ru-RU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227763" y="2708275"/>
              <a:ext cx="2447925" cy="9366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latin typeface="Courier New" pitchFamily="49" charset="0"/>
                  <a:cs typeface="Courier New" pitchFamily="49" charset="0"/>
                </a:rPr>
                <a:t>Опора на внутрішні ресурси і сили</a:t>
              </a:r>
              <a:endParaRPr lang="ru-RU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84213" y="3816350"/>
              <a:ext cx="2447925" cy="9366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latin typeface="Courier New" pitchFamily="49" charset="0"/>
                  <a:cs typeface="Courier New" pitchFamily="49" charset="0"/>
                </a:rPr>
                <a:t>Довоєнна модель розвитку економіки</a:t>
              </a:r>
              <a:endParaRPr lang="ru-RU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011863" y="3816350"/>
              <a:ext cx="2447925" cy="9366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latin typeface="Courier New" pitchFamily="49" charset="0"/>
                  <a:cs typeface="Courier New" pitchFamily="49" charset="0"/>
                </a:rPr>
                <a:t>Розвиток важкої промисловості</a:t>
              </a:r>
              <a:endParaRPr lang="ru-RU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042988" y="4905375"/>
              <a:ext cx="2449512" cy="9366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latin typeface="Courier New" pitchFamily="49" charset="0"/>
                  <a:cs typeface="Courier New" pitchFamily="49" charset="0"/>
                </a:rPr>
                <a:t>Голод 1946 – 1947рр</a:t>
              </a:r>
              <a:endParaRPr lang="ru-RU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711825" y="4905375"/>
              <a:ext cx="2447925" cy="9366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latin typeface="Courier New" pitchFamily="49" charset="0"/>
                  <a:cs typeface="Courier New" pitchFamily="49" charset="0"/>
                </a:rPr>
                <a:t>Відновлення політичних репресій</a:t>
              </a:r>
              <a:endParaRPr lang="ru-RU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348038" y="5835650"/>
              <a:ext cx="2447925" cy="936625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latin typeface="Courier New" pitchFamily="49" charset="0"/>
                  <a:cs typeface="Courier New" pitchFamily="49" charset="0"/>
                </a:rPr>
                <a:t>Значна роль ідеології</a:t>
              </a:r>
              <a:endParaRPr lang="ru-RU" sz="16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" name="Прямая соединительная линия 12"/>
            <p:cNvCxnSpPr>
              <a:stCxn id="3" idx="2"/>
            </p:cNvCxnSpPr>
            <p:nvPr/>
          </p:nvCxnSpPr>
          <p:spPr>
            <a:xfrm>
              <a:off x="4480560" y="908050"/>
              <a:ext cx="0" cy="4824413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>
              <a:stCxn id="3" idx="2"/>
            </p:cNvCxnSpPr>
            <p:nvPr/>
          </p:nvCxnSpPr>
          <p:spPr>
            <a:xfrm flipH="1">
              <a:off x="3492500" y="908050"/>
              <a:ext cx="1079500" cy="3997325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5" name="Прямая соединительная линия 14"/>
            <p:cNvCxnSpPr>
              <a:stCxn id="3" idx="2"/>
            </p:cNvCxnSpPr>
            <p:nvPr/>
          </p:nvCxnSpPr>
          <p:spPr>
            <a:xfrm flipH="1">
              <a:off x="3132138" y="908050"/>
              <a:ext cx="1439862" cy="2908300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6" name="Прямая соединительная линия 15"/>
            <p:cNvCxnSpPr>
              <a:stCxn id="3" idx="2"/>
            </p:cNvCxnSpPr>
            <p:nvPr/>
          </p:nvCxnSpPr>
          <p:spPr>
            <a:xfrm flipH="1">
              <a:off x="2878138" y="908050"/>
              <a:ext cx="1693862" cy="1800225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7" name="Прямая соединительная линия 16"/>
            <p:cNvCxnSpPr>
              <a:stCxn id="3" idx="2"/>
            </p:cNvCxnSpPr>
            <p:nvPr/>
          </p:nvCxnSpPr>
          <p:spPr>
            <a:xfrm>
              <a:off x="4572000" y="908050"/>
              <a:ext cx="1223963" cy="3997325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>
              <a:stCxn id="3" idx="2"/>
            </p:cNvCxnSpPr>
            <p:nvPr/>
          </p:nvCxnSpPr>
          <p:spPr>
            <a:xfrm>
              <a:off x="4572000" y="908050"/>
              <a:ext cx="1512888" cy="2908300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9" name="Прямая соединительная линия 18"/>
            <p:cNvCxnSpPr>
              <a:stCxn id="3" idx="2"/>
            </p:cNvCxnSpPr>
            <p:nvPr/>
          </p:nvCxnSpPr>
          <p:spPr>
            <a:xfrm>
              <a:off x="4572000" y="908050"/>
              <a:ext cx="1655763" cy="1800225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0" name="Прямая соединительная линия 19"/>
            <p:cNvCxnSpPr>
              <a:stCxn id="3" idx="2"/>
            </p:cNvCxnSpPr>
            <p:nvPr/>
          </p:nvCxnSpPr>
          <p:spPr>
            <a:xfrm>
              <a:off x="4572000" y="908050"/>
              <a:ext cx="1944688" cy="792163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1" name="Прямая соединительная линия 20"/>
            <p:cNvCxnSpPr>
              <a:stCxn id="3" idx="2"/>
            </p:cNvCxnSpPr>
            <p:nvPr/>
          </p:nvCxnSpPr>
          <p:spPr>
            <a:xfrm flipH="1">
              <a:off x="2627313" y="908050"/>
              <a:ext cx="1944687" cy="720725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901014" cy="939784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ГОЛОД 1946-1947 РОКІВ .</a:t>
            </a:r>
            <a:b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ПРИЧИНИ: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785813"/>
            <a:ext cx="8572500" cy="6072187"/>
          </a:xfrm>
        </p:spPr>
        <p:txBody>
          <a:bodyPr>
            <a:noAutofit/>
          </a:bodyPr>
          <a:lstStyle/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Важкі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наслідки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війни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Посуха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неврожай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1946 р.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хлібозаготівель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Відбудова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промисловості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рахунок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Незбалансована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державно-партійного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керівництва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місцях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Масове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вивезення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продукції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кордон. У 1946 р. СРСР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експортував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1,7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тонн зерна,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причому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передавалася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державам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безкоштовно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братерської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СРСР надавав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продовольчу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підтримку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Східної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Європи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Франція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отримала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600 тис. тонн зерна.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901014" cy="939784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ГОЛОД 1946-1947 РОКІВ .</a:t>
            </a:r>
            <a:b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НАСЛІДКИ:</a:t>
            </a:r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428750"/>
            <a:ext cx="8572500" cy="5429250"/>
          </a:xfrm>
        </p:spPr>
        <p:txBody>
          <a:bodyPr>
            <a:normAutofit/>
          </a:bodyPr>
          <a:lstStyle/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охопив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східних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південних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областей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людські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осіб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додатково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ускладнив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без того тяжкий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відбудови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Негативно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вплинув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моральний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Почалася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втеча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селян, особливо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молодих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промисловість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транспорт, на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будови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567642" cy="774720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Висновки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8915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071563"/>
            <a:ext cx="8258175" cy="5429250"/>
          </a:xfrm>
        </p:spPr>
        <p:txBody>
          <a:bodyPr/>
          <a:lstStyle/>
          <a:p>
            <a:endParaRPr lang="uk-UA" smtClean="0"/>
          </a:p>
          <a:p>
            <a:endParaRPr lang="uk-UA" smtClean="0"/>
          </a:p>
          <a:p>
            <a:endParaRPr 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285780" y="785794"/>
            <a:ext cx="8572500" cy="5940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sz="2000" b="1" dirty="0"/>
              <a:t>Після війни Україна змогла повернути деякі території які етнічно були заселені українцями, але були незаконно відібрані. Важливим для України став вступ в ООН та участь у міжнародних  організаціях. Становище в Україні в повоєнні роки було складним. Україна постраждала від війни дуже сильно , особливо в економіці. Велика кількість промислових об</a:t>
            </a:r>
            <a:r>
              <a:rPr lang="en-US" sz="2000" b="1" dirty="0"/>
              <a:t>’</a:t>
            </a:r>
            <a:r>
              <a:rPr lang="uk-UA" sz="2000" b="1" dirty="0" err="1"/>
              <a:t>єктів</a:t>
            </a:r>
            <a:r>
              <a:rPr lang="uk-UA" sz="2000" b="1" dirty="0"/>
              <a:t> була знищена, тому їх потрібно було побудувати в найкоротший строк. В цілому це вдалося, але не було достатньо товарів легкої промисловості. Важким також був голод 1946 – 1947 рр. </a:t>
            </a:r>
            <a:r>
              <a:rPr lang="uk-UA" sz="2000" b="1" dirty="0"/>
              <a:t>Хоча за правильного керівництва його можна було б не допустити, або хоча б зменшити кількість жертв. </a:t>
            </a:r>
            <a:endParaRPr lang="uk-UA" sz="2000" b="1" dirty="0" smtClean="0"/>
          </a:p>
          <a:p>
            <a:pPr algn="just"/>
            <a:r>
              <a:rPr lang="ru-RU" sz="2000" b="1" dirty="0" err="1" smtClean="0"/>
              <a:t>Хоча</a:t>
            </a:r>
            <a:r>
              <a:rPr lang="ru-RU" sz="2000" b="1" dirty="0" smtClean="0"/>
              <a:t> у </a:t>
            </a:r>
            <a:r>
              <a:rPr lang="ru-RU" sz="2000" b="1" dirty="0" err="1" smtClean="0"/>
              <a:t>війні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зазнала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значних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збитків</a:t>
            </a:r>
            <a:r>
              <a:rPr lang="ru-RU" sz="2000" b="1" dirty="0" smtClean="0"/>
              <a:t> (</a:t>
            </a:r>
            <a:r>
              <a:rPr lang="ru-RU" sz="2000" b="1" dirty="0" err="1" smtClean="0"/>
              <a:t>зруйнований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економічний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потенціал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значні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людські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втрати</a:t>
            </a:r>
            <a:r>
              <a:rPr lang="ru-RU" sz="2000" b="1" dirty="0" smtClean="0"/>
              <a:t>), </a:t>
            </a:r>
            <a:r>
              <a:rPr lang="ru-RU" sz="2000" b="1" dirty="0" err="1" smtClean="0"/>
              <a:t>завдяки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героїчній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наполегливій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праці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її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громадян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</a:t>
            </a:r>
            <a:r>
              <a:rPr lang="ru-RU" sz="2000" b="1" dirty="0" smtClean="0"/>
              <a:t> короткий </a:t>
            </a:r>
            <a:r>
              <a:rPr lang="ru-RU" sz="2000" b="1" dirty="0" err="1" smtClean="0"/>
              <a:t>термін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було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відновлено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промисловий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потенціал</a:t>
            </a:r>
            <a:r>
              <a:rPr lang="ru-RU" sz="2000" b="1" dirty="0" smtClean="0"/>
              <a:t>.</a:t>
            </a:r>
          </a:p>
          <a:p>
            <a:pPr algn="just"/>
            <a:r>
              <a:rPr lang="ru-RU" sz="2000" b="1" dirty="0" smtClean="0"/>
              <a:t>Але </a:t>
            </a:r>
            <a:r>
              <a:rPr lang="ru-RU" sz="2000" b="1" dirty="0" err="1" smtClean="0"/>
              <a:t>українцям</a:t>
            </a:r>
            <a:r>
              <a:rPr lang="ru-RU" sz="2000" b="1" dirty="0" smtClean="0"/>
              <a:t>, як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в 1930-ті роки, довелось </a:t>
            </a:r>
            <a:r>
              <a:rPr lang="ru-RU" sz="2000" b="1" dirty="0" err="1" smtClean="0"/>
              <a:t>пережити</a:t>
            </a:r>
            <a:r>
              <a:rPr lang="ru-RU" sz="2000" b="1" dirty="0" smtClean="0"/>
              <a:t> голод, </a:t>
            </a:r>
            <a:r>
              <a:rPr lang="ru-RU" sz="2000" b="1" dirty="0" err="1" smtClean="0"/>
              <a:t>нові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експерименти</a:t>
            </a:r>
            <a:r>
              <a:rPr lang="ru-RU" sz="2000" b="1" dirty="0" smtClean="0"/>
              <a:t> над селом, яке, </a:t>
            </a:r>
            <a:r>
              <a:rPr lang="ru-RU" sz="2000" b="1" dirty="0" err="1" smtClean="0"/>
              <a:t>здавалось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сталінський</a:t>
            </a:r>
            <a:r>
              <a:rPr lang="ru-RU" sz="2000" b="1" dirty="0" smtClean="0"/>
              <a:t> режим </a:t>
            </a:r>
            <a:r>
              <a:rPr lang="ru-RU" sz="2000" b="1" dirty="0" err="1" smtClean="0"/>
              <a:t>вирішив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знищити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вщент</a:t>
            </a:r>
            <a:r>
              <a:rPr lang="ru-RU" sz="2000" b="1" dirty="0" smtClean="0"/>
              <a:t>.</a:t>
            </a:r>
          </a:p>
          <a:p>
            <a:pPr algn="just">
              <a:defRPr/>
            </a:pPr>
            <a:endParaRPr lang="ru-RU" sz="2000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uk-UA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Внутрішньополітичне </a:t>
            </a:r>
            <a:r>
              <a:rPr lang="uk-UA" sz="36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та економічне становище республіки</a:t>
            </a:r>
            <a:r>
              <a:rPr lang="ru-RU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763" y="3616325"/>
            <a:ext cx="9148763" cy="116998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uk-UA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Людські військові втрати були  - 2,5 </a:t>
            </a:r>
            <a:r>
              <a:rPr lang="uk-UA" sz="1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</a:t>
            </a:r>
            <a:r>
              <a:rPr lang="uk-UA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чоловік і 5,5 млн. — загиблих військовополонених і мирного населення. По відношенню до загальних втрат СРСР це становить 40-44%.</a:t>
            </a:r>
          </a:p>
          <a:p>
            <a:pPr algn="ctr">
              <a:defRPr/>
            </a:pPr>
            <a:r>
              <a:rPr lang="uk-UA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урахуванням вторинних демографічних втрат (померлі від хвороб і голоду, депортовані, емігранти, втрати у природному прирості населення), то втрати складуть приблизно 14,5 </a:t>
            </a:r>
            <a:r>
              <a:rPr lang="uk-UA" sz="1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</a:t>
            </a:r>
            <a:r>
              <a:rPr lang="uk-UA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чоловік</a:t>
            </a:r>
            <a:r>
              <a:rPr lang="uk-UA" sz="14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Ярослав\Desktop\афіша_перемога_інет_resiz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71825" y="1000125"/>
            <a:ext cx="397192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Ярослав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0413" y="1071563"/>
            <a:ext cx="1747837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Users\Ярослав\Desktop\загруженно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13" y="4741863"/>
            <a:ext cx="3292475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Users\Ярослав\Desktop\00000034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3" y="1143000"/>
            <a:ext cx="3336925" cy="24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563938" y="5762625"/>
            <a:ext cx="3968750" cy="52387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даху над головою залишилося 10 млн. осіб. </a:t>
            </a:r>
            <a:endParaRPr lang="uk-UA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41713" y="4822825"/>
            <a:ext cx="5329237" cy="95408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Україні зруйновано 714 міст і селищ міського типу, та понад 28 тис. сіл, 16,5 тис. промислових підприємств (81%), 18 тис. лікувальних установ, майже 33 тис. колгоспів, радгоспів, МТС. 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1713" y="6334125"/>
            <a:ext cx="3959225" cy="52387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Відновлювався радянський режим </a:t>
            </a:r>
          </a:p>
          <a:p>
            <a:pPr>
              <a:defRPr/>
            </a:pPr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сталінського зразка </a:t>
            </a:r>
            <a:endParaRPr lang="uk-U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10" descr="жданов и сталин"/>
          <p:cNvPicPr>
            <a:picLocks noChangeAspect="1" noChangeArrowheads="1"/>
          </p:cNvPicPr>
          <p:nvPr/>
        </p:nvPicPr>
        <p:blipFill>
          <a:blip r:embed="rId6" cstate="email">
            <a:lum bright="20000"/>
          </a:blip>
          <a:srcRect/>
          <a:stretch>
            <a:fillRect/>
          </a:stretch>
        </p:blipFill>
        <p:spPr bwMode="auto">
          <a:xfrm>
            <a:off x="7623175" y="5629275"/>
            <a:ext cx="107156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66418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Умови за яких відбувалася відбудова.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5813"/>
            <a:ext cx="8229600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ПОЗИТИВНІ УМОВИ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Перемога у війні – зріс міжнародний авторитет СРСР.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Розширення прав союзних республік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Створено наркомат іноземних справ.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УРСР- стає суб’єктом міжнародного права.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355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5"/>
            <a:ext cx="2971800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6280" y="2571744"/>
            <a:ext cx="4857752" cy="75609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uk-UA" sz="24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Негативні умови</a:t>
            </a:r>
            <a:endParaRPr lang="ru-RU" sz="24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071813" y="3286125"/>
            <a:ext cx="6072187" cy="32845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uk-UA" sz="2000" b="1" dirty="0">
              <a:latin typeface="+mj-lt"/>
              <a:cs typeface="Times New Roman" panose="02020603050405020304" pitchFamily="18" charset="0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uk-UA" sz="2000" b="1" dirty="0">
                <a:latin typeface="+mj-lt"/>
                <a:cs typeface="Times New Roman" panose="02020603050405020304" pitchFamily="18" charset="0"/>
              </a:rPr>
              <a:t> Демографічні втрати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uk-UA" sz="2000" b="1" dirty="0">
                <a:latin typeface="+mj-lt"/>
                <a:cs typeface="Times New Roman" panose="02020603050405020304" pitchFamily="18" charset="0"/>
              </a:rPr>
              <a:t>Сільське господарство зруйноване.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uk-UA" sz="2000" b="1" dirty="0">
                <a:latin typeface="+mj-lt"/>
                <a:cs typeface="Times New Roman" panose="02020603050405020304" pitchFamily="18" charset="0"/>
              </a:rPr>
              <a:t>Катастрофічний спад виробництва.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uk-UA" sz="2000" b="1" dirty="0">
                <a:latin typeface="+mj-lt"/>
                <a:cs typeface="Times New Roman" panose="02020603050405020304" pitchFamily="18" charset="0"/>
              </a:rPr>
              <a:t>Матеріальні втрати.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uk-UA" sz="2000" b="1" dirty="0">
                <a:latin typeface="+mj-lt"/>
                <a:cs typeface="Times New Roman" panose="02020603050405020304" pitchFamily="18" charset="0"/>
              </a:rPr>
              <a:t>Початок « Холодної війни».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uk-UA" sz="2000" b="1" dirty="0">
                <a:latin typeface="+mj-lt"/>
                <a:cs typeface="Times New Roman" panose="02020603050405020304" pitchFamily="18" charset="0"/>
              </a:rPr>
              <a:t>Зменшення трудових ресурсів. В основному працювали жінки і підлітки.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uk-UA" sz="2000" b="1" dirty="0">
                <a:latin typeface="+mj-lt"/>
                <a:cs typeface="Times New Roman" panose="02020603050405020304" pitchFamily="18" charset="0"/>
              </a:rPr>
              <a:t>Важка праця 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defRPr/>
            </a:pPr>
            <a:r>
              <a:rPr lang="uk-UA" sz="2000" b="1" dirty="0">
                <a:latin typeface="+mj-lt"/>
                <a:cs typeface="Times New Roman" panose="02020603050405020304" pitchFamily="18" charset="0"/>
              </a:rPr>
              <a:t>Зубожіння населення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Перші кроки відбудови</a:t>
            </a:r>
            <a:endParaRPr lang="ru-RU" b="1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4579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0463"/>
          </a:xfrm>
        </p:spPr>
        <p:txBody>
          <a:bodyPr>
            <a:normAutofit/>
          </a:bodyPr>
          <a:lstStyle/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Відновлено до кінця 1945 року 44% довоєнних потужностей машинобудівної і 30% легкої промисловості, уведено в дію 123 великі і 506 дрібних шахт Донбасу.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Відновлено роботу значної частини шкіл, вузів, медичних закладів, частково житлового фонду.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Зростання чисельності </a:t>
            </a:r>
            <a:r>
              <a:rPr lang="uk-UA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КП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(б)У до 320 тис. чоловік.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Відновлення 8-годинного робочого дня, відпусток, скасування понаднормової неоплачуваної праці.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Скорочення асигнувань на оборону. Перехід промисловості на випуск мирної продукції.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0"/>
            <a:ext cx="8229600" cy="500042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Відбудова народного господарства</a:t>
            </a: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Ярослав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570413"/>
            <a:ext cx="2970212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Ярослав\Desktop\OEStYqv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6838" y="373063"/>
            <a:ext cx="1474787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Ярослав\Desktop\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61125" y="785813"/>
            <a:ext cx="2665413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1763" y="2636838"/>
            <a:ext cx="10826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1946 р.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38" y="2852738"/>
            <a:ext cx="17780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1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п’ятирічний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</a:t>
            </a:r>
          </a:p>
          <a:p>
            <a:pPr algn="ctr">
              <a:defRPr/>
            </a:pPr>
            <a:r>
              <a:rPr lang="ru-RU" sz="1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відбудові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1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1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озвитку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народного 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1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3125" y="3429000"/>
            <a:ext cx="911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1947 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8813" y="3714750"/>
            <a:ext cx="13430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Відбудовано Дніпрогес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17" descr="днепрогес"/>
          <p:cNvPicPr>
            <a:picLocks noChangeAspect="1" noChangeArrowheads="1"/>
          </p:cNvPicPr>
          <p:nvPr/>
        </p:nvPicPr>
        <p:blipFill>
          <a:blip r:embed="rId5">
            <a:lum contrast="20000"/>
          </a:blip>
          <a:srcRect l="13133" t="1431" b="-2977"/>
          <a:stretch>
            <a:fillRect/>
          </a:stretch>
        </p:blipFill>
        <p:spPr bwMode="auto">
          <a:xfrm>
            <a:off x="1714500" y="4286250"/>
            <a:ext cx="199866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429375" y="2428875"/>
            <a:ext cx="911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1949р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57938" y="2786063"/>
            <a:ext cx="13430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Побудовано газопровід </a:t>
            </a:r>
            <a:r>
              <a:rPr lang="uk-UA" sz="1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Дашава</a:t>
            </a:r>
            <a:r>
              <a:rPr lang="uk-UA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Київ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32775" y="2428875"/>
            <a:ext cx="911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1950 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45438" y="2714625"/>
            <a:ext cx="11985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Завершено </a:t>
            </a:r>
            <a:r>
              <a:rPr lang="ru-RU" sz="1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відбудову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шахт </a:t>
            </a:r>
            <a:r>
              <a:rPr lang="ru-RU" sz="1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Донбаса</a:t>
            </a:r>
            <a:r>
              <a:rPr lang="ru-RU" sz="1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4413" y="4071938"/>
            <a:ext cx="3049587" cy="523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Завершено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відбудови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400" b="1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55563" y="5876925"/>
            <a:ext cx="6892925" cy="9112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4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Зросли</a:t>
            </a:r>
            <a:r>
              <a:rPr 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обсяги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промислового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виробництва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1950 р.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промислового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виробництва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перевищив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довоєнний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рівень</a:t>
            </a:r>
            <a:r>
              <a:rPr lang="ru-RU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15 </a:t>
            </a:r>
            <a:r>
              <a:rPr lang="ru-RU" sz="1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%.</a:t>
            </a:r>
            <a:endParaRPr lang="ru-RU" sz="1400" b="1" i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Ярослав\Desktop\40_ma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89213" y="881063"/>
            <a:ext cx="2800350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2786063" y="2833688"/>
            <a:ext cx="2500312" cy="523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Капітальні вкладення                                у економіку</a:t>
            </a:r>
            <a:endParaRPr lang="ru-RU" sz="1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3" grpId="0"/>
      <p:bldP spid="14" grpId="0"/>
      <p:bldP spid="21" grpId="0"/>
      <p:bldP spid="22" grpId="0"/>
      <p:bldP spid="24" grpId="0"/>
      <p:bldP spid="25" grpId="0"/>
      <p:bldP spid="32" grpId="0" animBg="1"/>
      <p:bldP spid="33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Відбудовчі</a:t>
            </a:r>
            <a:r>
              <a:rPr lang="ru-RU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процеси</a:t>
            </a:r>
            <a:r>
              <a:rPr lang="ru-RU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в </a:t>
            </a:r>
            <a:r>
              <a:rPr lang="ru-RU" sz="2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господарстві</a:t>
            </a:r>
            <a:r>
              <a:rPr lang="ru-RU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республіки</a:t>
            </a:r>
            <a:endParaRPr lang="ru-RU" sz="2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071563"/>
            <a:ext cx="8572500" cy="5786437"/>
          </a:xfrm>
        </p:spPr>
        <p:txBody>
          <a:bodyPr>
            <a:noAutofit/>
          </a:bodyPr>
          <a:lstStyle/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Серпень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1946 р.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Верховна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Рада УРСР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схвалила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п’ятирічний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план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відбудови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народного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республіки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1946-1950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рр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1.Цей план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спирався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характерну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особливість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тоталітарної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можливість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розпоряджатися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ресурсами без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огляду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потреби людей, а на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власний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розсуд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несучи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ніякої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відповідальності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ухвалення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неправильних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рішень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2.Він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передбачав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відбудувати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розорені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райони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підняти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промисловість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сільське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господарство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відродити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культурно-освітню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сферу,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діяльність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наукових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навчальних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закладів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3.Обсяг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капіталовкладень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п’ятирічку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3 рази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перевищував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фінансування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попередніх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трьох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п’ятирічок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4.Основні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капіталовкладення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направляли у 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важку</a:t>
            </a:r>
            <a:r>
              <a:rPr lang="ru-RU" sz="2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промисловість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яку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спрямовано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88%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усіх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капіталовкладень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промисловість</a:t>
            </a:r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214313"/>
            <a:ext cx="8572500" cy="6357937"/>
          </a:xfrm>
        </p:spPr>
        <p:txBody>
          <a:bodyPr>
            <a:normAutofit/>
          </a:bodyPr>
          <a:lstStyle/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Пріоритетними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галузями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народного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визнано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вугільну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промисловість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електроенергетику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металургійну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промисловість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машинобудування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транспорт.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У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сільське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господарство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вкладалося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7%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загального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асигнувань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промисловість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12%.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Значні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кошти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вкладали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військово-промислового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комплексу.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З Уралу, Далекого Сходу,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Поволжя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регіонів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надходили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техніка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устаткування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направляли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фахівців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794" y="21658"/>
            <a:ext cx="9149794" cy="764136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uk-UA" sz="33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Становище у сільському господарстві </a:t>
            </a:r>
            <a:endParaRPr lang="ru-RU" sz="3300" b="1" dirty="0"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7" name="Picture 5" descr="C:\Users\Ярослав\Desktop\1381083445_holodomor-32_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97338" y="2151063"/>
            <a:ext cx="3540125" cy="244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4" name="Picture 2" descr="C:\Users\Ярослав\Desktop\460px-На_полі_колгоспу_Кам’янець-Подільської_обл._1946_р.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1613" y="981075"/>
            <a:ext cx="43815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C:\Users\Ярослав\Desktop\460px-Колона_з_хлібом_прямує_на_елеватор._Одещина,_1947_р.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7400" y="4564063"/>
            <a:ext cx="31400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C:\Users\Ярослав\Desktop\40_ma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837113"/>
            <a:ext cx="2800350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4427538" y="928688"/>
            <a:ext cx="4313237" cy="987425"/>
          </a:xfrm>
          <a:prstGeom prst="rect">
            <a:avLst/>
          </a:prstGeom>
          <a:solidFill>
            <a:srgbClr val="44F11B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Українське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село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зазнало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величезних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зруйновано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30000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майже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МТС ,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розграбовано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техніку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95288" y="3398838"/>
            <a:ext cx="3563937" cy="792162"/>
          </a:xfrm>
          <a:prstGeom prst="rect">
            <a:avLst/>
          </a:prstGeom>
          <a:solidFill>
            <a:srgbClr val="44F11B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Українські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селяни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перейшли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ручну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використовуючи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коней і </a:t>
            </a:r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корів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для </a:t>
            </a:r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обробітку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839913" y="4365625"/>
            <a:ext cx="4375150" cy="777875"/>
          </a:xfrm>
          <a:prstGeom prst="rect">
            <a:avLst/>
          </a:prstGeom>
          <a:solidFill>
            <a:srgbClr val="44F11B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uk-UA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Влада перекачувала кошти з села для розвитку  важкої промисловості і збільшувала податки.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276475" y="5281613"/>
            <a:ext cx="4010025" cy="576262"/>
          </a:xfrm>
          <a:prstGeom prst="rect">
            <a:avLst/>
          </a:prstGeom>
          <a:solidFill>
            <a:srgbClr val="44F11B"/>
          </a:solidFill>
          <a:ln>
            <a:solidFill>
              <a:schemeClr val="tx1"/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uk-UA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розвиток села було вкладено лише 7 % коштів.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1463" y="6000750"/>
            <a:ext cx="4514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214313"/>
            <a:ext cx="8572500" cy="6072187"/>
          </a:xfrm>
        </p:spPr>
        <p:txBody>
          <a:bodyPr>
            <a:noAutofit/>
          </a:bodyPr>
          <a:lstStyle/>
          <a:p>
            <a:pPr marL="0" indent="-384048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ПІДСУМКИ ВИКОНАННЯ 4-ГО П’ЯТИРІЧНОГО ПЛАНУ РОЗВИТКУ НАРОДНОГО ГОСПОДАРСТВА</a:t>
            </a:r>
          </a:p>
          <a:p>
            <a:pPr marL="0" indent="-384048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Темпи відбудови народного господарства були високими:</a:t>
            </a:r>
          </a:p>
          <a:p>
            <a:pPr marL="0" indent="-384048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•навесні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1947 р. Дніпрогес дав перший струм;</a:t>
            </a:r>
          </a:p>
          <a:p>
            <a:pPr marL="0" indent="-384048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•відновилися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довоєнні потужності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Зуєвської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Харківської, Одеської та інших великих теплових електростанцій;</a:t>
            </a:r>
          </a:p>
          <a:p>
            <a:pPr marL="0" indent="-384048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•піднялися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руїн «Запоріжсталь», «Азовсталь», машинобудівні підприємства Києва, Харкова та інших міст;</a:t>
            </a:r>
          </a:p>
          <a:p>
            <a:pPr marL="0" indent="-384048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•у 1948 р. здано в експлуатацію найбільший на той час в СРСР і в Європі газопровід </a:t>
            </a:r>
            <a:r>
              <a:rPr lang="uk-UA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Дашава</a:t>
            </a:r>
            <a:r>
              <a:rPr lang="uk-UA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Київ;</a:t>
            </a:r>
            <a:endParaRPr lang="uk-UA" sz="2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-384048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•обсяг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валової продукції промисловості України збільшився в 4,5 разу й перевищував рівень 1940 р. на 15%;</a:t>
            </a:r>
          </a:p>
          <a:p>
            <a:pPr marL="0" indent="-384048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•стали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ладу 22 доменні, 43 мартенівські печі, 45 прокатних станів, 130 шахт, до 1950 р. відновили роботу 104 машинобудівні заводи;</a:t>
            </a:r>
          </a:p>
          <a:p>
            <a:pPr marL="0" indent="-384048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•на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кінець п’ятирічки Україна виробляла чавуну, сталі, кам’яного вугілля стільки само, як у довоєнний час, а з виробництва прокату, чорних металів, продукції машинобудування, електроенергії, залізної руди значно перевищувала цей рівень;</a:t>
            </a:r>
          </a:p>
          <a:p>
            <a:pPr marL="0" indent="-384048"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•утім</a:t>
            </a:r>
            <a:r>
              <a:rPr lang="uk-UA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легка промисловість розвивалася слабко і у 1950 р. вона сягала лише 80% довоєнного рівня.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Інше 1">
      <a:dk1>
        <a:srgbClr val="0000FF"/>
      </a:dk1>
      <a:lt1>
        <a:srgbClr val="FFFF66"/>
      </a:lt1>
      <a:dk2>
        <a:srgbClr val="0000FF"/>
      </a:dk2>
      <a:lt2>
        <a:srgbClr val="0000FF"/>
      </a:lt2>
      <a:accent1>
        <a:srgbClr val="0000FF"/>
      </a:accent1>
      <a:accent2>
        <a:srgbClr val="0000FF"/>
      </a:accent2>
      <a:accent3>
        <a:srgbClr val="0000FF"/>
      </a:accent3>
      <a:accent4>
        <a:srgbClr val="0000FF"/>
      </a:accent4>
      <a:accent5>
        <a:srgbClr val="0000FF"/>
      </a:accent5>
      <a:accent6>
        <a:srgbClr val="0000FF"/>
      </a:accent6>
      <a:hlink>
        <a:srgbClr val="0000FF"/>
      </a:hlink>
      <a:folHlink>
        <a:srgbClr val="0000FF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1258</Words>
  <Application>Microsoft Office PowerPoint</Application>
  <PresentationFormat>Экран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Courier New</vt:lpstr>
      <vt:lpstr>Calibri</vt:lpstr>
      <vt:lpstr>Century Gothic</vt:lpstr>
      <vt:lpstr>Wingdings 2</vt:lpstr>
      <vt:lpstr>Verdana</vt:lpstr>
      <vt:lpstr>Wingdings</vt:lpstr>
      <vt:lpstr>Times New Roman</vt:lpstr>
      <vt:lpstr>Тема Office</vt:lpstr>
      <vt:lpstr>Яркая</vt:lpstr>
      <vt:lpstr>Зміст:</vt:lpstr>
      <vt:lpstr> Внутрішньополітичне та економічне становище республіки </vt:lpstr>
      <vt:lpstr>Умови за яких відбувалася відбудова.</vt:lpstr>
      <vt:lpstr>Перші кроки відбудови</vt:lpstr>
      <vt:lpstr>Відбудова народного господарства </vt:lpstr>
      <vt:lpstr>Відбудовчі процеси в господарстві республіки</vt:lpstr>
      <vt:lpstr>Слайд 7</vt:lpstr>
      <vt:lpstr>Становище у сільському господарстві </vt:lpstr>
      <vt:lpstr>Слайд 9</vt:lpstr>
      <vt:lpstr>Зміни в житті та побуті населення.</vt:lpstr>
      <vt:lpstr>Слайд 11</vt:lpstr>
      <vt:lpstr>Фактори, що впливали на відбудовчі процеси в господарстві</vt:lpstr>
      <vt:lpstr>Фактори, що впливали на відбудовчі процеси в господарстві</vt:lpstr>
      <vt:lpstr>Слайд 14</vt:lpstr>
      <vt:lpstr>Слайд 15</vt:lpstr>
      <vt:lpstr> ГОЛОД 1946-1947 РОКІВ . ПРИЧИНИ: </vt:lpstr>
      <vt:lpstr> ГОЛОД 1946-1947 РОКІВ . НАСЛІДКИ: </vt:lpstr>
      <vt:lpstr>Висновки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Володимир</dc:creator>
  <cp:lastModifiedBy>Светлана</cp:lastModifiedBy>
  <cp:revision>44</cp:revision>
  <dcterms:created xsi:type="dcterms:W3CDTF">2012-09-01T14:25:48Z</dcterms:created>
  <dcterms:modified xsi:type="dcterms:W3CDTF">2020-04-15T18:28:20Z</dcterms:modified>
</cp:coreProperties>
</file>