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006600"/>
    <a:srgbClr val="000066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hap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120000 h 120000"/>
            </a:gdLst>
            <a:ahLst/>
            <a:cxnLst>
              <a:cxn ang="0">
                <a:pos x="0" y="0"/>
              </a:cxn>
              <a:cxn ang="0">
                <a:pos x="120000" y="0"/>
              </a:cxn>
              <a:cxn ang="0">
                <a:pos x="120000" y="120000"/>
              </a:cxn>
              <a:cxn ang="0">
                <a:pos x="0" y="120000"/>
              </a:cxn>
            </a:cxnLst>
            <a:rect l="T0" t="T1" r="T2" b="T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hape 90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2" name="Shape 91"/>
          <p:cNvSpPr>
            <a:spLocks noGrp="1" noRot="1" noChangeAspec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3794" name="Shape 160"/>
          <p:cNvSpPr>
            <a:spLocks noGrp="1" noRot="1" noChangeAspec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hape 165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5842" name="Shape 166"/>
          <p:cNvSpPr>
            <a:spLocks noGrp="1" noRot="1" noChangeAspec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hape 170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7890" name="Shape 171"/>
          <p:cNvSpPr>
            <a:spLocks noGrp="1" noRot="1" noChangeAspec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hape 95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0" name="Shape 96"/>
          <p:cNvSpPr>
            <a:spLocks noGrp="1" noRot="1" noChangeAspec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hape 100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58" name="Shape 101"/>
          <p:cNvSpPr>
            <a:spLocks noGrp="1" noRot="1" noChangeAspec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hape 111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6" name="Shape 112"/>
          <p:cNvSpPr>
            <a:spLocks noGrp="1" noRot="1" noChangeAspec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11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3554" name="Shape 117"/>
          <p:cNvSpPr>
            <a:spLocks noGrp="1" noRot="1" noChangeAspec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hape 12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5602" name="Shape 123"/>
          <p:cNvSpPr>
            <a:spLocks noGrp="1" noRot="1" noChangeAspec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hape 13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0" name="Shape 134"/>
          <p:cNvSpPr>
            <a:spLocks noGrp="1" noRot="1" noChangeAspec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hape 14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9698" name="Shape 145"/>
          <p:cNvSpPr>
            <a:spLocks noGrp="1" noRot="1" noChangeAspec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hape 15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1746" name="Shape 155"/>
          <p:cNvSpPr>
            <a:spLocks noGrp="1" noRot="1" noChangeAspec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/>
            <a:gdLst>
              <a:gd name="T0" fmla="*/ 0 w 5772"/>
              <a:gd name="T1" fmla="*/ 0 h 656"/>
              <a:gd name="T2" fmla="*/ 5772 w 5772"/>
              <a:gd name="T3" fmla="*/ 656 h 656"/>
            </a:gdLst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T0" t="T1" r="T2" b="T3"/>
            <a:pathLst>
              <a:path w="5772" h="656" extrusionOk="0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1476AB">
                  <a:alpha val="44704"/>
                </a:srgbClr>
              </a:gs>
              <a:gs pos="100000">
                <a:srgbClr val="0CE0EC">
                  <a:alpha val="54900"/>
                </a:srgbClr>
              </a:gs>
            </a:gsLst>
            <a:lin ang="540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ru-RU"/>
          </a:p>
        </p:txBody>
      </p:sp>
      <p:sp>
        <p:nvSpPr>
          <p:cNvPr id="5" name="Shape 7"/>
          <p:cNvSpPr/>
          <p:nvPr/>
        </p:nvSpPr>
        <p:spPr>
          <a:xfrm>
            <a:off x="4381500" y="-7144"/>
            <a:ext cx="4762500" cy="638174"/>
          </a:xfrm>
          <a:custGeom>
            <a:avLst/>
            <a:gdLst/>
            <a:ahLst/>
            <a:cxnLst/>
            <a:rect l="0" t="0" r="0" b="0"/>
            <a:pathLst>
              <a:path w="3000" h="595" extrusionOk="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18A7B0">
                  <a:alpha val="29803"/>
                </a:srgbClr>
              </a:gs>
              <a:gs pos="80000">
                <a:srgbClr val="0993DD">
                  <a:alpha val="44705"/>
                </a:srgbClr>
              </a:gs>
              <a:gs pos="100000">
                <a:srgbClr val="0993DD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800" kern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grpSp>
        <p:nvGrpSpPr>
          <p:cNvPr id="6" name="Shape 13"/>
          <p:cNvGrpSpPr>
            <a:grpSpLocks/>
          </p:cNvGrpSpPr>
          <p:nvPr/>
        </p:nvGrpSpPr>
        <p:grpSpPr bwMode="auto">
          <a:xfrm>
            <a:off x="-28575" y="-15875"/>
            <a:ext cx="9197975" cy="1085850"/>
            <a:chOff x="-29322" y="-1971"/>
            <a:chExt cx="9198254" cy="1086266"/>
          </a:xfrm>
        </p:grpSpPr>
        <p:sp>
          <p:nvSpPr>
            <p:cNvPr id="7" name="Shape 14"/>
            <p:cNvSpPr>
              <a:spLocks/>
            </p:cNvSpPr>
            <p:nvPr/>
          </p:nvSpPr>
          <p:spPr bwMode="auto">
            <a:xfrm rot="-164308">
              <a:off x="-19044" y="216549"/>
              <a:ext cx="9163050" cy="649224"/>
            </a:xfrm>
            <a:custGeom>
              <a:avLst/>
              <a:gdLst>
                <a:gd name="T0" fmla="*/ 0 w 5772"/>
                <a:gd name="T1" fmla="*/ 0 h 1055"/>
                <a:gd name="T2" fmla="*/ 5772 w 5772"/>
                <a:gd name="T3" fmla="*/ 1055 h 1055"/>
              </a:gdLst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T0" t="T1" r="T2" b="T3"/>
              <a:pathLst>
                <a:path w="5772" h="1055" extrusionOk="0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75" cap="flat" cmpd="sng">
              <a:solidFill>
                <a:srgbClr val="33B7B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/>
            <a:lstStyle/>
            <a:p>
              <a:endParaRPr lang="ru-RU"/>
            </a:p>
          </p:txBody>
        </p:sp>
        <p:sp>
          <p:nvSpPr>
            <p:cNvPr id="8" name="Shape 15"/>
            <p:cNvSpPr/>
            <p:nvPr/>
          </p:nvSpPr>
          <p:spPr>
            <a:xfrm rot="-164308">
              <a:off x="-15035" y="290241"/>
              <a:ext cx="9176029" cy="530428"/>
            </a:xfrm>
            <a:custGeom>
              <a:avLst/>
              <a:gdLst/>
              <a:ahLst/>
              <a:cxnLst/>
              <a:rect l="0" t="0" r="0" b="0"/>
              <a:pathLst>
                <a:path w="5766" h="854" extrusionOk="0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sz="1800" ker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530352" y="1316736"/>
            <a:ext cx="7772400" cy="136245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lvl="0" algn="l" rtl="0">
              <a:spcBef>
                <a:spcPts val="0"/>
              </a:spcBef>
              <a:buClr>
                <a:srgbClr val="54EEC5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lvl="0" indent="0" rtl="0">
              <a:spcBef>
                <a:spcPts val="0"/>
              </a:spcBef>
              <a:buClr>
                <a:schemeClr val="lt1"/>
              </a:buClr>
              <a:buFont typeface="Merriweather"/>
              <a:buNone/>
              <a:defRPr/>
            </a:lvl1pPr>
            <a:lvl2pPr lvl="1" rtl="0">
              <a:spcBef>
                <a:spcPts val="0"/>
              </a:spcBef>
              <a:buClr>
                <a:schemeClr val="lt1"/>
              </a:buClr>
              <a:buFont typeface="Merriweather"/>
              <a:buNone/>
              <a:defRPr/>
            </a:lvl2pPr>
            <a:lvl3pPr lvl="2" rtl="0">
              <a:spcBef>
                <a:spcPts val="0"/>
              </a:spcBef>
              <a:buClr>
                <a:schemeClr val="lt1"/>
              </a:buClr>
              <a:buFont typeface="Merriweather"/>
              <a:buNone/>
              <a:defRPr/>
            </a:lvl3pPr>
            <a:lvl4pPr lvl="3" rtl="0">
              <a:spcBef>
                <a:spcPts val="0"/>
              </a:spcBef>
              <a:buClr>
                <a:schemeClr val="lt1"/>
              </a:buClr>
              <a:buFont typeface="Merriweather"/>
              <a:buNone/>
              <a:defRPr/>
            </a:lvl4pPr>
            <a:lvl5pPr lvl="4" rtl="0">
              <a:spcBef>
                <a:spcPts val="0"/>
              </a:spcBef>
              <a:buClr>
                <a:schemeClr val="lt1"/>
              </a:buClr>
              <a:buFont typeface="Merriweather"/>
              <a:buNone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31"/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" name="Shape 32"/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" name="Shape 33"/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  <a:lvl2pPr lvl="1">
              <a:defRPr/>
            </a:lvl2pPr>
            <a:lvl3pPr lvl="2">
              <a:defRPr/>
            </a:lvl3pPr>
            <a:lvl4pPr lvl="3">
              <a:defRPr/>
            </a:lvl4pPr>
            <a:lvl5pPr lvl="4">
              <a:defRPr/>
            </a:lvl5pPr>
          </a:lstStyle>
          <a:p>
            <a:endParaRPr lang="ru-RU"/>
          </a:p>
          <a:p>
            <a:pPr lvl="1"/>
            <a:endParaRPr lang="ru-RU"/>
          </a:p>
          <a:p>
            <a:pPr lvl="2"/>
            <a:endParaRPr lang="ru-RU"/>
          </a:p>
          <a:p>
            <a:pPr lvl="3"/>
            <a:endParaRPr lang="ru-RU"/>
          </a:p>
          <a:p>
            <a:pPr lvl="4"/>
            <a:endParaRPr lang="ru-RU"/>
          </a:p>
          <a:p>
            <a:pPr lvl="4"/>
            <a:endParaRPr lang="ru-RU"/>
          </a:p>
          <a:p>
            <a:pPr lvl="4"/>
            <a:endParaRPr lang="ru-RU"/>
          </a:p>
          <a:p>
            <a:pPr lvl="4"/>
            <a:endParaRPr lang="ru-RU"/>
          </a:p>
          <a:p>
            <a:pPr lvl="4"/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7D4FF"/>
            </a:gs>
            <a:gs pos="25000">
              <a:srgbClr val="2BCEFE"/>
            </a:gs>
            <a:gs pos="100000">
              <a:srgbClr val="002E3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3" name="Shape 8"/>
          <p:cNvSpPr txBox="1"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/>
          <a:p>
            <a:pPr lvl="0"/>
            <a:endParaRPr lang="ru-RU" smtClean="0">
              <a:sym typeface="Arial" charset="0"/>
            </a:endParaRPr>
          </a:p>
        </p:txBody>
      </p:sp>
      <p:sp>
        <p:nvSpPr>
          <p:cNvPr id="39944" name="Shape 9"/>
          <p:cNvSpPr txBox="1"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>
              <a:sym typeface="Arial" charset="0"/>
            </a:endParaRPr>
          </a:p>
        </p:txBody>
      </p:sp>
      <p:sp>
        <p:nvSpPr>
          <p:cNvPr id="39945" name="Shape 31"/>
          <p:cNvSpPr txBox="1">
            <a:spLocks noGrp="1"/>
          </p:cNvSpPr>
          <p:nvPr>
            <p:ph type="dt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9946" name="Shape 32"/>
          <p:cNvSpPr txBox="1">
            <a:spLocks noGrp="1"/>
          </p:cNvSpPr>
          <p:nvPr>
            <p:ph type="ftr" idx="3"/>
          </p:nvPr>
        </p:nvSpPr>
        <p:spPr bwMode="auto">
          <a:xfrm>
            <a:off x="2667000" y="6356350"/>
            <a:ext cx="3352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7" name="Shape 33"/>
          <p:cNvSpPr txBox="1">
            <a:spLocks noGrp="1"/>
          </p:cNvSpPr>
          <p:nvPr>
            <p:ph type="sldNum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  <a:noAutofit/>
          </a:bodyPr>
          <a:lstStyle>
            <a:lvl1pPr algn="r">
              <a:defRPr/>
            </a:lvl1pPr>
            <a:lvl2pPr lvl="1">
              <a:defRPr/>
            </a:lvl2pPr>
            <a:lvl3pPr lvl="2">
              <a:defRPr/>
            </a:lvl3pPr>
            <a:lvl4pPr lvl="3">
              <a:defRPr/>
            </a:lvl4pPr>
            <a:lvl5pPr lvl="4">
              <a:defRPr/>
            </a:lvl5pPr>
          </a:lstStyle>
          <a:p>
            <a:endParaRPr lang="ru-RU"/>
          </a:p>
          <a:p>
            <a:pPr lvl="1"/>
            <a:endParaRPr lang="ru-RU"/>
          </a:p>
          <a:p>
            <a:pPr lvl="2"/>
            <a:endParaRPr lang="ru-RU"/>
          </a:p>
          <a:p>
            <a:pPr lvl="3"/>
            <a:endParaRPr lang="ru-RU"/>
          </a:p>
          <a:p>
            <a:pPr lvl="4"/>
            <a:endParaRPr lang="ru-RU"/>
          </a:p>
          <a:p>
            <a:pPr lvl="4"/>
            <a:endParaRPr lang="ru-RU"/>
          </a:p>
          <a:p>
            <a:pPr lvl="4"/>
            <a:endParaRPr lang="ru-RU"/>
          </a:p>
          <a:p>
            <a:pPr lvl="4"/>
            <a:endParaRPr lang="ru-RU"/>
          </a:p>
          <a:p>
            <a:pPr lvl="4"/>
            <a:endParaRPr lang="ru-RU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+mj-lt"/>
          <a:ea typeface="+mj-ea"/>
          <a:cs typeface="+mj-cs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+mn-lt"/>
          <a:ea typeface="+mn-ea"/>
          <a:cs typeface="+mn-cs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+mn-lt"/>
          <a:ea typeface="+mn-ea"/>
          <a:cs typeface="+mn-cs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+mn-lt"/>
          <a:ea typeface="+mn-ea"/>
          <a:cs typeface="+mn-cs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+mn-lt"/>
          <a:ea typeface="+mn-ea"/>
          <a:cs typeface="+mn-cs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+mn-lt"/>
          <a:ea typeface="+mn-ea"/>
          <a:cs typeface="+mn-cs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+mn-lt"/>
          <a:ea typeface="+mn-ea"/>
          <a:cs typeface="+mn-cs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+mn-lt"/>
          <a:ea typeface="+mn-ea"/>
          <a:cs typeface="+mn-cs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+mn-lt"/>
          <a:ea typeface="+mn-ea"/>
          <a:cs typeface="+mn-cs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+mn-lt"/>
          <a:ea typeface="+mn-ea"/>
          <a:cs typeface="+mn-cs"/>
          <a:sym typeface="Arial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hape 93"/>
          <p:cNvSpPr>
            <a:spLocks noChangeArrowheads="1"/>
          </p:cNvSpPr>
          <p:nvPr/>
        </p:nvSpPr>
        <p:spPr bwMode="auto">
          <a:xfrm>
            <a:off x="900113" y="1341438"/>
            <a:ext cx="7775575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ctr">
              <a:buSzPct val="25000"/>
            </a:pPr>
            <a:r>
              <a:rPr lang="ru-RU" sz="5400" b="1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Застосування інтеграла</a:t>
            </a:r>
          </a:p>
          <a:p>
            <a:pPr algn="ctr">
              <a:buSzPct val="25000"/>
            </a:pPr>
            <a:r>
              <a:rPr lang="ru-RU" sz="5400" b="1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до обчислення </a:t>
            </a:r>
          </a:p>
          <a:p>
            <a:pPr algn="ctr">
              <a:buSzPct val="25000"/>
            </a:pPr>
            <a:r>
              <a:rPr lang="ru-RU" sz="5400" b="1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площ</a:t>
            </a:r>
          </a:p>
          <a:p>
            <a:pPr algn="ctr">
              <a:buSzPct val="25000"/>
            </a:pPr>
            <a:r>
              <a:rPr lang="ru-RU" sz="5400" b="1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плоских фігур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hape 162"/>
          <p:cNvSpPr txBox="1">
            <a:spLocks noGrp="1"/>
          </p:cNvSpPr>
          <p:nvPr>
            <p:ph type="body" idx="4294967295"/>
          </p:nvPr>
        </p:nvSpPr>
        <p:spPr>
          <a:xfrm>
            <a:off x="468313" y="1125538"/>
            <a:ext cx="7467600" cy="5399087"/>
          </a:xfrm>
        </p:spPr>
        <p:txBody>
          <a:bodyPr tIns="45700" bIns="45700"/>
          <a:lstStyle/>
          <a:p>
            <a:pPr marL="34925" indent="-9525" eaLnBrk="1" hangingPunct="1">
              <a:buClr>
                <a:srgbClr val="0BD0D9"/>
              </a:buClr>
              <a:buSzPct val="25000"/>
              <a:buFont typeface="Merriweather"/>
              <a:buNone/>
            </a:pPr>
            <a:r>
              <a:rPr lang="ru-RU" sz="2400" smtClean="0">
                <a:latin typeface="Merriweather"/>
                <a:ea typeface="Merriweather"/>
                <a:cs typeface="Merriweather"/>
                <a:sym typeface="Merriweather"/>
              </a:rPr>
              <a:t/>
            </a:r>
            <a:br>
              <a:rPr lang="ru-RU" sz="2400" smtClean="0">
                <a:latin typeface="Merriweather"/>
                <a:ea typeface="Merriweather"/>
                <a:cs typeface="Merriweather"/>
                <a:sym typeface="Merriweather"/>
              </a:rPr>
            </a:br>
            <a:r>
              <a:rPr lang="ru-RU" sz="2400" smtClean="0">
                <a:latin typeface="Merriweather"/>
                <a:ea typeface="Merriweather"/>
                <a:cs typeface="Merriweather"/>
                <a:sym typeface="Merriweather"/>
              </a:rPr>
              <a:t>1. Запускаємо програму Advanced Grapher.</a:t>
            </a:r>
            <a:br>
              <a:rPr lang="ru-RU" sz="2400" smtClean="0">
                <a:latin typeface="Merriweather"/>
                <a:ea typeface="Merriweather"/>
                <a:cs typeface="Merriweather"/>
                <a:sym typeface="Merriweather"/>
              </a:rPr>
            </a:br>
            <a:r>
              <a:rPr lang="ru-RU" sz="2400" smtClean="0">
                <a:latin typeface="Merriweather"/>
                <a:ea typeface="Merriweather"/>
                <a:cs typeface="Merriweather"/>
                <a:sym typeface="Merriweather"/>
              </a:rPr>
              <a:t>2. Будуємо в системі координат відповідні графіки функцій. Для цього заходимо в розділ «Побудова», вибираємо «Додати графік» та вписуємо формулу функції у = 8/(4+x^2).</a:t>
            </a:r>
            <a:br>
              <a:rPr lang="ru-RU" sz="2400" smtClean="0">
                <a:latin typeface="Merriweather"/>
                <a:ea typeface="Merriweather"/>
                <a:cs typeface="Merriweather"/>
                <a:sym typeface="Merriweather"/>
              </a:rPr>
            </a:br>
            <a:r>
              <a:rPr lang="ru-RU" sz="2400" smtClean="0">
                <a:latin typeface="Merriweather"/>
                <a:ea typeface="Merriweather"/>
                <a:cs typeface="Merriweather"/>
                <a:sym typeface="Merriweather"/>
              </a:rPr>
              <a:t>Аналогічно будуємо графік другої функції у = 1.</a:t>
            </a:r>
            <a:br>
              <a:rPr lang="ru-RU" sz="2400" smtClean="0">
                <a:latin typeface="Merriweather"/>
                <a:ea typeface="Merriweather"/>
                <a:cs typeface="Merriweather"/>
                <a:sym typeface="Merriweather"/>
              </a:rPr>
            </a:br>
            <a:r>
              <a:rPr lang="ru-RU" sz="2400" smtClean="0">
                <a:latin typeface="Merriweather"/>
                <a:ea typeface="Merriweather"/>
                <a:cs typeface="Merriweather"/>
                <a:sym typeface="Merriweather"/>
              </a:rPr>
              <a:t>3. Заходимо в розділ «Обчислити», вибираємо «Інтегрування» та вказуємо основні лінії. </a:t>
            </a:r>
            <a:br>
              <a:rPr lang="ru-RU" sz="2400" smtClean="0">
                <a:latin typeface="Merriweather"/>
                <a:ea typeface="Merriweather"/>
                <a:cs typeface="Merriweather"/>
                <a:sym typeface="Merriweather"/>
              </a:rPr>
            </a:br>
            <a:r>
              <a:rPr lang="ru-RU" sz="2400" smtClean="0">
                <a:latin typeface="Merriweather"/>
                <a:ea typeface="Merriweather"/>
                <a:cs typeface="Merriweather"/>
                <a:sym typeface="Merriweather"/>
              </a:rPr>
              <a:t>4. Дістаємо шукану площу даної фігури (як видно з рисунка).</a:t>
            </a:r>
            <a:br>
              <a:rPr lang="ru-RU" sz="2400" smtClean="0">
                <a:latin typeface="Merriweather"/>
                <a:ea typeface="Merriweather"/>
                <a:cs typeface="Merriweather"/>
                <a:sym typeface="Merriweather"/>
              </a:rPr>
            </a:br>
            <a:r>
              <a:rPr lang="ru-RU" sz="2400" smtClean="0">
                <a:latin typeface="Merriweather"/>
                <a:ea typeface="Merriweather"/>
                <a:cs typeface="Merriweather"/>
                <a:sym typeface="Merriweather"/>
              </a:rPr>
              <a:t>5. Для того щоб одержати візуально заштриховану область фігури, необхідно виконати такі дії: натиснути клавіші «Додати графік» та«ОК».</a:t>
            </a:r>
          </a:p>
        </p:txBody>
      </p:sp>
      <p:sp>
        <p:nvSpPr>
          <p:cNvPr id="32770" name="Shape 163"/>
          <p:cNvSpPr>
            <a:spLocks noChangeArrowheads="1"/>
          </p:cNvSpPr>
          <p:nvPr/>
        </p:nvSpPr>
        <p:spPr bwMode="auto">
          <a:xfrm>
            <a:off x="2339975" y="0"/>
            <a:ext cx="40322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ctr">
              <a:buSzPct val="25000"/>
            </a:pPr>
            <a:r>
              <a:rPr lang="ru-RU" sz="5400" b="1">
                <a:solidFill>
                  <a:srgbClr val="006600"/>
                </a:solidFill>
              </a:rPr>
              <a:t>Алгоритм</a:t>
            </a:r>
          </a:p>
        </p:txBody>
      </p:sp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hape 168"/>
          <p:cNvSpPr txBox="1">
            <a:spLocks noGrp="1"/>
          </p:cNvSpPr>
          <p:nvPr>
            <p:ph type="body" idx="4294967295"/>
          </p:nvPr>
        </p:nvSpPr>
        <p:spPr>
          <a:xfrm>
            <a:off x="428625" y="1071563"/>
            <a:ext cx="7467600" cy="4525962"/>
          </a:xfrm>
        </p:spPr>
        <p:txBody>
          <a:bodyPr tIns="45700" bIns="45700"/>
          <a:lstStyle/>
          <a:p>
            <a:pPr marL="273050" indent="-273050" eaLnBrk="1" hangingPunct="1">
              <a:spcBef>
                <a:spcPts val="800"/>
              </a:spcBef>
              <a:buClr>
                <a:srgbClr val="0BD0D9"/>
              </a:buClr>
              <a:buSzPct val="95000"/>
              <a:buFont typeface="Merriweather"/>
              <a:buChar char="●"/>
            </a:pPr>
            <a:r>
              <a:rPr lang="ru-RU" sz="4000" b="1" smtClean="0">
                <a:solidFill>
                  <a:srgbClr val="A50021"/>
                </a:solidFill>
                <a:latin typeface="Merriweather"/>
                <a:ea typeface="Merriweather"/>
                <a:cs typeface="Merriweather"/>
                <a:sym typeface="Merriweather"/>
              </a:rPr>
              <a:t>Було складно …</a:t>
            </a:r>
          </a:p>
          <a:p>
            <a:pPr marL="273050" indent="-273050" eaLnBrk="1" hangingPunct="1">
              <a:buClr>
                <a:srgbClr val="0BD0D9"/>
              </a:buClr>
              <a:buSzPct val="95000"/>
              <a:buFont typeface="Merriweather"/>
              <a:buChar char="●"/>
            </a:pPr>
            <a:r>
              <a:rPr lang="ru-RU" sz="4000" b="1" smtClean="0">
                <a:solidFill>
                  <a:srgbClr val="A50021"/>
                </a:solidFill>
                <a:latin typeface="Merriweather"/>
                <a:ea typeface="Merriweather"/>
                <a:cs typeface="Merriweather"/>
                <a:sym typeface="Merriweather"/>
              </a:rPr>
              <a:t>Я дізнався …</a:t>
            </a:r>
          </a:p>
          <a:p>
            <a:pPr marL="273050" indent="-273050" eaLnBrk="1" hangingPunct="1">
              <a:spcBef>
                <a:spcPts val="800"/>
              </a:spcBef>
              <a:buClr>
                <a:srgbClr val="0BD0D9"/>
              </a:buClr>
              <a:buSzPct val="95000"/>
              <a:buFont typeface="Merriweather"/>
              <a:buChar char="●"/>
            </a:pPr>
            <a:r>
              <a:rPr lang="ru-RU" sz="4000" b="1" smtClean="0">
                <a:solidFill>
                  <a:srgbClr val="A50021"/>
                </a:solidFill>
                <a:latin typeface="Merriweather"/>
                <a:ea typeface="Merriweather"/>
                <a:cs typeface="Merriweather"/>
                <a:sym typeface="Merriweather"/>
              </a:rPr>
              <a:t>Я зміг …</a:t>
            </a:r>
          </a:p>
          <a:p>
            <a:pPr marL="273050" indent="-273050" eaLnBrk="1" hangingPunct="1">
              <a:spcBef>
                <a:spcPts val="800"/>
              </a:spcBef>
              <a:buClr>
                <a:srgbClr val="0BD0D9"/>
              </a:buClr>
              <a:buSzPct val="95000"/>
              <a:buFont typeface="Merriweather"/>
              <a:buChar char="●"/>
            </a:pPr>
            <a:r>
              <a:rPr lang="ru-RU" sz="4000" b="1" smtClean="0">
                <a:solidFill>
                  <a:srgbClr val="A50021"/>
                </a:solidFill>
                <a:latin typeface="Merriweather"/>
                <a:ea typeface="Merriweather"/>
                <a:cs typeface="Merriweather"/>
                <a:sym typeface="Merriweather"/>
              </a:rPr>
              <a:t>Я хотів би …</a:t>
            </a:r>
          </a:p>
          <a:p>
            <a:pPr marL="273050" indent="-273050" eaLnBrk="1" hangingPunct="1">
              <a:spcBef>
                <a:spcPts val="800"/>
              </a:spcBef>
              <a:buClr>
                <a:srgbClr val="0BD0D9"/>
              </a:buClr>
              <a:buSzPct val="95000"/>
              <a:buFont typeface="Merriweather"/>
              <a:buChar char="●"/>
            </a:pPr>
            <a:r>
              <a:rPr lang="ru-RU" sz="4000" b="1" smtClean="0">
                <a:solidFill>
                  <a:srgbClr val="A50021"/>
                </a:solidFill>
                <a:latin typeface="Merriweather"/>
                <a:ea typeface="Merriweather"/>
                <a:cs typeface="Merriweather"/>
                <a:sym typeface="Merriweather"/>
              </a:rPr>
              <a:t>Мені запам’яталось …</a:t>
            </a:r>
          </a:p>
          <a:p>
            <a:pPr marL="273050" indent="-273050" eaLnBrk="1" hangingPunct="1">
              <a:spcBef>
                <a:spcPts val="800"/>
              </a:spcBef>
              <a:buClr>
                <a:srgbClr val="0BD0D9"/>
              </a:buClr>
              <a:buSzPct val="95000"/>
              <a:buFont typeface="Merriweather"/>
              <a:buChar char="●"/>
            </a:pPr>
            <a:r>
              <a:rPr lang="ru-RU" sz="4000" b="1" smtClean="0">
                <a:solidFill>
                  <a:srgbClr val="A50021"/>
                </a:solidFill>
                <a:latin typeface="Merriweather"/>
                <a:ea typeface="Merriweather"/>
                <a:cs typeface="Merriweather"/>
                <a:sym typeface="Merriweather"/>
              </a:rPr>
              <a:t>Я спробую …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hape 173"/>
          <p:cNvSpPr txBox="1">
            <a:spLocks noGrp="1"/>
          </p:cNvSpPr>
          <p:nvPr>
            <p:ph type="title" idx="4294967295"/>
          </p:nvPr>
        </p:nvSpPr>
        <p:spPr>
          <a:xfrm>
            <a:off x="468313" y="692150"/>
            <a:ext cx="8229600" cy="1143000"/>
          </a:xfrm>
        </p:spPr>
        <p:txBody>
          <a:bodyPr lIns="0" tIns="45700" rIns="0" bIns="0"/>
          <a:lstStyle/>
          <a:p>
            <a:pPr algn="ctr" eaLnBrk="1" hangingPunct="1">
              <a:buClr>
                <a:srgbClr val="7030A0"/>
              </a:buClr>
              <a:buSzPct val="25000"/>
              <a:buFont typeface="Calibri" pitchFamily="34" charset="0"/>
              <a:buNone/>
            </a:pPr>
            <a:r>
              <a:rPr lang="ru-RU" sz="5000" b="1" smtClean="0">
                <a:solidFill>
                  <a:srgbClr val="A50021"/>
                </a:solidFill>
                <a:latin typeface="Calibri" pitchFamily="34" charset="0"/>
                <a:cs typeface="Arial" charset="0"/>
                <a:sym typeface="Calibri" pitchFamily="34" charset="0"/>
              </a:rPr>
              <a:t>Домашнє завдання</a:t>
            </a:r>
          </a:p>
        </p:txBody>
      </p:sp>
      <p:sp>
        <p:nvSpPr>
          <p:cNvPr id="36866" name="Shape 174"/>
          <p:cNvSpPr txBox="1">
            <a:spLocks noGrp="1"/>
          </p:cNvSpPr>
          <p:nvPr>
            <p:ph type="body" idx="4294967295"/>
          </p:nvPr>
        </p:nvSpPr>
        <p:spPr>
          <a:xfrm>
            <a:off x="457199" y="1935163"/>
            <a:ext cx="8240713" cy="4590181"/>
          </a:xfrm>
        </p:spPr>
        <p:txBody>
          <a:bodyPr tIns="45700" bIns="45700"/>
          <a:lstStyle/>
          <a:p>
            <a:pPr marL="273050" indent="-273050" eaLnBrk="1" hangingPunct="1">
              <a:buClr>
                <a:srgbClr val="0BD0D9"/>
              </a:buClr>
              <a:buSzPct val="95000"/>
              <a:buFont typeface="Merriweather"/>
              <a:buChar char="●"/>
            </a:pPr>
            <a:r>
              <a:rPr lang="ru-RU" sz="2600" dirty="0" smtClean="0">
                <a:solidFill>
                  <a:srgbClr val="A50021"/>
                </a:solidFill>
                <a:latin typeface="Merriweather"/>
                <a:ea typeface="Merriweather"/>
                <a:cs typeface="Merriweather"/>
                <a:sym typeface="Merriweather"/>
              </a:rPr>
              <a:t>№ </a:t>
            </a:r>
            <a:r>
              <a:rPr lang="ru-RU" sz="2600" dirty="0" smtClean="0">
                <a:solidFill>
                  <a:srgbClr val="A50021"/>
                </a:solidFill>
                <a:latin typeface="Merriweather"/>
                <a:ea typeface="Merriweather"/>
                <a:cs typeface="Merriweather"/>
                <a:sym typeface="Merriweather"/>
              </a:rPr>
              <a:t> </a:t>
            </a:r>
            <a:r>
              <a:rPr lang="ru-RU" sz="2600" dirty="0" smtClean="0">
                <a:solidFill>
                  <a:srgbClr val="A50021"/>
                </a:solidFill>
                <a:latin typeface="Merriweather"/>
                <a:ea typeface="Merriweather"/>
                <a:cs typeface="Merriweather"/>
                <a:sym typeface="Merriweather"/>
              </a:rPr>
              <a:t>____</a:t>
            </a:r>
          </a:p>
          <a:p>
            <a:pPr marL="273050" indent="-273050" eaLnBrk="1" hangingPunct="1">
              <a:spcBef>
                <a:spcPts val="525"/>
              </a:spcBef>
              <a:buClr>
                <a:srgbClr val="0BD0D9"/>
              </a:buClr>
              <a:buSzPct val="95000"/>
              <a:buFont typeface="Merriweather"/>
              <a:buChar char="●"/>
            </a:pPr>
            <a:endParaRPr lang="ru-RU" sz="2600" dirty="0" smtClean="0">
              <a:solidFill>
                <a:srgbClr val="A5002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73050" indent="-273050" eaLnBrk="1" hangingPunct="1">
              <a:spcBef>
                <a:spcPts val="525"/>
              </a:spcBef>
              <a:buClr>
                <a:srgbClr val="0BD0D9"/>
              </a:buClr>
              <a:buSzPct val="95000"/>
              <a:buFont typeface="Merriweather"/>
              <a:buChar char="●"/>
            </a:pPr>
            <a:endParaRPr lang="ru-RU" sz="2600" dirty="0">
              <a:solidFill>
                <a:srgbClr val="A5002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73050" indent="-273050" eaLnBrk="1" hangingPunct="1">
              <a:spcBef>
                <a:spcPts val="525"/>
              </a:spcBef>
              <a:buClr>
                <a:srgbClr val="0BD0D9"/>
              </a:buClr>
              <a:buSzPct val="95000"/>
              <a:buFont typeface="Merriweather"/>
              <a:buChar char="●"/>
            </a:pPr>
            <a:endParaRPr lang="ru-RU" sz="2600" dirty="0" smtClean="0">
              <a:solidFill>
                <a:srgbClr val="A5002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73050" indent="-273050" eaLnBrk="1" hangingPunct="1">
              <a:spcBef>
                <a:spcPts val="525"/>
              </a:spcBef>
              <a:buClr>
                <a:srgbClr val="0BD0D9"/>
              </a:buClr>
              <a:buSzPct val="95000"/>
              <a:buFont typeface="Merriweather"/>
              <a:buChar char="●"/>
            </a:pPr>
            <a:endParaRPr lang="ru-RU" sz="2600" dirty="0">
              <a:solidFill>
                <a:srgbClr val="A5002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73050" indent="-273050" eaLnBrk="1" hangingPunct="1">
              <a:spcBef>
                <a:spcPts val="525"/>
              </a:spcBef>
              <a:buClr>
                <a:srgbClr val="0BD0D9"/>
              </a:buClr>
              <a:buSzPct val="95000"/>
              <a:buFont typeface="Merriweather"/>
              <a:buChar char="●"/>
            </a:pPr>
            <a:endParaRPr lang="ru-RU" sz="2600" dirty="0" smtClean="0">
              <a:solidFill>
                <a:srgbClr val="A5002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73050" indent="-273050" eaLnBrk="1" hangingPunct="1">
              <a:spcBef>
                <a:spcPts val="525"/>
              </a:spcBef>
              <a:buClr>
                <a:srgbClr val="0BD0D9"/>
              </a:buClr>
              <a:buSzPct val="95000"/>
              <a:buFont typeface="Merriweather"/>
              <a:buChar char="●"/>
            </a:pPr>
            <a:endParaRPr lang="ru-RU" sz="2600" dirty="0">
              <a:solidFill>
                <a:srgbClr val="A5002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73050" indent="-273050" eaLnBrk="1" hangingPunct="1">
              <a:spcBef>
                <a:spcPts val="525"/>
              </a:spcBef>
              <a:buClr>
                <a:srgbClr val="0BD0D9"/>
              </a:buClr>
              <a:buSzPct val="95000"/>
              <a:buFont typeface="Merriweather"/>
              <a:buChar char="●"/>
            </a:pPr>
            <a:endParaRPr lang="ru-RU" sz="2600" dirty="0" smtClean="0">
              <a:solidFill>
                <a:srgbClr val="A5002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73050" indent="-273050" eaLnBrk="1" hangingPunct="1">
              <a:spcBef>
                <a:spcPts val="525"/>
              </a:spcBef>
              <a:buClr>
                <a:srgbClr val="0BD0D9"/>
              </a:buClr>
              <a:buSzPct val="95000"/>
              <a:buFont typeface="Merriweather"/>
              <a:buChar char="●"/>
            </a:pPr>
            <a:r>
              <a:rPr lang="ru-RU" sz="2600" dirty="0" err="1" smtClean="0">
                <a:solidFill>
                  <a:srgbClr val="A50021"/>
                </a:solidFill>
                <a:latin typeface="Merriweather"/>
                <a:ea typeface="Merriweather"/>
                <a:cs typeface="Merriweather"/>
                <a:sym typeface="Merriweather"/>
              </a:rPr>
              <a:t>Скласти</a:t>
            </a:r>
            <a:r>
              <a:rPr lang="ru-RU" sz="2600" dirty="0" smtClean="0">
                <a:solidFill>
                  <a:srgbClr val="A50021"/>
                </a:solidFill>
                <a:latin typeface="Merriweather"/>
                <a:ea typeface="Merriweather"/>
                <a:cs typeface="Merriweather"/>
                <a:sym typeface="Merriweather"/>
              </a:rPr>
              <a:t> </a:t>
            </a:r>
            <a:r>
              <a:rPr lang="ru-RU" sz="2600" dirty="0" err="1" smtClean="0">
                <a:solidFill>
                  <a:srgbClr val="A50021"/>
                </a:solidFill>
                <a:latin typeface="Merriweather"/>
                <a:ea typeface="Merriweather"/>
                <a:cs typeface="Merriweather"/>
                <a:sym typeface="Merriweather"/>
              </a:rPr>
              <a:t>кросворд</a:t>
            </a:r>
            <a:r>
              <a:rPr lang="ru-RU" sz="2600" dirty="0" smtClean="0">
                <a:solidFill>
                  <a:srgbClr val="A50021"/>
                </a:solidFill>
                <a:latin typeface="Merriweather"/>
                <a:ea typeface="Merriweather"/>
                <a:cs typeface="Merriweather"/>
                <a:sym typeface="Merriweather"/>
              </a:rPr>
              <a:t> на </a:t>
            </a:r>
            <a:r>
              <a:rPr lang="ru-RU" sz="2600" dirty="0" err="1" smtClean="0">
                <a:solidFill>
                  <a:srgbClr val="A50021"/>
                </a:solidFill>
                <a:latin typeface="Merriweather"/>
                <a:ea typeface="Merriweather"/>
                <a:cs typeface="Merriweather"/>
                <a:sym typeface="Merriweather"/>
              </a:rPr>
              <a:t>тему«Первісна</a:t>
            </a:r>
            <a:r>
              <a:rPr lang="ru-RU" sz="2600" dirty="0" smtClean="0">
                <a:solidFill>
                  <a:srgbClr val="A50021"/>
                </a:solidFill>
                <a:latin typeface="Merriweather"/>
                <a:ea typeface="Merriweather"/>
                <a:cs typeface="Merriweather"/>
                <a:sym typeface="Merriweather"/>
              </a:rPr>
              <a:t> та </a:t>
            </a:r>
            <a:r>
              <a:rPr lang="ru-RU" sz="2600" dirty="0" err="1" smtClean="0">
                <a:solidFill>
                  <a:srgbClr val="A50021"/>
                </a:solidFill>
                <a:latin typeface="Merriweather"/>
                <a:ea typeface="Merriweather"/>
                <a:cs typeface="Merriweather"/>
                <a:sym typeface="Merriweather"/>
              </a:rPr>
              <a:t>інтеграл</a:t>
            </a:r>
            <a:r>
              <a:rPr lang="ru-RU" sz="2600" dirty="0" smtClean="0">
                <a:solidFill>
                  <a:srgbClr val="A50021"/>
                </a:solidFill>
                <a:latin typeface="Merriweather"/>
                <a:ea typeface="Merriweather"/>
                <a:cs typeface="Merriweather"/>
                <a:sym typeface="Merriweather"/>
              </a:rPr>
              <a:t>».</a:t>
            </a:r>
          </a:p>
          <a:p>
            <a:pPr marL="273050" indent="-273050" eaLnBrk="1" hangingPunct="1">
              <a:spcBef>
                <a:spcPts val="525"/>
              </a:spcBef>
              <a:buClr>
                <a:srgbClr val="0BD0D9"/>
              </a:buClr>
              <a:buSzPct val="95000"/>
              <a:buFont typeface="Merriweather"/>
              <a:buChar char="●"/>
            </a:pPr>
            <a:r>
              <a:rPr lang="ru-RU" sz="2600" dirty="0" err="1" smtClean="0">
                <a:solidFill>
                  <a:srgbClr val="A50021"/>
                </a:solidFill>
                <a:latin typeface="Merriweather"/>
                <a:ea typeface="Merriweather"/>
                <a:cs typeface="Merriweather"/>
                <a:sym typeface="Merriweather"/>
              </a:rPr>
              <a:t>Знайти</a:t>
            </a:r>
            <a:r>
              <a:rPr lang="ru-RU" sz="2600" dirty="0" smtClean="0">
                <a:solidFill>
                  <a:srgbClr val="A50021"/>
                </a:solidFill>
                <a:latin typeface="Merriweather"/>
                <a:ea typeface="Merriweather"/>
                <a:cs typeface="Merriweather"/>
                <a:sym typeface="Merriweather"/>
              </a:rPr>
              <a:t> </a:t>
            </a:r>
            <a:r>
              <a:rPr lang="ru-RU" sz="2600" dirty="0" smtClean="0">
                <a:solidFill>
                  <a:srgbClr val="A50021"/>
                </a:solidFill>
                <a:latin typeface="Merriweather"/>
                <a:ea typeface="Merriweather"/>
                <a:cs typeface="Merriweather"/>
                <a:sym typeface="Merriweather"/>
              </a:rPr>
              <a:t>переклад слова «</a:t>
            </a:r>
            <a:r>
              <a:rPr lang="ru-RU" sz="2600" dirty="0" err="1" smtClean="0">
                <a:solidFill>
                  <a:srgbClr val="A50021"/>
                </a:solidFill>
                <a:latin typeface="Merriweather"/>
                <a:ea typeface="Merriweather"/>
                <a:cs typeface="Merriweather"/>
                <a:sym typeface="Merriweather"/>
              </a:rPr>
              <a:t>верзієра</a:t>
            </a:r>
            <a:r>
              <a:rPr lang="ru-RU" sz="2600" dirty="0" smtClean="0">
                <a:solidFill>
                  <a:srgbClr val="A50021"/>
                </a:solidFill>
                <a:latin typeface="Merriweather"/>
                <a:ea typeface="Merriweather"/>
                <a:cs typeface="Merriweather"/>
                <a:sym typeface="Merriweather"/>
              </a:rPr>
              <a:t>»</a:t>
            </a:r>
          </a:p>
        </p:txBody>
      </p:sp>
      <p:pic>
        <p:nvPicPr>
          <p:cNvPr id="4" name="Рисунок 3" descr="https://image.slidesharecdn.com/matematyka-11-klas-bevz-160905071553/95/matematyka-11klasbevz-126-638.jpg?cb=147305981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82" t="10604" r="78" b="78840"/>
          <a:stretch/>
        </p:blipFill>
        <p:spPr bwMode="auto">
          <a:xfrm>
            <a:off x="1331640" y="2060848"/>
            <a:ext cx="5472608" cy="208823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hape 98"/>
          <p:cNvSpPr>
            <a:spLocks noChangeArrowheads="1"/>
          </p:cNvSpPr>
          <p:nvPr/>
        </p:nvSpPr>
        <p:spPr bwMode="auto">
          <a:xfrm>
            <a:off x="755650" y="1785938"/>
            <a:ext cx="771525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ctr">
              <a:buSzPct val="25000"/>
            </a:pPr>
            <a:r>
              <a:rPr lang="ru-RU" sz="7200" i="1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Математичний</a:t>
            </a:r>
          </a:p>
          <a:p>
            <a:pPr algn="ctr">
              <a:buSzPct val="25000"/>
            </a:pPr>
            <a:r>
              <a:rPr lang="ru-RU" sz="7200" i="1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диктант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103"/>
          <p:cNvSpPr txBox="1">
            <a:spLocks noGrp="1"/>
          </p:cNvSpPr>
          <p:nvPr>
            <p:ph type="title" idx="4294967295"/>
          </p:nvPr>
        </p:nvSpPr>
        <p:spPr/>
        <p:txBody>
          <a:bodyPr lIns="0" tIns="45700" rIns="0" bIns="0"/>
          <a:lstStyle/>
          <a:p>
            <a:pPr algn="ctr" eaLnBrk="1" hangingPunct="1">
              <a:buClr>
                <a:srgbClr val="002060"/>
              </a:buClr>
              <a:buSzPct val="25000"/>
              <a:buFont typeface="Calibri" pitchFamily="34" charset="0"/>
              <a:buNone/>
            </a:pPr>
            <a:r>
              <a:rPr lang="ru-RU" sz="6000" b="1" i="1" smtClean="0">
                <a:solidFill>
                  <a:srgbClr val="002060"/>
                </a:solidFill>
                <a:latin typeface="Calibri" pitchFamily="34" charset="0"/>
                <a:cs typeface="Arial" charset="0"/>
                <a:sym typeface="Calibri" pitchFamily="34" charset="0"/>
              </a:rPr>
              <a:t>Розшифруйте вислів</a:t>
            </a:r>
          </a:p>
        </p:txBody>
      </p:sp>
      <p:sp>
        <p:nvSpPr>
          <p:cNvPr id="18434" name="Shape 104"/>
          <p:cNvSpPr txBox="1">
            <a:spLocks noGrp="1"/>
          </p:cNvSpPr>
          <p:nvPr>
            <p:ph type="body" idx="4294967295"/>
          </p:nvPr>
        </p:nvSpPr>
        <p:spPr>
          <a:xfrm>
            <a:off x="0" y="2857500"/>
            <a:ext cx="9144000" cy="3268663"/>
          </a:xfrm>
        </p:spPr>
        <p:txBody>
          <a:bodyPr tIns="45700" bIns="45700"/>
          <a:lstStyle/>
          <a:p>
            <a:pPr marL="273050" indent="-273050" eaLnBrk="1" hangingPunct="1">
              <a:buClr>
                <a:srgbClr val="0BD0D9"/>
              </a:buClr>
              <a:buSzPct val="25000"/>
              <a:buFont typeface="Merriweather"/>
              <a:buNone/>
            </a:pPr>
            <a:r>
              <a:rPr lang="ru-RU" sz="6000" smtClean="0">
                <a:latin typeface="Merriweather"/>
                <a:ea typeface="Merriweather"/>
                <a:cs typeface="Merriweather"/>
                <a:sym typeface="Merriweather"/>
              </a:rPr>
              <a:t>16	 ; 40;  -	  ; 192;  8;    ;   </a:t>
            </a:r>
          </a:p>
        </p:txBody>
      </p:sp>
      <p:sp>
        <p:nvSpPr>
          <p:cNvPr id="18435" name="Shape 10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ru-RU" sz="1800"/>
          </a:p>
        </p:txBody>
      </p:sp>
      <p:sp>
        <p:nvSpPr>
          <p:cNvPr id="18436" name="Shape 10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ru-RU" sz="1800"/>
          </a:p>
        </p:txBody>
      </p:sp>
      <p:pic>
        <p:nvPicPr>
          <p:cNvPr id="18437" name="Shape 107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2500313"/>
            <a:ext cx="642938" cy="166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Shape 108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15188" y="2571750"/>
            <a:ext cx="642937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Shape 109"/>
          <p:cNvPicPr preferRelativeResize="0"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72438" y="2571750"/>
            <a:ext cx="785812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ChangeArrowheads="1"/>
          </p:cNvSpPr>
          <p:nvPr/>
        </p:nvSpPr>
        <p:spPr bwMode="auto">
          <a:xfrm>
            <a:off x="434975" y="1484313"/>
            <a:ext cx="8274050" cy="3416300"/>
          </a:xfrm>
          <a:prstGeom prst="rect">
            <a:avLst/>
          </a:prstGeom>
          <a:noFill/>
          <a:ln w="9525">
            <a:solidFill>
              <a:srgbClr val="00CC00"/>
            </a:solidFill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ctr">
              <a:buSzPct val="25000"/>
            </a:pPr>
            <a:r>
              <a:rPr lang="ru-RU" sz="5400" b="1">
                <a:solidFill>
                  <a:srgbClr val="000066"/>
                </a:solidFill>
              </a:rPr>
              <a:t>ЗАСТОСУВАННЯ</a:t>
            </a:r>
          </a:p>
          <a:p>
            <a:pPr algn="ctr">
              <a:buSzPct val="25000"/>
            </a:pPr>
            <a:r>
              <a:rPr lang="ru-RU" sz="5400" b="1">
                <a:solidFill>
                  <a:srgbClr val="000066"/>
                </a:solidFill>
              </a:rPr>
              <a:t>ІНТЕГРАЛА</a:t>
            </a:r>
          </a:p>
          <a:p>
            <a:pPr algn="ctr">
              <a:buSzPct val="25000"/>
            </a:pPr>
            <a:r>
              <a:rPr lang="ru-RU" sz="5400" b="1">
                <a:solidFill>
                  <a:srgbClr val="000066"/>
                </a:solidFill>
              </a:rPr>
              <a:t>ДО ОБЧИСЛЕННЯ</a:t>
            </a:r>
          </a:p>
          <a:p>
            <a:pPr algn="ctr">
              <a:buSzPct val="25000"/>
            </a:pPr>
            <a:r>
              <a:rPr lang="ru-RU" sz="5400" b="1">
                <a:solidFill>
                  <a:srgbClr val="000066"/>
                </a:solidFill>
              </a:rPr>
              <a:t>ПЛОЩ ПЛОСКИХ ФІГУР</a:t>
            </a: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4294967295"/>
          </p:nvPr>
        </p:nvSpPr>
        <p:spPr>
          <a:xfrm>
            <a:off x="539750" y="1700213"/>
            <a:ext cx="7467600" cy="4713287"/>
          </a:xfrm>
        </p:spPr>
        <p:txBody>
          <a:bodyPr tIns="45700" bIns="45700">
            <a:noAutofit/>
          </a:bodyPr>
          <a:lstStyle/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Merriweather"/>
              <a:buChar char="•"/>
              <a:defRPr/>
            </a:pPr>
            <a:r>
              <a:rPr lang="ru-RU" sz="3000" i="1">
                <a:latin typeface="Merriweather"/>
                <a:ea typeface="Merriweather"/>
                <a:cs typeface="Merriweather"/>
                <a:sym typeface="Merriweather"/>
              </a:rPr>
              <a:t>якщо фігуру розбити на скінченне число фігур, які не мають спільних внутрішніх точок, то її площа дорівнює сумі площ цих фігур;</a:t>
            </a:r>
            <a:r>
              <a:rPr lang="ru-RU" sz="3000">
                <a:latin typeface="Merriweather"/>
                <a:ea typeface="Merriweather"/>
                <a:cs typeface="Merriweather"/>
                <a:sym typeface="Merriweather"/>
              </a:rPr>
              <a:t> </a:t>
            </a:r>
          </a:p>
          <a:p>
            <a:pPr marL="36512" indent="-11112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Merriweather"/>
              <a:buNone/>
              <a:defRPr/>
            </a:pPr>
            <a:endParaRPr sz="3000">
              <a:latin typeface="Merriweather"/>
              <a:ea typeface="Merriweather"/>
              <a:cs typeface="Merriweather"/>
              <a:sym typeface="Merriweather"/>
            </a:endParaRPr>
          </a:p>
          <a:p>
            <a:pPr marL="274320" indent="-27432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Merriweather"/>
              <a:buChar char="•"/>
              <a:defRPr/>
            </a:pPr>
            <a:r>
              <a:rPr lang="ru-RU" sz="3000" i="1">
                <a:latin typeface="Merriweather"/>
                <a:ea typeface="Merriweather"/>
                <a:cs typeface="Merriweather"/>
                <a:sym typeface="Merriweather"/>
              </a:rPr>
              <a:t>площа фігури зберігається при переміщенні, зокрема, при паралельному перенесенні і перетворенні симетрії відносно точки і прямої.</a:t>
            </a:r>
          </a:p>
        </p:txBody>
      </p:sp>
      <p:sp>
        <p:nvSpPr>
          <p:cNvPr id="22530" name="Shape 120"/>
          <p:cNvSpPr>
            <a:spLocks noChangeArrowheads="1"/>
          </p:cNvSpPr>
          <p:nvPr/>
        </p:nvSpPr>
        <p:spPr bwMode="auto">
          <a:xfrm>
            <a:off x="1047750" y="476250"/>
            <a:ext cx="66865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ctr">
              <a:buSzPct val="25000"/>
            </a:pPr>
            <a:r>
              <a:rPr lang="ru-RU" sz="5400" b="1">
                <a:solidFill>
                  <a:srgbClr val="000066"/>
                </a:solidFill>
              </a:rPr>
              <a:t>Властивості площ:</a:t>
            </a:r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hape 125"/>
          <p:cNvSpPr txBox="1">
            <a:spLocks noGrp="1"/>
          </p:cNvSpPr>
          <p:nvPr>
            <p:ph type="body" idx="4294967295"/>
          </p:nvPr>
        </p:nvSpPr>
        <p:spPr>
          <a:xfrm>
            <a:off x="250825" y="946150"/>
            <a:ext cx="8642350" cy="5911850"/>
          </a:xfrm>
        </p:spPr>
        <p:txBody>
          <a:bodyPr tIns="45700" bIns="45700"/>
          <a:lstStyle/>
          <a:p>
            <a:pPr marL="273050" indent="-273050" eaLnBrk="1" hangingPunct="1">
              <a:buClr>
                <a:srgbClr val="0BD0D9"/>
              </a:buClr>
              <a:buSzPct val="25000"/>
              <a:buFont typeface="Merriweather"/>
              <a:buNone/>
            </a:pPr>
            <a:r>
              <a:rPr lang="ru-RU" sz="2600" b="1" i="1" smtClean="0">
                <a:solidFill>
                  <a:srgbClr val="006600"/>
                </a:solidFill>
                <a:latin typeface="Merriweather"/>
                <a:ea typeface="Merriweather"/>
                <a:cs typeface="Merriweather"/>
                <a:sym typeface="Merriweather"/>
              </a:rPr>
              <a:t>Приклад 1.</a:t>
            </a:r>
            <a:r>
              <a:rPr lang="ru-RU" sz="2600" b="1" i="1" smtClean="0">
                <a:solidFill>
                  <a:srgbClr val="002060"/>
                </a:solidFill>
                <a:latin typeface="Merriweather"/>
                <a:ea typeface="Merriweather"/>
                <a:cs typeface="Merriweather"/>
                <a:sym typeface="Merriweather"/>
              </a:rPr>
              <a:t> </a:t>
            </a:r>
            <a:r>
              <a:rPr lang="ru-RU" sz="2600" smtClean="0">
                <a:solidFill>
                  <a:srgbClr val="002060"/>
                </a:solidFill>
                <a:latin typeface="Merriweather"/>
                <a:ea typeface="Merriweather"/>
                <a:cs typeface="Merriweather"/>
                <a:sym typeface="Merriweather"/>
              </a:rPr>
              <a:t>Обчислити площу фігури,</a:t>
            </a:r>
            <a:r>
              <a:rPr lang="uk-UA" sz="2600" smtClean="0">
                <a:solidFill>
                  <a:srgbClr val="002060"/>
                </a:solidFill>
                <a:latin typeface="Merriweather"/>
                <a:ea typeface="Merriweather"/>
                <a:cs typeface="Merriweather"/>
                <a:sym typeface="Merriweather"/>
              </a:rPr>
              <a:t>яка</a:t>
            </a:r>
            <a:r>
              <a:rPr lang="ru-RU" sz="2600" smtClean="0">
                <a:solidFill>
                  <a:srgbClr val="002060"/>
                </a:solidFill>
                <a:latin typeface="Merriweather"/>
                <a:ea typeface="Merriweather"/>
                <a:cs typeface="Merriweather"/>
                <a:sym typeface="Merriweather"/>
              </a:rPr>
              <a:t> обмежена лініями </a:t>
            </a:r>
          </a:p>
          <a:p>
            <a:pPr marL="273050" indent="-273050" eaLnBrk="1" hangingPunct="1">
              <a:spcBef>
                <a:spcPts val="525"/>
              </a:spcBef>
              <a:buClr>
                <a:srgbClr val="0BD0D9"/>
              </a:buClr>
              <a:buSzPct val="25000"/>
              <a:buFont typeface="Merriweather"/>
              <a:buNone/>
            </a:pPr>
            <a:r>
              <a:rPr lang="ru-RU" sz="2600" i="1" smtClean="0">
                <a:latin typeface="Merriweather"/>
                <a:ea typeface="Merriweather"/>
                <a:cs typeface="Merriweather"/>
                <a:sym typeface="Merriweather"/>
              </a:rPr>
              <a:t>у = </a:t>
            </a:r>
            <a:r>
              <a:rPr lang="ru-RU" sz="2600" smtClean="0">
                <a:latin typeface="Merriweather"/>
                <a:ea typeface="Merriweather"/>
                <a:cs typeface="Merriweather"/>
                <a:sym typeface="Merriweather"/>
              </a:rPr>
              <a:t>sin </a:t>
            </a:r>
            <a:r>
              <a:rPr lang="ru-RU" sz="2600" i="1" smtClean="0">
                <a:latin typeface="Merriweather"/>
                <a:ea typeface="Merriweather"/>
                <a:cs typeface="Merriweather"/>
                <a:sym typeface="Merriweather"/>
              </a:rPr>
              <a:t>х, у = </a:t>
            </a:r>
            <a:r>
              <a:rPr lang="ru-RU" sz="2600" smtClean="0">
                <a:latin typeface="Merriweather"/>
                <a:ea typeface="Merriweather"/>
                <a:cs typeface="Merriweather"/>
                <a:sym typeface="Merriweather"/>
              </a:rPr>
              <a:t>0,</a:t>
            </a:r>
            <a:r>
              <a:rPr lang="ru-RU" sz="2600" smtClean="0">
                <a:solidFill>
                  <a:srgbClr val="002060"/>
                </a:solidFill>
                <a:latin typeface="Merriweather"/>
                <a:ea typeface="Merriweather"/>
                <a:cs typeface="Merriweather"/>
                <a:sym typeface="Merriweather"/>
              </a:rPr>
              <a:t>                   </a:t>
            </a:r>
            <a:r>
              <a:rPr lang="ru-RU" sz="2600" b="1" smtClean="0">
                <a:solidFill>
                  <a:srgbClr val="002060"/>
                </a:solidFill>
                <a:latin typeface="Merriweather"/>
                <a:ea typeface="Merriweather"/>
                <a:cs typeface="Merriweather"/>
                <a:sym typeface="Merriweather"/>
              </a:rPr>
              <a:t>.</a:t>
            </a:r>
          </a:p>
          <a:p>
            <a:pPr marL="273050" indent="-273050" eaLnBrk="1" hangingPunct="1">
              <a:spcBef>
                <a:spcPts val="525"/>
              </a:spcBef>
              <a:buClr>
                <a:srgbClr val="0BD0D9"/>
              </a:buClr>
              <a:buSzPct val="25000"/>
              <a:buFont typeface="Merriweather"/>
              <a:buNone/>
            </a:pPr>
            <a:endParaRPr lang="ru-RU" sz="2600" smtClean="0">
              <a:solidFill>
                <a:srgbClr val="002060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24578" name="Shape 1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ru-RU" sz="1800"/>
          </a:p>
        </p:txBody>
      </p:sp>
      <p:sp>
        <p:nvSpPr>
          <p:cNvPr id="24579" name="Shape 1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ru-RU" sz="1800"/>
          </a:p>
        </p:txBody>
      </p:sp>
      <p:sp>
        <p:nvSpPr>
          <p:cNvPr id="24580" name="Shape 1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ru-RU" sz="1800"/>
          </a:p>
        </p:txBody>
      </p:sp>
      <p:pic>
        <p:nvPicPr>
          <p:cNvPr id="24581" name="Shape 12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1913" y="2349500"/>
            <a:ext cx="6119812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Shape 130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9550" y="4941888"/>
            <a:ext cx="8724900" cy="126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Shape 131"/>
          <p:cNvPicPr preferRelativeResize="0"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95738" y="1412875"/>
            <a:ext cx="196532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hape 136"/>
          <p:cNvSpPr txBox="1">
            <a:spLocks noGrp="1"/>
          </p:cNvSpPr>
          <p:nvPr>
            <p:ph type="body" idx="4294967295"/>
          </p:nvPr>
        </p:nvSpPr>
        <p:spPr>
          <a:xfrm>
            <a:off x="107950" y="836613"/>
            <a:ext cx="8928100" cy="6021387"/>
          </a:xfrm>
        </p:spPr>
        <p:txBody>
          <a:bodyPr tIns="45700" bIns="45700"/>
          <a:lstStyle/>
          <a:p>
            <a:pPr marL="273050" indent="-273050" eaLnBrk="1" hangingPunct="1">
              <a:buClr>
                <a:srgbClr val="0BD0D9"/>
              </a:buClr>
              <a:buSzPct val="25000"/>
              <a:buFont typeface="Merriweather"/>
              <a:buNone/>
            </a:pPr>
            <a:r>
              <a:rPr lang="ru-RU" sz="2600" b="1" i="1" smtClean="0">
                <a:solidFill>
                  <a:srgbClr val="006600"/>
                </a:solidFill>
                <a:latin typeface="Merriweather"/>
                <a:ea typeface="Merriweather"/>
                <a:cs typeface="Merriweather"/>
                <a:sym typeface="Merriweather"/>
              </a:rPr>
              <a:t>Приклад 2.</a:t>
            </a:r>
            <a:r>
              <a:rPr lang="ru-RU" sz="2600" b="1" i="1" smtClean="0">
                <a:solidFill>
                  <a:srgbClr val="002060"/>
                </a:solidFill>
                <a:latin typeface="Merriweather"/>
                <a:ea typeface="Merriweather"/>
                <a:cs typeface="Merriweather"/>
                <a:sym typeface="Merriweather"/>
              </a:rPr>
              <a:t> </a:t>
            </a:r>
            <a:r>
              <a:rPr lang="ru-RU" sz="2600" smtClean="0">
                <a:solidFill>
                  <a:srgbClr val="002060"/>
                </a:solidFill>
                <a:latin typeface="Merriweather"/>
                <a:ea typeface="Merriweather"/>
                <a:cs typeface="Merriweather"/>
                <a:sym typeface="Merriweather"/>
              </a:rPr>
              <a:t>Обчислити площу фігури, яка обмежена лініями </a:t>
            </a:r>
          </a:p>
          <a:p>
            <a:pPr marL="273050" indent="-273050" eaLnBrk="1" hangingPunct="1">
              <a:spcBef>
                <a:spcPts val="525"/>
              </a:spcBef>
              <a:buClr>
                <a:srgbClr val="0BD0D9"/>
              </a:buClr>
              <a:buSzPct val="25000"/>
              <a:buFont typeface="Merriweather"/>
              <a:buNone/>
            </a:pPr>
            <a:r>
              <a:rPr lang="ru-RU" sz="2600" i="1" smtClean="0">
                <a:latin typeface="Merriweather"/>
                <a:ea typeface="Merriweather"/>
                <a:cs typeface="Merriweather"/>
                <a:sym typeface="Merriweather"/>
              </a:rPr>
              <a:t>у = х</a:t>
            </a:r>
            <a:r>
              <a:rPr lang="ru-RU" sz="2600" i="1" baseline="30000" smtClean="0">
                <a:latin typeface="Merriweather"/>
                <a:ea typeface="Merriweather"/>
                <a:cs typeface="Merriweather"/>
                <a:sym typeface="Merriweather"/>
              </a:rPr>
              <a:t>2</a:t>
            </a:r>
            <a:r>
              <a:rPr lang="ru-RU" sz="2600" i="1" smtClean="0">
                <a:latin typeface="Merriweather"/>
                <a:ea typeface="Merriweather"/>
                <a:cs typeface="Merriweather"/>
                <a:sym typeface="Merriweather"/>
              </a:rPr>
              <a:t>  та  у = -х </a:t>
            </a:r>
            <a:r>
              <a:rPr lang="ru-RU" sz="2600" smtClean="0">
                <a:latin typeface="Merriweather"/>
                <a:ea typeface="Merriweather"/>
                <a:cs typeface="Merriweather"/>
                <a:sym typeface="Merriweather"/>
              </a:rPr>
              <a:t>+ 2</a:t>
            </a:r>
            <a:r>
              <a:rPr lang="ru-RU" sz="2600" b="1" smtClean="0">
                <a:latin typeface="Merriweather"/>
                <a:ea typeface="Merriweather"/>
                <a:cs typeface="Merriweather"/>
                <a:sym typeface="Merriweather"/>
              </a:rPr>
              <a:t>.</a:t>
            </a:r>
          </a:p>
          <a:p>
            <a:pPr marL="273050" indent="-273050" eaLnBrk="1" hangingPunct="1">
              <a:spcBef>
                <a:spcPts val="525"/>
              </a:spcBef>
              <a:buClr>
                <a:srgbClr val="0BD0D9"/>
              </a:buClr>
              <a:buSzPct val="25000"/>
              <a:buFont typeface="Merriweather"/>
              <a:buNone/>
            </a:pPr>
            <a:endParaRPr lang="ru-RU" sz="2600" smtClean="0">
              <a:solidFill>
                <a:srgbClr val="002060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26626" name="Shape 1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ru-RU" sz="1800"/>
          </a:p>
        </p:txBody>
      </p:sp>
      <p:sp>
        <p:nvSpPr>
          <p:cNvPr id="26627" name="Shape 1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ru-RU" sz="1800"/>
          </a:p>
        </p:txBody>
      </p:sp>
      <p:sp>
        <p:nvSpPr>
          <p:cNvPr id="26628" name="Shape 1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ru-RU" sz="1800"/>
          </a:p>
        </p:txBody>
      </p:sp>
      <p:pic>
        <p:nvPicPr>
          <p:cNvPr id="26629" name="Shape 140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773238"/>
            <a:ext cx="3043238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Shape 141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14850" y="3321050"/>
            <a:ext cx="1143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Shape 142"/>
          <p:cNvPicPr preferRelativeResize="0"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000625"/>
            <a:ext cx="8929688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hape 147"/>
          <p:cNvSpPr txBox="1">
            <a:spLocks noGrp="1"/>
          </p:cNvSpPr>
          <p:nvPr>
            <p:ph type="body" idx="4294967295"/>
          </p:nvPr>
        </p:nvSpPr>
        <p:spPr>
          <a:xfrm>
            <a:off x="250825" y="946150"/>
            <a:ext cx="8208963" cy="5911850"/>
          </a:xfrm>
        </p:spPr>
        <p:txBody>
          <a:bodyPr tIns="45700" bIns="45700"/>
          <a:lstStyle/>
          <a:p>
            <a:pPr marL="273050" indent="-273050" eaLnBrk="1" hangingPunct="1">
              <a:buClr>
                <a:srgbClr val="0BD0D9"/>
              </a:buClr>
              <a:buSzPct val="25000"/>
              <a:buFont typeface="Merriweather"/>
              <a:buNone/>
            </a:pPr>
            <a:r>
              <a:rPr lang="ru-RU" sz="2600" b="1" i="1" smtClean="0">
                <a:solidFill>
                  <a:srgbClr val="006600"/>
                </a:solidFill>
                <a:latin typeface="Merriweather"/>
                <a:ea typeface="Merriweather"/>
                <a:cs typeface="Merriweather"/>
                <a:sym typeface="Merriweather"/>
              </a:rPr>
              <a:t>Приклад 3.</a:t>
            </a:r>
            <a:r>
              <a:rPr lang="ru-RU" sz="2600" b="1" i="1" smtClean="0">
                <a:solidFill>
                  <a:srgbClr val="002060"/>
                </a:solidFill>
                <a:latin typeface="Merriweather"/>
                <a:ea typeface="Merriweather"/>
                <a:cs typeface="Merriweather"/>
                <a:sym typeface="Merriweather"/>
              </a:rPr>
              <a:t> </a:t>
            </a:r>
            <a:r>
              <a:rPr lang="ru-RU" sz="2600" smtClean="0">
                <a:solidFill>
                  <a:srgbClr val="002060"/>
                </a:solidFill>
                <a:latin typeface="Merriweather"/>
                <a:ea typeface="Merriweather"/>
                <a:cs typeface="Merriweather"/>
                <a:sym typeface="Merriweather"/>
              </a:rPr>
              <a:t>Обчислити площу фігури, яка обмежена лініями </a:t>
            </a:r>
          </a:p>
          <a:p>
            <a:pPr marL="273050" indent="-273050" eaLnBrk="1" hangingPunct="1">
              <a:spcBef>
                <a:spcPts val="525"/>
              </a:spcBef>
              <a:buClr>
                <a:srgbClr val="0BD0D9"/>
              </a:buClr>
              <a:buSzPct val="25000"/>
              <a:buFont typeface="Merriweather"/>
              <a:buNone/>
            </a:pPr>
            <a:r>
              <a:rPr lang="ru-RU" sz="2600" i="1" smtClean="0">
                <a:latin typeface="Merriweather"/>
                <a:ea typeface="Merriweather"/>
                <a:cs typeface="Merriweather"/>
                <a:sym typeface="Merriweather"/>
              </a:rPr>
              <a:t>у = х</a:t>
            </a:r>
            <a:r>
              <a:rPr lang="ru-RU" sz="2600" i="1" baseline="30000" smtClean="0">
                <a:latin typeface="Merriweather"/>
                <a:ea typeface="Merriweather"/>
                <a:cs typeface="Merriweather"/>
                <a:sym typeface="Merriweather"/>
              </a:rPr>
              <a:t>2</a:t>
            </a:r>
            <a:r>
              <a:rPr lang="ru-RU" sz="2600" i="1" smtClean="0">
                <a:latin typeface="Merriweather"/>
                <a:ea typeface="Merriweather"/>
                <a:cs typeface="Merriweather"/>
                <a:sym typeface="Merriweather"/>
              </a:rPr>
              <a:t> </a:t>
            </a:r>
            <a:r>
              <a:rPr lang="ru-RU" sz="2600" smtClean="0">
                <a:latin typeface="Merriweather"/>
                <a:ea typeface="Merriweather"/>
                <a:cs typeface="Merriweather"/>
                <a:sym typeface="Merriweather"/>
              </a:rPr>
              <a:t>і </a:t>
            </a:r>
            <a:r>
              <a:rPr lang="ru-RU" sz="2600" i="1" smtClean="0">
                <a:latin typeface="Merriweather"/>
                <a:ea typeface="Merriweather"/>
                <a:cs typeface="Merriweather"/>
                <a:sym typeface="Merriweather"/>
              </a:rPr>
              <a:t>у = 2х - х</a:t>
            </a:r>
            <a:r>
              <a:rPr lang="ru-RU" sz="2600" i="1" baseline="30000" smtClean="0">
                <a:latin typeface="Merriweather"/>
                <a:ea typeface="Merriweather"/>
                <a:cs typeface="Merriweather"/>
                <a:sym typeface="Merriweather"/>
              </a:rPr>
              <a:t>2</a:t>
            </a:r>
            <a:r>
              <a:rPr lang="ru-RU" sz="2600" i="1" smtClean="0">
                <a:latin typeface="Merriweather"/>
                <a:ea typeface="Merriweather"/>
                <a:cs typeface="Merriweather"/>
                <a:sym typeface="Merriweather"/>
              </a:rPr>
              <a:t> </a:t>
            </a:r>
            <a:r>
              <a:rPr lang="ru-RU" sz="2600" smtClean="0">
                <a:latin typeface="Merriweather"/>
                <a:ea typeface="Merriweather"/>
                <a:cs typeface="Merriweather"/>
                <a:sym typeface="Merriweather"/>
              </a:rPr>
              <a:t>та віссю </a:t>
            </a:r>
            <a:r>
              <a:rPr lang="ru-RU" sz="2600" i="1" smtClean="0">
                <a:latin typeface="Merriweather"/>
                <a:ea typeface="Merriweather"/>
                <a:cs typeface="Merriweather"/>
                <a:sym typeface="Merriweather"/>
              </a:rPr>
              <a:t>ОХ</a:t>
            </a:r>
            <a:r>
              <a:rPr lang="ru-RU" sz="2600" b="1" smtClean="0">
                <a:latin typeface="Merriweather"/>
                <a:ea typeface="Merriweather"/>
                <a:cs typeface="Merriweather"/>
                <a:sym typeface="Merriweather"/>
              </a:rPr>
              <a:t>.</a:t>
            </a:r>
          </a:p>
          <a:p>
            <a:pPr marL="273050" indent="-273050" eaLnBrk="1" hangingPunct="1">
              <a:spcBef>
                <a:spcPts val="525"/>
              </a:spcBef>
              <a:buClr>
                <a:srgbClr val="0BD0D9"/>
              </a:buClr>
              <a:buSzPct val="25000"/>
              <a:buFont typeface="Merriweather"/>
              <a:buNone/>
            </a:pPr>
            <a:endParaRPr lang="ru-RU" sz="2600" smtClean="0">
              <a:solidFill>
                <a:srgbClr val="002060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28674" name="Shape 1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ru-RU" sz="1800"/>
          </a:p>
        </p:txBody>
      </p:sp>
      <p:sp>
        <p:nvSpPr>
          <p:cNvPr id="28675" name="Shape 1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ru-RU" sz="1800"/>
          </a:p>
        </p:txBody>
      </p:sp>
      <p:sp>
        <p:nvSpPr>
          <p:cNvPr id="28676" name="Shape 1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ru-RU" sz="1800"/>
          </a:p>
        </p:txBody>
      </p:sp>
      <p:pic>
        <p:nvPicPr>
          <p:cNvPr id="28677" name="Shape 151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3575" y="2492375"/>
            <a:ext cx="4799013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Shape 152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5445125"/>
            <a:ext cx="80010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hape 157"/>
          <p:cNvSpPr>
            <a:spLocks noChangeArrowheads="1"/>
          </p:cNvSpPr>
          <p:nvPr/>
        </p:nvSpPr>
        <p:spPr bwMode="auto">
          <a:xfrm>
            <a:off x="1160463" y="1268413"/>
            <a:ext cx="70834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ctr">
              <a:buSzPct val="25000"/>
            </a:pPr>
            <a:r>
              <a:rPr lang="ru-RU" sz="5400" b="1" i="1">
                <a:solidFill>
                  <a:srgbClr val="006600"/>
                </a:solidFill>
              </a:rPr>
              <a:t>Обчислити площу</a:t>
            </a:r>
          </a:p>
          <a:p>
            <a:pPr algn="ctr">
              <a:buSzPct val="25000"/>
            </a:pPr>
            <a:r>
              <a:rPr lang="ru-RU" sz="5400" b="1" i="1">
                <a:solidFill>
                  <a:srgbClr val="006600"/>
                </a:solidFill>
              </a:rPr>
              <a:t>фігури,</a:t>
            </a:r>
            <a:br>
              <a:rPr lang="ru-RU" sz="5400" b="1" i="1">
                <a:solidFill>
                  <a:srgbClr val="006600"/>
                </a:solidFill>
              </a:rPr>
            </a:br>
            <a:r>
              <a:rPr lang="ru-RU" sz="5400" b="1" i="1">
                <a:solidFill>
                  <a:srgbClr val="006600"/>
                </a:solidFill>
              </a:rPr>
              <a:t>яка обмежена лініями </a:t>
            </a:r>
            <a:br>
              <a:rPr lang="ru-RU" sz="5400" b="1" i="1">
                <a:solidFill>
                  <a:srgbClr val="006600"/>
                </a:solidFill>
              </a:rPr>
            </a:br>
            <a:r>
              <a:rPr lang="ru-RU" sz="5400" b="1">
                <a:solidFill>
                  <a:srgbClr val="006600"/>
                </a:solidFill>
              </a:rPr>
              <a:t>у = х² та у = - х² + 2 </a:t>
            </a: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Поток">
  <a:themeElements>
    <a:clrScheme name="Поток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169</Words>
  <Application>Microsoft Office PowerPoint</Application>
  <PresentationFormat>Экран (4:3)</PresentationFormat>
  <Paragraphs>43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Merriweather</vt:lpstr>
      <vt:lpstr>Поток</vt:lpstr>
      <vt:lpstr>Презентация PowerPoint</vt:lpstr>
      <vt:lpstr>Презентация PowerPoint</vt:lpstr>
      <vt:lpstr>Розшифруйте вислів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Домашнє завдання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Яна</cp:lastModifiedBy>
  <cp:revision>3</cp:revision>
  <dcterms:modified xsi:type="dcterms:W3CDTF">2020-03-29T18:31:52Z</dcterms:modified>
</cp:coreProperties>
</file>