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8" r:id="rId3"/>
    <p:sldId id="290" r:id="rId4"/>
    <p:sldId id="291" r:id="rId5"/>
    <p:sldId id="280" r:id="rId6"/>
    <p:sldId id="293" r:id="rId7"/>
    <p:sldId id="30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66"/>
    <a:srgbClr val="800080"/>
    <a:srgbClr val="9966FF"/>
    <a:srgbClr val="FFCCFF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C1-CFAC-407F-AC5E-54215023B0E1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BE12-F68F-463E-AE27-2D47971E57A7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3FE5-7740-4B48-AD43-096E6A738A0A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D2FF-36C8-4110-BC19-6A8580FC48D9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73EE-936E-4F11-84A4-A210018CE7A5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ACF-8368-492D-8479-5E462A3ADEF1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F4F9-5B0B-401F-981C-4423B896EDD5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0284-4590-4428-B945-F4FC7346F232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C1C5-EACD-4239-984A-FFCDFA0F7508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07FD-02C8-4C8C-8396-F93E2637E058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DD2-A191-4C3F-8F3B-634D83797477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4C61-EAB9-4231-8394-01FC56ABC623}" type="datetime1">
              <a:rPr lang="uk-UA" smtClean="0"/>
              <a:pPr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725" y="2715903"/>
            <a:ext cx="10363200" cy="28129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Об'єкти захисту. Види заходів протидії загрозам безпеки. Переваги та недоліки різних видів заходів захисту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8936181" y="2433928"/>
            <a:ext cx="3048001" cy="138499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/>
              <a:t>Найслабша ланка </a:t>
            </a:r>
            <a:r>
              <a:rPr lang="uk-UA" sz="2800" b="1" dirty="0" smtClean="0"/>
              <a:t>інформаційної безпеки - </a:t>
            </a:r>
            <a:r>
              <a:rPr lang="uk-UA" sz="2800" b="1" dirty="0"/>
              <a:t>людина</a:t>
            </a:r>
            <a:endParaRPr lang="ru-RU" sz="2800" dirty="0"/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29487" y="4267204"/>
            <a:ext cx="11180621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/>
            <a:r>
              <a:rPr lang="uk-UA" sz="2600" b="1" dirty="0" smtClean="0"/>
              <a:t>Інформаційна </a:t>
            </a:r>
            <a:r>
              <a:rPr lang="uk-UA" sz="2600" b="1" dirty="0"/>
              <a:t>безпека </a:t>
            </a:r>
            <a:r>
              <a:rPr lang="uk-UA" sz="2600" b="1" dirty="0" smtClean="0"/>
              <a:t>АС </a:t>
            </a:r>
            <a:r>
              <a:rPr lang="uk-UA" sz="2600" b="1" dirty="0"/>
              <a:t>залежить </a:t>
            </a:r>
            <a:r>
              <a:rPr lang="ru-RU" sz="2600" dirty="0"/>
              <a:t>не </a:t>
            </a:r>
            <a:r>
              <a:rPr lang="ru-RU" sz="2600" dirty="0" err="1"/>
              <a:t>тільки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комп’ютерів</a:t>
            </a:r>
            <a:r>
              <a:rPr lang="ru-RU" sz="2600" dirty="0"/>
              <a:t>, </a:t>
            </a:r>
            <a:r>
              <a:rPr lang="ru-RU" sz="2600" dirty="0" err="1"/>
              <a:t>але</a:t>
            </a:r>
            <a:r>
              <a:rPr lang="ru-RU" sz="2600" dirty="0"/>
              <a:t> </a:t>
            </a:r>
            <a:r>
              <a:rPr lang="ru-RU" sz="2600" dirty="0" err="1"/>
              <a:t>й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інфраструктури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підтримує</a:t>
            </a:r>
            <a:r>
              <a:rPr lang="ru-RU" sz="2600" dirty="0"/>
              <a:t>, до 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можна</a:t>
            </a:r>
            <a:r>
              <a:rPr lang="ru-RU" sz="2600" dirty="0"/>
              <a:t> </a:t>
            </a:r>
            <a:r>
              <a:rPr lang="ru-RU" sz="2600" dirty="0" err="1"/>
              <a:t>віднести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</a:t>
            </a:r>
            <a:r>
              <a:rPr lang="ru-RU" sz="2600" dirty="0" err="1"/>
              <a:t>електро</a:t>
            </a:r>
            <a:r>
              <a:rPr lang="ru-RU" sz="2600" dirty="0"/>
              <a:t>-, </a:t>
            </a:r>
            <a:r>
              <a:rPr lang="ru-RU" sz="2600" dirty="0" err="1"/>
              <a:t>водо</a:t>
            </a:r>
            <a:r>
              <a:rPr lang="ru-RU" sz="2600" dirty="0"/>
              <a:t>-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теплопостачання</a:t>
            </a:r>
            <a:r>
              <a:rPr lang="ru-RU" sz="2600" dirty="0"/>
              <a:t>, </a:t>
            </a:r>
            <a:r>
              <a:rPr lang="ru-RU" sz="2600" dirty="0" err="1"/>
              <a:t>кондиціонери</a:t>
            </a:r>
            <a:r>
              <a:rPr lang="ru-RU" sz="2600" dirty="0"/>
              <a:t>, </a:t>
            </a:r>
            <a:r>
              <a:rPr lang="ru-RU" sz="2600" dirty="0" err="1"/>
              <a:t>засоби</a:t>
            </a:r>
            <a:r>
              <a:rPr lang="ru-RU" sz="2600" dirty="0"/>
              <a:t> </a:t>
            </a:r>
            <a:r>
              <a:rPr lang="ru-RU" sz="2600" dirty="0" err="1"/>
              <a:t>комунікацій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, </a:t>
            </a:r>
            <a:r>
              <a:rPr lang="ru-RU" sz="2600" dirty="0" err="1"/>
              <a:t>звичайно</a:t>
            </a:r>
            <a:r>
              <a:rPr lang="ru-RU" sz="2600" dirty="0"/>
              <a:t>, </a:t>
            </a:r>
            <a:r>
              <a:rPr lang="ru-RU" sz="2600" dirty="0" err="1"/>
              <a:t>обслуговуючий</a:t>
            </a:r>
            <a:r>
              <a:rPr lang="ru-RU" sz="2600" dirty="0"/>
              <a:t> персонал.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617" y="1510146"/>
            <a:ext cx="8160328" cy="954107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Для захисту інформаційних систем створюються  системи (комплекси) захисту інформації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2642169"/>
            <a:ext cx="814647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69875" algn="just"/>
            <a:r>
              <a:rPr lang="uk-UA" sz="2400" dirty="0" smtClean="0">
                <a:latin typeface="Arial" pitchFamily="34" charset="0"/>
              </a:rPr>
              <a:t>Система інформаційної безпеки має свої мету, задачі, методи і засоби діяльності, що узгоджуються за місцем і часом, залежно від умов.</a:t>
            </a: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8510" y="218627"/>
            <a:ext cx="8693726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Захист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інформаційних систем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3" y="357172"/>
            <a:ext cx="8693726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Стратегія інформаційного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5" y="1231837"/>
            <a:ext cx="4653497" cy="47533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85738" indent="214313" algn="just">
              <a:buNone/>
            </a:pPr>
            <a:r>
              <a:rPr lang="uk-UA" dirty="0" smtClean="0"/>
              <a:t>Найважливішою особливістю загальної стратегії інформаційного захисту є </a:t>
            </a:r>
            <a:r>
              <a:rPr lang="uk-UA" b="1" i="1" dirty="0" smtClean="0"/>
              <a:t>дослідження</a:t>
            </a:r>
            <a:r>
              <a:rPr lang="uk-UA" dirty="0" smtClean="0"/>
              <a:t> системи безпеки. </a:t>
            </a:r>
          </a:p>
          <a:p>
            <a:pPr marL="185738" indent="214313">
              <a:buNone/>
            </a:pPr>
            <a:r>
              <a:rPr lang="uk-UA" dirty="0" smtClean="0"/>
              <a:t>Можна виділити два основних напрямки: </a:t>
            </a:r>
            <a:endParaRPr lang="ru-RU" dirty="0" smtClean="0"/>
          </a:p>
          <a:p>
            <a:r>
              <a:rPr lang="uk-UA" dirty="0" smtClean="0"/>
              <a:t>аналіз засобів захисту; </a:t>
            </a:r>
            <a:endParaRPr lang="ru-RU" dirty="0" smtClean="0"/>
          </a:p>
          <a:p>
            <a:r>
              <a:rPr lang="uk-UA" dirty="0" smtClean="0"/>
              <a:t>визначення факту вторгнення. </a:t>
            </a:r>
            <a:endParaRPr lang="ru-RU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51014" y="2326842"/>
          <a:ext cx="6869950" cy="253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7602367" imgH="2780985" progId="">
                  <p:embed/>
                </p:oleObj>
              </mc:Choice>
              <mc:Fallback>
                <p:oleObj r:id="rId3" imgW="7602367" imgH="27809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14" y="2326842"/>
                        <a:ext cx="6869950" cy="2536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63208"/>
            <a:ext cx="8610599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Концепція захисту інформації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7826188" cy="32847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350" indent="354013">
              <a:buNone/>
            </a:pPr>
            <a:r>
              <a:rPr lang="uk-UA" dirty="0" smtClean="0"/>
              <a:t>Розробку </a:t>
            </a:r>
            <a:r>
              <a:rPr lang="uk-UA" i="1" dirty="0" smtClean="0"/>
              <a:t>концепції захисту</a:t>
            </a:r>
            <a:r>
              <a:rPr lang="uk-UA" dirty="0" smtClean="0"/>
              <a:t> рекомендується проводити в три етапи:</a:t>
            </a:r>
            <a:endParaRPr lang="ru-RU" dirty="0" smtClean="0"/>
          </a:p>
          <a:p>
            <a:r>
              <a:rPr lang="uk-UA" dirty="0" smtClean="0"/>
              <a:t>І етап – визначення цінності  об’єкта захисту інформації.</a:t>
            </a:r>
            <a:endParaRPr lang="ru-RU" dirty="0" smtClean="0"/>
          </a:p>
          <a:p>
            <a:r>
              <a:rPr lang="uk-UA" dirty="0" smtClean="0"/>
              <a:t>ІІ етап – аналіз потенційних дій зловмисників</a:t>
            </a:r>
            <a:endParaRPr lang="ru-RU" dirty="0" smtClean="0"/>
          </a:p>
          <a:p>
            <a:r>
              <a:rPr lang="uk-UA" dirty="0" smtClean="0"/>
              <a:t>ІІІ  етап – оцінка надійності встановлених засобів захисту інформації на об’єкті.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2837" y="4738255"/>
            <a:ext cx="10861963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  <a:tab pos="4714875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основі концепції безпеки інформації розробляються стратегія безпеки інформації та архітектура системи захисту інформації, а далі – політика безпеки інформації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10" y="343317"/>
            <a:ext cx="7481454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 заходів протидії загрозам безпеки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618" y="1758311"/>
            <a:ext cx="11236036" cy="33540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законодавчі (правові) заходи</a:t>
            </a:r>
            <a:r>
              <a:rPr lang="uk-UA" dirty="0" smtClean="0">
                <a:cs typeface="Times New Roman" pitchFamily="18" charset="0"/>
              </a:rPr>
              <a:t> забезпечення інформаційної безпеки (нормативні документи, положення, інструкції); </a:t>
            </a:r>
            <a:endParaRPr lang="ru-RU" dirty="0" smtClean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адміністративні заходи</a:t>
            </a:r>
            <a:r>
              <a:rPr lang="uk-UA" dirty="0" smtClean="0">
                <a:cs typeface="Times New Roman" pitchFamily="18" charset="0"/>
              </a:rPr>
              <a:t> (реалізація захисту інформації здійснюється певними структурними одиницями – такими, як служба захисту документів; служба режиму, допуску, охорони; служба захисту інформації технічними засобами; інформаційно-аналітична діяльність і ін.); </a:t>
            </a:r>
            <a:endParaRPr lang="ru-RU" dirty="0" smtClean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організаційні (процедурні) заходи</a:t>
            </a:r>
            <a:r>
              <a:rPr lang="uk-UA" dirty="0" smtClean="0">
                <a:cs typeface="Times New Roman" pitchFamily="18" charset="0"/>
              </a:rPr>
              <a:t> (</a:t>
            </a:r>
            <a:r>
              <a:rPr lang="uk-UA" dirty="0" err="1" smtClean="0">
                <a:cs typeface="Times New Roman" pitchFamily="18" charset="0"/>
              </a:rPr>
              <a:t>заходи</a:t>
            </a:r>
            <a:r>
              <a:rPr lang="uk-UA" dirty="0" smtClean="0">
                <a:cs typeface="Times New Roman" pitchFamily="18" charset="0"/>
              </a:rPr>
              <a:t> безпеки, орієнтовані на людей); </a:t>
            </a:r>
            <a:endParaRPr lang="ru-RU" dirty="0" smtClean="0"/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 smtClean="0">
                <a:cs typeface="Times New Roman" pitchFamily="18" charset="0"/>
              </a:rPr>
              <a:t>інженерно-технічні заходи</a:t>
            </a:r>
            <a:r>
              <a:rPr lang="uk-UA" dirty="0" smtClean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163208"/>
            <a:ext cx="8624454" cy="99874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Правові</a:t>
            </a:r>
            <a:r>
              <a:rPr lang="uk-UA" sz="4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uk-UA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заходи</a:t>
            </a:r>
            <a:endParaRPr lang="ru-RU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376" y="1121000"/>
            <a:ext cx="7798479" cy="2120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 smtClean="0"/>
              <a:t>розробка норм, що встановлюють відповідальність за комп'ютерні злочини, захист авторських прав програмістів, удосконалювання карного і цивільного законодавства, а також судочинства.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224" y="3147352"/>
            <a:ext cx="10042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Організаційно-адміністративні заходи </a:t>
            </a:r>
            <a:endParaRPr lang="ru-RU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4963" y="3811012"/>
            <a:ext cx="11201401" cy="2154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3105150" algn="ctr"/>
                <a:tab pos="4714875" algn="l"/>
              </a:tabLst>
            </a:pPr>
            <a:r>
              <a:rPr lang="uk-UA" sz="2600" dirty="0" smtClean="0"/>
              <a:t>Охорона комп'ютерних систем, підбір персоналу, забезпечення того, щоб неперевірені особи не допускалися до інформації, що охороняється; виключення випадків ведення особливо важливих робіт тільки однією людиною, обладнання приміщень системою кодових замків, щоб в цю кімнату міг увійти тільки людина, яка знає код, що відкриває двері.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4" y="2923309"/>
            <a:ext cx="11082007" cy="33389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11150">
              <a:buNone/>
            </a:pPr>
            <a:r>
              <a:rPr lang="uk-UA" i="1" dirty="0" smtClean="0"/>
              <a:t>Засоби фізичного захисту: засоби захисту кабельної системи, систем електроживлення, засоби архівації і т. д.</a:t>
            </a:r>
            <a:endParaRPr lang="ru-RU" i="1" dirty="0" smtClean="0"/>
          </a:p>
          <a:p>
            <a:pPr>
              <a:buNone/>
            </a:pPr>
            <a:r>
              <a:rPr lang="uk-UA" sz="2400" dirty="0" smtClean="0"/>
              <a:t>а) забезпечення безпеки приміщень, де встановлені сервери з урахуванням вимог до надійності будівель, температурі і вологості, наявності засобів пожежогасіння;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б) заходи щодо обмеження фізичного доступу до комп'ютерних систем та мережевої інфраструктури сторонніх осіб, які можуть зупинити, перезавантажити і навіть перевстановити сервер, вкрасти жорсткі диски, встановити розвідувальну апаратуру і програмне забезпечення.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633" y="1344350"/>
            <a:ext cx="106541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До </a:t>
            </a:r>
            <a:r>
              <a:rPr lang="uk-UA" sz="2800" i="1" dirty="0" smtClean="0"/>
              <a:t>апаратних</a:t>
            </a:r>
            <a:r>
              <a:rPr lang="uk-UA" sz="2800" dirty="0" smtClean="0"/>
              <a:t> </a:t>
            </a:r>
            <a:r>
              <a:rPr lang="uk-UA" sz="2800" i="1" dirty="0" smtClean="0"/>
              <a:t>засобів</a:t>
            </a:r>
            <a:r>
              <a:rPr lang="uk-UA" sz="2800" dirty="0" smtClean="0"/>
              <a:t> відносяться прилади, пристрої, пристосування та інші технічні рішення, які використовуються в інтересах забезпечення безпеки. </a:t>
            </a:r>
            <a:endParaRPr lang="ru-RU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4073" y="163208"/>
            <a:ext cx="7169726" cy="99874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Засоби захисту</a:t>
            </a:r>
            <a:endParaRPr lang="ru-RU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</Template>
  <TotalTime>2382</TotalTime>
  <Words>455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Урок 2</vt:lpstr>
      <vt:lpstr>Об'єкти захисту. Види заходів протидії загрозам безпеки. Переваги та недоліки різних видів заходів захисту</vt:lpstr>
      <vt:lpstr>Презентация PowerPoint</vt:lpstr>
      <vt:lpstr>Стратегія інформаційного захисту</vt:lpstr>
      <vt:lpstr>Концепція захисту інформації</vt:lpstr>
      <vt:lpstr>Види заходів протидії загрозам безпеки</vt:lpstr>
      <vt:lpstr>Правові заходи</vt:lpstr>
      <vt:lpstr>Засоби захисту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Об'єкти захисту. Види заходів протидії загрозам безпеки. Переваги та недоліки різних видів заходів захисту.</dc:title>
  <dc:creator>Admin</dc:creator>
  <cp:lastModifiedBy>1</cp:lastModifiedBy>
  <cp:revision>45</cp:revision>
  <dcterms:created xsi:type="dcterms:W3CDTF">2019-04-01T17:30:34Z</dcterms:created>
  <dcterms:modified xsi:type="dcterms:W3CDTF">2020-04-28T15:44:55Z</dcterms:modified>
</cp:coreProperties>
</file>