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82" r:id="rId3"/>
    <p:sldId id="283" r:id="rId4"/>
    <p:sldId id="284" r:id="rId5"/>
    <p:sldId id="278" r:id="rId6"/>
    <p:sldId id="268" r:id="rId7"/>
    <p:sldId id="279" r:id="rId8"/>
    <p:sldId id="280" r:id="rId9"/>
    <p:sldId id="274" r:id="rId10"/>
    <p:sldId id="270" r:id="rId11"/>
    <p:sldId id="271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13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4969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К</a:t>
            </a:r>
            <a:r>
              <a:rPr lang="uk-UA" sz="3600" b="1" dirty="0" smtClean="0"/>
              <a:t>вант </a:t>
            </a:r>
            <a:r>
              <a:rPr lang="uk-UA" sz="3600" b="1" dirty="0"/>
              <a:t>енергії фотона, що поглинається у процесі зовнішнього фотоефекту, витрачається на виконання роботи виходу електрона з металу і надання йому кінетичної енергії. Математично це записують </a:t>
            </a:r>
            <a:r>
              <a:rPr lang="uk-UA" sz="3600" b="1" i="1" dirty="0"/>
              <a:t>рівнянням Ейнштейна для зовнішнього фотоефекту:</a:t>
            </a:r>
            <a:r>
              <a:rPr lang="ru-RU" sz="3600" i="1" dirty="0"/>
              <a:t> </a:t>
            </a:r>
            <a:r>
              <a:rPr lang="ru-RU" sz="3600" i="1" dirty="0" smtClean="0"/>
              <a:t>                                 </a:t>
            </a:r>
          </a:p>
          <a:p>
            <a:r>
              <a:rPr lang="uk-UA" sz="8000" b="1" i="1" dirty="0" smtClean="0"/>
              <a:t>   </a:t>
            </a:r>
            <a:r>
              <a:rPr lang="en-US" sz="8000" b="1" i="1" dirty="0" smtClean="0"/>
              <a:t>h</a:t>
            </a:r>
            <a:r>
              <a:rPr lang="el-GR" sz="8000" b="1" dirty="0"/>
              <a:t> ν </a:t>
            </a:r>
            <a:r>
              <a:rPr lang="en-US" sz="8000" b="1" i="1" dirty="0" smtClean="0"/>
              <a:t>=A</a:t>
            </a:r>
            <a:r>
              <a:rPr lang="uk-UA" sz="8000" b="1" i="1" baseline="-25000" dirty="0" err="1" smtClean="0"/>
              <a:t>вих</a:t>
            </a:r>
            <a:r>
              <a:rPr lang="en-US" sz="8000" b="1" i="1" dirty="0" smtClean="0"/>
              <a:t>+</a:t>
            </a:r>
            <a:r>
              <a:rPr lang="uk-UA" sz="8000" b="1" i="1" dirty="0" smtClean="0"/>
              <a:t> </a:t>
            </a:r>
            <a:r>
              <a:rPr lang="uk-UA" sz="8000" b="1" i="1" dirty="0" err="1" smtClean="0"/>
              <a:t>Е</a:t>
            </a:r>
            <a:r>
              <a:rPr lang="uk-UA" sz="8000" b="1" i="1" baseline="-25000" dirty="0" err="1" smtClean="0"/>
              <a:t>к</a:t>
            </a:r>
            <a:r>
              <a:rPr lang="uk-UA" sz="8000" b="1" i="1" baseline="-25000" dirty="0" smtClean="0"/>
              <a:t>           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7280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301038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Фоторезистор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чутливий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найменшого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світла.Його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встановлюють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фокус телескопа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вимірюютьтемпературу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зірок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чутливий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інфрачервоних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променів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івикористовується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інфрачервоній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техніці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anypics.ru-41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6640" y="3222942"/>
            <a:ext cx="1950720" cy="1463040"/>
          </a:xfrm>
        </p:spPr>
      </p:pic>
      <p:pic>
        <p:nvPicPr>
          <p:cNvPr id="5" name="Рисунок 4" descr="_MOS6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714620"/>
            <a:ext cx="5806087" cy="3861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Вентильний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фотоелемент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використовуєтьсяв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якості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струму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сонячнихбатареях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станціях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 так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самояк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живлення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потужності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вмікрокалькуляторах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годинниках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втранзисторних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малопотужних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приймачах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Space_S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532" y="3547063"/>
            <a:ext cx="4153644" cy="3115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704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8037">
            <a:off x="5381435" y="3446347"/>
            <a:ext cx="3048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16002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</a:t>
            </a:r>
            <a:r>
              <a:rPr lang="uk-UA" sz="2800" b="1" u="sng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Фізика 11 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кл. Стандарт. За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pPr marL="0" indent="0"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Опрацювати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b="1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язати: Впр. 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2 - 5</a:t>
            </a:r>
            <a:endParaRPr lang="uk-UA" b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/>
          </a:p>
          <a:p>
            <a:pPr marL="0" indent="0">
              <a:buNone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Розвязки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надіслати: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Telegram</a:t>
            </a:r>
            <a:endParaRPr lang="uk-UA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Домашнє завдання</a:t>
            </a: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2968">
            <a:off x="4541410" y="2655718"/>
            <a:ext cx="2335021" cy="1137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110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6409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Квантова теорія дає таке пояснення законам фотоефекту:</a:t>
            </a:r>
            <a:endParaRPr lang="ru-RU" sz="2800" b="1" dirty="0"/>
          </a:p>
          <a:p>
            <a:pPr lvl="0"/>
            <a:r>
              <a:rPr lang="uk-UA" sz="2800" b="1" dirty="0"/>
              <a:t>Із збільшенням інтенсивності монохроматичного випромінювання зростає кількість поглинутих металом фотонів, а отже, і кількість електронів, які вилітають з нього, прямо пропорційна інтенсивності випромінювання (перший закон).</a:t>
            </a:r>
            <a:endParaRPr lang="ru-RU" sz="2800" b="1" dirty="0"/>
          </a:p>
          <a:p>
            <a:pPr lvl="0"/>
            <a:r>
              <a:rPr lang="uk-UA" sz="2800" b="1" dirty="0"/>
              <a:t>Із рівняння фотоефекту видно, що кінетична енергія електронів, які</a:t>
            </a:r>
            <a:endParaRPr lang="ru-RU" sz="2800" b="1" dirty="0"/>
          </a:p>
          <a:p>
            <a:r>
              <a:rPr lang="uk-UA" sz="2800" b="1" dirty="0" smtClean="0"/>
              <a:t>вилітають, залежить тільки від роду металу (який характеризується відпо­відною роботою виходу та від частоти (довжини) падаючого випроміню­вання (</a:t>
            </a:r>
            <a:r>
              <a:rPr lang="en-US" sz="2800" b="1" i="1" dirty="0" err="1" smtClean="0"/>
              <a:t>hv</a:t>
            </a:r>
            <a:r>
              <a:rPr lang="uk-UA" sz="2800" b="1" dirty="0" smtClean="0"/>
              <a:t>), а від інтенсивності не залежить, </a:t>
            </a:r>
            <a:r>
              <a:rPr lang="uk-UA" sz="2800" b="1" dirty="0" err="1" smtClean="0"/>
              <a:t>Е</a:t>
            </a:r>
            <a:r>
              <a:rPr lang="uk-UA" sz="2800" b="1" baseline="-25000" dirty="0" err="1" smtClean="0"/>
              <a:t>к=</a:t>
            </a:r>
            <a:r>
              <a:rPr lang="en-US" sz="2800" b="1" dirty="0" smtClean="0"/>
              <a:t>h</a:t>
            </a:r>
            <a:r>
              <a:rPr lang="el-GR" sz="2800" b="1" dirty="0" smtClean="0"/>
              <a:t>ν</a:t>
            </a:r>
            <a:r>
              <a:rPr lang="en-US" sz="2800" b="1" dirty="0" smtClean="0"/>
              <a:t>+A</a:t>
            </a:r>
            <a:r>
              <a:rPr lang="uk-UA" sz="2800" b="1" baseline="-25000" dirty="0" err="1" smtClean="0"/>
              <a:t>вих</a:t>
            </a:r>
            <a:r>
              <a:rPr lang="ru-RU" sz="2800" dirty="0" smtClean="0"/>
              <a:t> </a:t>
            </a:r>
            <a:r>
              <a:rPr lang="uk-UA" sz="2800" b="1" dirty="0" smtClean="0"/>
              <a:t>(другий закон).</a:t>
            </a:r>
            <a:endParaRPr lang="ru-RU" sz="2800" b="1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7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7346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/>
              <a:t>Якщо енергія фотона менша за роботу виходу </a:t>
            </a:r>
            <a:r>
              <a:rPr lang="uk-UA" b="1" dirty="0" err="1"/>
              <a:t>А</a:t>
            </a:r>
            <a:r>
              <a:rPr lang="uk-UA" b="1" baseline="-25000" dirty="0" err="1"/>
              <a:t>вих</a:t>
            </a:r>
            <a:r>
              <a:rPr lang="uk-UA" b="1" dirty="0"/>
              <a:t>, то за </a:t>
            </a:r>
            <a:r>
              <a:rPr lang="uk-UA" b="1" dirty="0" smtClean="0"/>
              <a:t>будь-якої      ін­тенсивності </a:t>
            </a:r>
            <a:r>
              <a:rPr lang="uk-UA" b="1" dirty="0"/>
              <a:t>випромінювання електрони з металу не вилітатимуть (третій закон). Мінімальну частоту падаючого випромінювання (червону межу </a:t>
            </a:r>
            <a:r>
              <a:rPr lang="en-US" b="1" dirty="0"/>
              <a:t>v</a:t>
            </a:r>
            <a:r>
              <a:rPr lang="uk-UA" b="1" baseline="-25000" dirty="0"/>
              <a:t>0</a:t>
            </a:r>
            <a:r>
              <a:rPr lang="uk-UA" b="1" dirty="0"/>
              <a:t>) можна визначити із рівняння фотоефекту, припустивши, що вся енергія падаючого фотона йде на виконання роботи виходу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uk-UA" b="1" dirty="0" smtClean="0"/>
              <a:t>Е=0) </a:t>
            </a:r>
            <a:r>
              <a:rPr lang="en-US" b="1" dirty="0" smtClean="0"/>
              <a:t>h</a:t>
            </a:r>
            <a:r>
              <a:rPr lang="el-GR" b="1" dirty="0" smtClean="0"/>
              <a:t>ν</a:t>
            </a:r>
            <a:r>
              <a:rPr lang="en-US" b="1" baseline="-25000" dirty="0" smtClean="0"/>
              <a:t>o=</a:t>
            </a:r>
            <a:r>
              <a:rPr lang="en-US" b="1" dirty="0" smtClean="0"/>
              <a:t> A</a:t>
            </a:r>
            <a:r>
              <a:rPr lang="uk-UA" b="1" baseline="-25000" dirty="0" smtClean="0"/>
              <a:t>вих.</a:t>
            </a:r>
            <a:endParaRPr lang="ru-RU" b="1" dirty="0"/>
          </a:p>
          <a:p>
            <a:r>
              <a:rPr lang="uk-UA" b="1" dirty="0"/>
              <a:t>З рівняння Ейнштейна можна визначити сталу Планка</a:t>
            </a:r>
            <a:r>
              <a:rPr lang="uk-UA" b="1" dirty="0" smtClean="0"/>
              <a:t>.</a:t>
            </a:r>
            <a:r>
              <a:rPr lang="en-US" b="1" dirty="0" smtClean="0"/>
              <a:t> </a:t>
            </a:r>
            <a:r>
              <a:rPr lang="uk-UA" b="1" dirty="0" smtClean="0"/>
              <a:t> Розра­хунки підтверджують </a:t>
            </a:r>
            <a:r>
              <a:rPr lang="uk-UA" b="1" dirty="0"/>
              <a:t>теоретично запропоноване Планком </a:t>
            </a:r>
            <a:r>
              <a:rPr lang="uk-UA" b="1" dirty="0" smtClean="0"/>
              <a:t>значення    </a:t>
            </a:r>
            <a:r>
              <a:rPr lang="en-US" b="1" dirty="0" smtClean="0"/>
              <a:t>h=6</a:t>
            </a:r>
            <a:r>
              <a:rPr lang="uk-UA" b="1" dirty="0" smtClean="0"/>
              <a:t>,</a:t>
            </a:r>
            <a:r>
              <a:rPr lang="en-US" b="1" dirty="0" smtClean="0"/>
              <a:t>63</a:t>
            </a:r>
            <a:r>
              <a:rPr lang="uk-UA" b="1" dirty="0" smtClean="0"/>
              <a:t> </a:t>
            </a:r>
            <a:r>
              <a:rPr lang="uk-UA" b="1" dirty="0"/>
              <a:t>• </a:t>
            </a:r>
            <a:r>
              <a:rPr lang="uk-UA" b="1" dirty="0" smtClean="0"/>
              <a:t>10 </a:t>
            </a:r>
            <a:r>
              <a:rPr lang="uk-UA" b="1" baseline="30000" dirty="0" smtClean="0"/>
              <a:t>-34 Дж</a:t>
            </a:r>
            <a:r>
              <a:rPr lang="uk-UA" b="1" dirty="0" smtClean="0"/>
              <a:t> </a:t>
            </a:r>
            <a:r>
              <a:rPr lang="uk-UA" b="1" dirty="0"/>
              <a:t>• с, яке він отримав, пояснюючи теплове випромінювання тіл. Збіг значень сталої Планка, добутих різними методами, підтверджує правильність квантової теорії світла.</a:t>
            </a:r>
            <a:endParaRPr lang="ru-RU" b="1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2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Найважливіше значення фотоефекту полягає в тому, що його відкриття і дослідження стали експериментальною основою квантової теорії.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069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картинки фотоефект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7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958688" cy="4437112"/>
          </a:xfrm>
        </p:spPr>
        <p:txBody>
          <a:bodyPr>
            <a:noAutofit/>
          </a:bodyPr>
          <a:lstStyle/>
          <a:p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кіно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фотоелемент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читає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оптичний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запис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записаний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накіноплівці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відтворює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підсилювача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ідинаміка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лампи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концентрується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звуковій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доріжцікіноплівки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тому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місці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нанесено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оптичний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запис.Світловий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потік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проходячи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звукову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доріжку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змінюєтьсяі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потрапляє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фотоелемент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Чим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проходитьчерез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доріжку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голосніше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звук в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динаміці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2988_112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3876">
            <a:off x="5133566" y="4205818"/>
            <a:ext cx="3489440" cy="1892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k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70275">
            <a:off x="750519" y="4182208"/>
            <a:ext cx="2985120" cy="22400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86800" y="1600200"/>
            <a:ext cx="6914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7704856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0"/>
          <a:stretch/>
        </p:blipFill>
        <p:spPr bwMode="auto">
          <a:xfrm>
            <a:off x="683568" y="423661"/>
            <a:ext cx="7848871" cy="5883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4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493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262</TotalTime>
  <Words>416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кіно фотоелемент читає оптичний запис, записаний накіноплівці та відтворює його за допомогою підсилювача ідинаміка. Світло від лампи концентрується на звуковій доріжцікіноплівки, в тому місці, де нанесено оптичний запис.Світловий потік, проходячи через звукову доріжку, змінюєтьсяі потрапляє на фотоелемент. Чим більше світла проходитьчерез доріжку, тим голосніше звук в динаміці.</vt:lpstr>
      <vt:lpstr>Презентация PowerPoint</vt:lpstr>
      <vt:lpstr>Презентация PowerPoint</vt:lpstr>
      <vt:lpstr>Презентация PowerPoint</vt:lpstr>
      <vt:lpstr>Фоторезистор дуже чутливий до найменшого зміни світла.Його встановлюють у фокус телескопа і вимірюютьтемпературу зірок. Він чутливий до інфрачервоних променів івикористовується в інфрачервоній техніці.</vt:lpstr>
      <vt:lpstr>Вентильний фотоелемент використовуєтьсяв якості джерела струму в сонячнихбатареях на космічних станціях, та так самояк джерело живлення малої потужності вмікрокалькуляторах, годинниках, втранзисторних малопотужних приймачах.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Фотоефект. Застосування фотоефекту</dc:title>
  <dc:creator>user</dc:creator>
  <cp:lastModifiedBy>1</cp:lastModifiedBy>
  <cp:revision>31</cp:revision>
  <dcterms:modified xsi:type="dcterms:W3CDTF">2020-05-28T15:43:44Z</dcterms:modified>
</cp:coreProperties>
</file>