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72" r:id="rId4"/>
    <p:sldId id="274" r:id="rId5"/>
    <p:sldId id="268" r:id="rId6"/>
    <p:sldId id="287" r:id="rId7"/>
    <p:sldId id="288" r:id="rId8"/>
    <p:sldId id="291" r:id="rId9"/>
    <p:sldId id="276" r:id="rId10"/>
    <p:sldId id="300" r:id="rId11"/>
    <p:sldId id="280" r:id="rId12"/>
    <p:sldId id="292" r:id="rId13"/>
    <p:sldId id="301" r:id="rId14"/>
    <p:sldId id="277" r:id="rId15"/>
    <p:sldId id="264" r:id="rId16"/>
    <p:sldId id="265" r:id="rId17"/>
    <p:sldId id="266" r:id="rId18"/>
    <p:sldId id="267" r:id="rId19"/>
    <p:sldId id="278" r:id="rId20"/>
    <p:sldId id="297" r:id="rId21"/>
    <p:sldId id="282" r:id="rId22"/>
    <p:sldId id="283" r:id="rId23"/>
    <p:sldId id="284" r:id="rId24"/>
    <p:sldId id="285" r:id="rId25"/>
    <p:sldId id="29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25774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Причини, характер, періодизація Другої світової війни.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4" name="Содержимое 3" descr="http://disted.edu.vn.ua/media/images/student1/istoria_11/u02_17sch.files/image0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276872"/>
            <a:ext cx="5143536" cy="4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14290"/>
            <a:ext cx="8183880" cy="6500858"/>
          </a:xfrm>
        </p:spPr>
        <p:txBody>
          <a:bodyPr>
            <a:normAutofit/>
          </a:bodyPr>
          <a:lstStyle/>
          <a:p>
            <a:r>
              <a:rPr lang="uk-UA" b="1" dirty="0" smtClean="0"/>
              <a:t>1 вересня 1939 р. Німеччина напала на </a:t>
            </a:r>
            <a:r>
              <a:rPr lang="uk-UA" b="1" dirty="0" smtClean="0">
                <a:solidFill>
                  <a:srgbClr val="FF0000"/>
                </a:solidFill>
              </a:rPr>
              <a:t>Польщу</a:t>
            </a:r>
            <a:r>
              <a:rPr lang="uk-UA" b="1" dirty="0" smtClean="0"/>
              <a:t> за планом </a:t>
            </a:r>
            <a:r>
              <a:rPr lang="uk-UA" b="1" dirty="0" smtClean="0">
                <a:solidFill>
                  <a:srgbClr val="FF0000"/>
                </a:solidFill>
              </a:rPr>
              <a:t>"</a:t>
            </a:r>
            <a:r>
              <a:rPr lang="uk-UA" b="1" dirty="0" err="1" smtClean="0">
                <a:solidFill>
                  <a:srgbClr val="FF0000"/>
                </a:solidFill>
              </a:rPr>
              <a:t>Вайс</a:t>
            </a:r>
            <a:r>
              <a:rPr lang="uk-UA" b="1" dirty="0" smtClean="0">
                <a:solidFill>
                  <a:srgbClr val="FF0000"/>
                </a:solidFill>
              </a:rPr>
              <a:t>", </a:t>
            </a:r>
            <a:r>
              <a:rPr lang="uk-UA" b="1" dirty="0" smtClean="0"/>
              <a:t>затвердженим ще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rgbClr val="FF0000"/>
                </a:solidFill>
              </a:rPr>
              <a:t>11 квітня 1939 р.</a:t>
            </a:r>
            <a:endParaRPr lang="uk-UA" b="1" i="1" dirty="0" smtClean="0">
              <a:solidFill>
                <a:srgbClr val="FF0000"/>
              </a:solidFill>
            </a:endParaRPr>
          </a:p>
          <a:p>
            <a:endParaRPr lang="uk-UA" b="1" i="1" dirty="0" smtClean="0"/>
          </a:p>
          <a:p>
            <a:endParaRPr lang="uk-UA" b="1" i="1" dirty="0" smtClean="0"/>
          </a:p>
          <a:p>
            <a:endParaRPr lang="uk-UA" b="1" i="1" dirty="0" smtClean="0"/>
          </a:p>
          <a:p>
            <a:endParaRPr lang="uk-UA" b="1" i="1" dirty="0" smtClean="0"/>
          </a:p>
          <a:p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pPr>
              <a:buNone/>
            </a:pPr>
            <a:endParaRPr lang="uk-UA" b="1" i="1" dirty="0" smtClean="0"/>
          </a:p>
          <a:p>
            <a:endParaRPr lang="uk-UA" b="1" i="1" dirty="0" smtClean="0"/>
          </a:p>
          <a:p>
            <a:r>
              <a:rPr lang="uk-UA" b="1" i="1" dirty="0" smtClean="0"/>
              <a:t>Хлопчик на звалищі будинку. Варшава, 1940 р</a:t>
            </a:r>
            <a:endParaRPr lang="uk-UA" dirty="0"/>
          </a:p>
        </p:txBody>
      </p:sp>
      <p:pic>
        <p:nvPicPr>
          <p:cNvPr id="22530" name="Picture 2" descr="C:\Users\WWW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714488"/>
            <a:ext cx="4643470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02" y="5806440"/>
            <a:ext cx="8643998" cy="105156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Польські солдати в період боїв за  Польщу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4" name="Содержимое 3" descr="http://disted.edu.vn.ua/media/images/student1/istoria_11/u02_17sch.files/image00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835824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FF0000"/>
                </a:solidFill>
              </a:rPr>
              <a:t>Гітлер і Кейтель оглядають підірваний бронепоїзд. Польща, 1939 р.</a:t>
            </a:r>
            <a:endParaRPr lang="uk-UA" dirty="0">
              <a:solidFill>
                <a:srgbClr val="FF0000"/>
              </a:solidFill>
            </a:endParaRPr>
          </a:p>
        </p:txBody>
      </p:sp>
      <p:pic>
        <p:nvPicPr>
          <p:cNvPr id="21506" name="Picture 2" descr="C:\Users\WWW\Desktop\А._Гітлер_та_Ф._Паулюс_біля_карти_воєнних_дій._1940_р.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00808"/>
            <a:ext cx="3857652" cy="4837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i="1" dirty="0" smtClean="0">
                <a:solidFill>
                  <a:srgbClr val="FF0000"/>
                </a:solidFill>
              </a:rPr>
              <a:t>А. Гітлер та Ф. Паулюс біля карти воєнних дій. 1940 р.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1026" name="Picture 2" descr="C:\Users\WWW\Desktop\image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517650"/>
            <a:ext cx="4724416" cy="4983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«Зимова війна»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858280" cy="5616712"/>
          </a:xfrm>
        </p:spPr>
        <p:txBody>
          <a:bodyPr>
            <a:normAutofit fontScale="92500" lnSpcReduction="10000"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uk-UA" b="1" dirty="0" smtClean="0">
                <a:solidFill>
                  <a:srgbClr val="002060"/>
                </a:solidFill>
              </a:rPr>
              <a:t>Напад СРСР на Фінляндію</a:t>
            </a:r>
            <a:r>
              <a:rPr lang="en-US" b="1" dirty="0" smtClean="0">
                <a:solidFill>
                  <a:srgbClr val="002060"/>
                </a:solidFill>
              </a:rPr>
              <a:t>).</a:t>
            </a:r>
            <a:r>
              <a:rPr lang="uk-UA" b="1" dirty="0" smtClean="0">
                <a:solidFill>
                  <a:srgbClr val="002060"/>
                </a:solidFill>
              </a:rPr>
              <a:t>   Тим часом бойові дії спалахнули на Півночі Європи між СРСР і Фінляндією. Тривалий час </a:t>
            </a:r>
            <a:r>
              <a:rPr lang="uk-UA" b="1" dirty="0" err="1" smtClean="0">
                <a:solidFill>
                  <a:srgbClr val="002060"/>
                </a:solidFill>
              </a:rPr>
              <a:t>мiж</a:t>
            </a:r>
            <a:r>
              <a:rPr lang="uk-UA" b="1" dirty="0" smtClean="0">
                <a:solidFill>
                  <a:srgbClr val="002060"/>
                </a:solidFill>
              </a:rPr>
              <a:t> двома країнами велися переговори, в </a:t>
            </a:r>
            <a:r>
              <a:rPr lang="uk-UA" b="1" dirty="0" err="1" smtClean="0">
                <a:solidFill>
                  <a:srgbClr val="002060"/>
                </a:solidFill>
              </a:rPr>
              <a:t>ходi</a:t>
            </a:r>
            <a:r>
              <a:rPr lang="uk-UA" b="1" dirty="0" smtClean="0">
                <a:solidFill>
                  <a:srgbClr val="002060"/>
                </a:solidFill>
              </a:rPr>
              <a:t> яких Радянський Союз вимагав </a:t>
            </a:r>
            <a:r>
              <a:rPr lang="uk-UA" b="1" dirty="0" err="1" smtClean="0">
                <a:solidFill>
                  <a:srgbClr val="002060"/>
                </a:solidFill>
              </a:rPr>
              <a:t>вiд</a:t>
            </a:r>
            <a:r>
              <a:rPr lang="uk-UA" b="1" dirty="0" smtClean="0">
                <a:solidFill>
                  <a:srgbClr val="002060"/>
                </a:solidFill>
              </a:rPr>
              <a:t> </a:t>
            </a:r>
            <a:r>
              <a:rPr lang="uk-UA" b="1" dirty="0" err="1" smtClean="0">
                <a:solidFill>
                  <a:srgbClr val="002060"/>
                </a:solidFill>
              </a:rPr>
              <a:t>фiнської</a:t>
            </a:r>
            <a:r>
              <a:rPr lang="uk-UA" b="1" dirty="0" smtClean="0">
                <a:solidFill>
                  <a:srgbClr val="002060"/>
                </a:solidFill>
              </a:rPr>
              <a:t> сторони поступитися на його користь значними </a:t>
            </a:r>
            <a:r>
              <a:rPr lang="uk-UA" b="1" dirty="0" err="1" smtClean="0">
                <a:solidFill>
                  <a:srgbClr val="002060"/>
                </a:solidFill>
              </a:rPr>
              <a:t>територiями</a:t>
            </a:r>
            <a:r>
              <a:rPr lang="uk-UA" b="1" dirty="0" smtClean="0">
                <a:solidFill>
                  <a:srgbClr val="002060"/>
                </a:solidFill>
              </a:rPr>
              <a:t> в </a:t>
            </a:r>
            <a:r>
              <a:rPr lang="uk-UA" b="1" dirty="0" err="1" smtClean="0">
                <a:solidFill>
                  <a:srgbClr val="002060"/>
                </a:solidFill>
              </a:rPr>
              <a:t>районi</a:t>
            </a:r>
            <a:r>
              <a:rPr lang="uk-UA" b="1" dirty="0" smtClean="0">
                <a:solidFill>
                  <a:srgbClr val="002060"/>
                </a:solidFill>
              </a:rPr>
              <a:t> </a:t>
            </a:r>
            <a:r>
              <a:rPr lang="uk-UA" b="1" dirty="0" err="1" smtClean="0">
                <a:solidFill>
                  <a:srgbClr val="002060"/>
                </a:solidFill>
              </a:rPr>
              <a:t>Ленiнграда</a:t>
            </a:r>
            <a:r>
              <a:rPr lang="uk-UA" b="1" dirty="0" smtClean="0">
                <a:solidFill>
                  <a:srgbClr val="002060"/>
                </a:solidFill>
              </a:rPr>
              <a:t> (тепер Санкт-Петербург) та узбережжям </a:t>
            </a:r>
            <a:r>
              <a:rPr lang="uk-UA" b="1" dirty="0" err="1" smtClean="0">
                <a:solidFill>
                  <a:srgbClr val="002060"/>
                </a:solidFill>
              </a:rPr>
              <a:t>Фiнської</a:t>
            </a:r>
            <a:r>
              <a:rPr lang="uk-UA" b="1" dirty="0" smtClean="0">
                <a:solidFill>
                  <a:srgbClr val="002060"/>
                </a:solidFill>
              </a:rPr>
              <a:t> затоки в </a:t>
            </a:r>
            <a:r>
              <a:rPr lang="uk-UA" b="1" dirty="0" err="1" smtClean="0">
                <a:solidFill>
                  <a:srgbClr val="002060"/>
                </a:solidFill>
              </a:rPr>
              <a:t>обмiн</a:t>
            </a:r>
            <a:r>
              <a:rPr lang="uk-UA" b="1" dirty="0" smtClean="0">
                <a:solidFill>
                  <a:srgbClr val="002060"/>
                </a:solidFill>
              </a:rPr>
              <a:t> на </a:t>
            </a:r>
            <a:r>
              <a:rPr lang="uk-UA" b="1" dirty="0" err="1" smtClean="0">
                <a:solidFill>
                  <a:srgbClr val="002060"/>
                </a:solidFill>
              </a:rPr>
              <a:t>болотистi</a:t>
            </a:r>
            <a:r>
              <a:rPr lang="uk-UA" b="1" dirty="0" smtClean="0">
                <a:solidFill>
                  <a:srgbClr val="002060"/>
                </a:solidFill>
              </a:rPr>
              <a:t> й </a:t>
            </a:r>
            <a:r>
              <a:rPr lang="uk-UA" b="1" dirty="0" err="1" smtClean="0">
                <a:solidFill>
                  <a:srgbClr val="002060"/>
                </a:solidFill>
              </a:rPr>
              <a:t>лiсистi</a:t>
            </a:r>
            <a:r>
              <a:rPr lang="uk-UA" b="1" dirty="0" smtClean="0">
                <a:solidFill>
                  <a:srgbClr val="002060"/>
                </a:solidFill>
              </a:rPr>
              <a:t> </a:t>
            </a:r>
            <a:r>
              <a:rPr lang="uk-UA" b="1" dirty="0" err="1" smtClean="0">
                <a:solidFill>
                  <a:srgbClr val="002060"/>
                </a:solidFill>
              </a:rPr>
              <a:t>територiї</a:t>
            </a:r>
            <a:r>
              <a:rPr lang="uk-UA" b="1" dirty="0" smtClean="0">
                <a:solidFill>
                  <a:srgbClr val="002060"/>
                </a:solidFill>
              </a:rPr>
              <a:t> на </a:t>
            </a:r>
            <a:r>
              <a:rPr lang="uk-UA" b="1" dirty="0" err="1" smtClean="0">
                <a:solidFill>
                  <a:srgbClr val="002060"/>
                </a:solidFill>
              </a:rPr>
              <a:t>пiвночi</a:t>
            </a:r>
            <a:r>
              <a:rPr lang="uk-UA" b="1" dirty="0" smtClean="0">
                <a:solidFill>
                  <a:srgbClr val="002060"/>
                </a:solidFill>
              </a:rPr>
              <a:t>, що </a:t>
            </a:r>
            <a:r>
              <a:rPr lang="uk-UA" b="1" dirty="0" err="1" smtClean="0">
                <a:solidFill>
                  <a:srgbClr val="002060"/>
                </a:solidFill>
              </a:rPr>
              <a:t>нiяк</a:t>
            </a:r>
            <a:r>
              <a:rPr lang="uk-UA" b="1" dirty="0" smtClean="0">
                <a:solidFill>
                  <a:srgbClr val="002060"/>
                </a:solidFill>
              </a:rPr>
              <a:t> не компенсувало втрату Виборга i стратегічно важливої оборонної "</a:t>
            </a:r>
            <a:r>
              <a:rPr lang="uk-UA" b="1" dirty="0" err="1" smtClean="0">
                <a:solidFill>
                  <a:srgbClr val="002060"/>
                </a:solidFill>
              </a:rPr>
              <a:t>Лiнiї</a:t>
            </a:r>
            <a:r>
              <a:rPr lang="uk-UA" b="1" dirty="0" smtClean="0">
                <a:solidFill>
                  <a:srgbClr val="002060"/>
                </a:solidFill>
              </a:rPr>
              <a:t> </a:t>
            </a:r>
            <a:r>
              <a:rPr lang="uk-UA" b="1" dirty="0" err="1" smtClean="0">
                <a:solidFill>
                  <a:srgbClr val="002060"/>
                </a:solidFill>
              </a:rPr>
              <a:t>Маннергейма</a:t>
            </a:r>
            <a:r>
              <a:rPr lang="uk-UA" b="1" dirty="0" smtClean="0">
                <a:solidFill>
                  <a:srgbClr val="002060"/>
                </a:solidFill>
              </a:rPr>
              <a:t>" - системи фінської оборони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uk-UA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disted.edu.vn.ua/media/images/alex_s61/11finska/0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00042"/>
            <a:ext cx="764386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http://disted.edu.vn.ua/media/images/alex_s61/11finska/0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835824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00166" y="6143644"/>
            <a:ext cx="458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 smtClean="0"/>
              <a:t>Наступ радянських військ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disted.edu.vn.ua/media/images/alex_s61/11finska/0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857232"/>
            <a:ext cx="800105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disted.edu.vn.ua/media/images/alex_s61/11finska/0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35811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286388"/>
            <a:ext cx="8183880" cy="1051560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FF0000"/>
                </a:solidFill>
              </a:rPr>
              <a:t>Наслідки війни</a:t>
            </a:r>
            <a:r>
              <a:rPr lang="uk-UA" sz="2400" dirty="0" smtClean="0">
                <a:solidFill>
                  <a:schemeClr val="tx1"/>
                </a:solidFill>
              </a:rPr>
              <a:t>. Радянський Союз отримав у 13 разів більше земель, ніж вимагав до початку конфлікту, і в п'ять разів більше, ніж фактично завоював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uk-UA" sz="2400" dirty="0" smtClean="0">
                <a:solidFill>
                  <a:schemeClr val="tx1"/>
                </a:solidFill>
              </a:rPr>
              <a:t> </a:t>
            </a:r>
            <a:endParaRPr lang="uk-UA" sz="24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http://disted.edu.vn.ua/media/images/alex_s61/11finska/0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0"/>
            <a:ext cx="4857784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428604"/>
            <a:ext cx="7358082" cy="105156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План уроку.</a:t>
            </a:r>
            <a:br>
              <a:rPr lang="uk-UA" dirty="0" smtClean="0">
                <a:solidFill>
                  <a:srgbClr val="FF0000"/>
                </a:solidFill>
              </a:rPr>
            </a:b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501122" cy="5259522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r>
              <a:rPr lang="uk-UA" b="1" dirty="0" smtClean="0">
                <a:solidFill>
                  <a:srgbClr val="002060"/>
                </a:solidFill>
              </a:rPr>
              <a:t>1.Причини , характер, періодизація Другої світової війни.</a:t>
            </a:r>
          </a:p>
          <a:p>
            <a:endParaRPr lang="uk-UA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2. Напад Німеччини на Польщу.</a:t>
            </a:r>
          </a:p>
          <a:p>
            <a:endParaRPr lang="uk-UA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3.«Зимова війна».</a:t>
            </a:r>
            <a:r>
              <a:rPr lang="uk-UA" dirty="0" smtClean="0">
                <a:solidFill>
                  <a:srgbClr val="002060"/>
                </a:solidFill>
              </a:rPr>
              <a:t/>
            </a:r>
            <a:br>
              <a:rPr lang="uk-UA" dirty="0" smtClean="0">
                <a:solidFill>
                  <a:srgbClr val="002060"/>
                </a:solidFill>
              </a:rPr>
            </a:br>
            <a:endParaRPr lang="uk-UA" b="1" dirty="0" smtClean="0">
              <a:solidFill>
                <a:srgbClr val="002060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Позначте назву періоду війни з вересня 1939 до травня 1940 р. на Західному фронті:</a:t>
            </a: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/>
              <a:t> </a:t>
            </a:r>
          </a:p>
          <a:p>
            <a:r>
              <a:rPr lang="uk-UA" b="1" dirty="0" smtClean="0">
                <a:solidFill>
                  <a:srgbClr val="002060"/>
                </a:solidFill>
              </a:rPr>
              <a:t>«гаряча війна»;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«дика війна»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холодна війна»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«дивна війна»</a:t>
            </a:r>
            <a:br>
              <a:rPr lang="uk-UA" b="1" dirty="0" smtClean="0">
                <a:solidFill>
                  <a:srgbClr val="002060"/>
                </a:solidFill>
              </a:rPr>
            </a:br>
            <a:endParaRPr lang="uk-UA" b="1" dirty="0" smtClean="0">
              <a:solidFill>
                <a:srgbClr val="002060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Позначте, коли Велика Британія і Франція оголосили про вступ у війну:</a:t>
            </a:r>
            <a:endParaRPr lang="uk-UA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1 вересня 1939 р.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3 вересня 1939 р.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17 вересня 1939 р.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28 вересня 1939 р.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Позначте прізвище діяча, яким названа фінська лінія оборони:</a:t>
            </a: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/>
              <a:t> </a:t>
            </a:r>
          </a:p>
          <a:p>
            <a:r>
              <a:rPr lang="uk-UA" b="1" dirty="0" smtClean="0">
                <a:solidFill>
                  <a:srgbClr val="002060"/>
                </a:solidFill>
              </a:rPr>
              <a:t>У. </a:t>
            </a:r>
            <a:r>
              <a:rPr lang="uk-UA" b="1" dirty="0" err="1" smtClean="0">
                <a:solidFill>
                  <a:srgbClr val="002060"/>
                </a:solidFill>
              </a:rPr>
              <a:t>Кеккоиен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К. </a:t>
            </a:r>
            <a:r>
              <a:rPr lang="uk-UA" b="1" dirty="0" err="1" smtClean="0">
                <a:solidFill>
                  <a:srgbClr val="002060"/>
                </a:solidFill>
              </a:rPr>
              <a:t>Маннергейм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О. </a:t>
            </a:r>
            <a:r>
              <a:rPr lang="uk-UA" b="1" dirty="0" err="1" smtClean="0">
                <a:solidFill>
                  <a:srgbClr val="002060"/>
                </a:solidFill>
              </a:rPr>
              <a:t>Куусінен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Ю. </a:t>
            </a:r>
            <a:r>
              <a:rPr lang="uk-UA" b="1" dirty="0" err="1" smtClean="0">
                <a:solidFill>
                  <a:srgbClr val="002060"/>
                </a:solidFill>
              </a:rPr>
              <a:t>Паасіківі</a:t>
            </a:r>
            <a:r>
              <a:rPr lang="uk-UA" b="1" dirty="0" smtClean="0">
                <a:solidFill>
                  <a:srgbClr val="002060"/>
                </a:solidFill>
              </a:rPr>
              <a:t/>
            </a:r>
            <a:br>
              <a:rPr lang="uk-UA" b="1" dirty="0" smtClean="0">
                <a:solidFill>
                  <a:srgbClr val="002060"/>
                </a:solidFill>
              </a:rPr>
            </a:br>
            <a:endParaRPr lang="uk-UA" b="1" dirty="0" smtClean="0">
              <a:solidFill>
                <a:srgbClr val="002060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8002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Які причини радянсько-фінської («Зимової») війни?</a:t>
            </a:r>
            <a:br>
              <a:rPr lang="uk-UA" dirty="0" smtClean="0">
                <a:solidFill>
                  <a:srgbClr val="FF0000"/>
                </a:solidFill>
              </a:rPr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299496" cy="6021288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>
                <a:solidFill>
                  <a:srgbClr val="002060"/>
                </a:solidFill>
              </a:rPr>
              <a:t>імперські амбіції сталінського керівництва;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прагнення забезпечити кращу обороноздатність СРСР;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прагнення допомогти Німеччині у її боротьбі проти Англії та Франції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агресивна зовнішня політика Фінляндії у 30-ті роки</a:t>
            </a:r>
            <a:br>
              <a:rPr lang="uk-UA" b="1" dirty="0" smtClean="0">
                <a:solidFill>
                  <a:srgbClr val="002060"/>
                </a:solidFill>
              </a:rPr>
            </a:br>
            <a:r>
              <a:rPr lang="uk-UA" b="1" dirty="0" smtClean="0">
                <a:solidFill>
                  <a:srgbClr val="002060"/>
                </a:solidFill>
              </a:rPr>
              <a:t>прагнення радянського керівництва перетворити Фінляндію на союзну республіку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прагнення СРСР забезпечити собі північний фланг у майбутній війні з Німеччиною</a:t>
            </a:r>
          </a:p>
          <a:p>
            <a:r>
              <a:rPr lang="uk-UA" b="1" dirty="0" smtClean="0">
                <a:solidFill>
                  <a:srgbClr val="002060"/>
                </a:solidFill>
              </a:rPr>
              <a:t>дії англійців та французів, які підштовхували Фінляндію до війни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втручання США у конфлікт.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Невдачі Червоної Армії у війні з Фінляндією були зумовлені: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1898"/>
            <a:ext cx="8183880" cy="5256102"/>
          </a:xfrm>
        </p:spPr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r>
              <a:rPr lang="uk-UA" b="1" dirty="0" smtClean="0">
                <a:solidFill>
                  <a:srgbClr val="002060"/>
                </a:solidFill>
              </a:rPr>
              <a:t>складними природними і кліматичними умовами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низьким рівнем підготовки командного складу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допомогою західних держав Фінляндії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rgbClr val="002060"/>
                </a:solidFill>
              </a:rPr>
              <a:t>поганим озброєнням радянських військ</a:t>
            </a:r>
          </a:p>
          <a:p>
            <a:endParaRPr lang="uk-UA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620688"/>
            <a:ext cx="8183880" cy="720080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rgbClr val="FF0000"/>
                </a:solidFill>
              </a:rPr>
              <a:t>Домашнє завдання</a:t>
            </a:r>
            <a:endParaRPr lang="uk-UA" sz="40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09" y="1628800"/>
            <a:ext cx="8397875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09" y="3068960"/>
            <a:ext cx="8280919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183880" cy="857232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                     Дати 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uk-UA" sz="3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23 серпня 1939р</a:t>
            </a:r>
            <a:r>
              <a:rPr lang="uk-UA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.- радянсько-німецький пакт про ненапад</a:t>
            </a:r>
            <a:r>
              <a:rPr lang="en-US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lang="uk-UA" sz="32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>
              <a:buNone/>
            </a:pPr>
            <a:r>
              <a:rPr lang="uk-UA" sz="3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lang="uk-UA" sz="3200" b="1" dirty="0" smtClean="0">
                <a:solidFill>
                  <a:srgbClr val="FF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uk-UA" sz="3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вересня1939</a:t>
            </a:r>
            <a:r>
              <a:rPr lang="uk-UA" sz="3200" b="1" dirty="0" smtClean="0">
                <a:solidFill>
                  <a:srgbClr val="FF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uk-UA" sz="3200" b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року-</a:t>
            </a:r>
            <a:r>
              <a:rPr lang="uk-UA" sz="3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напад  </a:t>
            </a:r>
            <a:r>
              <a:rPr lang="uk-UA" sz="32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uk-UA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Німеччини </a:t>
            </a:r>
            <a:r>
              <a:rPr lang="uk-UA" sz="32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lvl="0">
              <a:buNone/>
            </a:pPr>
            <a:r>
              <a:rPr lang="uk-UA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lang="uk-UA" sz="32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uk-UA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Польщу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lvl="0">
              <a:buNone/>
            </a:pPr>
            <a:r>
              <a:rPr lang="uk-UA" sz="32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 вересня 1939р</a:t>
            </a:r>
            <a:r>
              <a:rPr lang="uk-UA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.- оголошення війни Англією та Францією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lang="uk-UA" sz="32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>
              <a:buNone/>
            </a:pPr>
            <a:r>
              <a:rPr lang="uk-UA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 вересня 1939 р.- </a:t>
            </a: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вступ Червоної армії на територію Західної України та Білорусії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;</a:t>
            </a:r>
            <a:endParaRPr lang="uk-UA" b="1" dirty="0" smtClean="0">
              <a:latin typeface="Arial" pitchFamily="34" charset="0"/>
            </a:endParaRPr>
          </a:p>
          <a:p>
            <a:pPr>
              <a:buNone/>
            </a:pPr>
            <a:r>
              <a:rPr lang="uk-UA" sz="3000" b="1" dirty="0" smtClean="0">
                <a:solidFill>
                  <a:srgbClr val="FF0000"/>
                </a:solidFill>
              </a:rPr>
              <a:t>28 вересня 1939 року </a:t>
            </a:r>
            <a:r>
              <a:rPr lang="uk-UA" b="1" dirty="0" smtClean="0">
                <a:solidFill>
                  <a:srgbClr val="FF0000"/>
                </a:solidFill>
              </a:rPr>
              <a:t>- </a:t>
            </a:r>
            <a:r>
              <a:rPr lang="uk-UA" sz="3000" b="1" dirty="0" smtClean="0"/>
              <a:t>СРСР і Німеччина уклали договір про дружбу</a:t>
            </a:r>
            <a:r>
              <a:rPr lang="en-US" sz="3000" b="1" dirty="0" smtClean="0"/>
              <a:t>;</a:t>
            </a:r>
            <a:endParaRPr lang="uk-UA" b="1" dirty="0" smtClean="0"/>
          </a:p>
          <a:p>
            <a:pPr>
              <a:buNone/>
            </a:pPr>
            <a:r>
              <a:rPr lang="uk-UA" sz="3000" b="1" dirty="0" smtClean="0">
                <a:solidFill>
                  <a:srgbClr val="FF0000"/>
                </a:solidFill>
              </a:rPr>
              <a:t>30 листопада 1939р. -  12 березня</a:t>
            </a:r>
          </a:p>
          <a:p>
            <a:pPr>
              <a:buNone/>
            </a:pPr>
            <a:r>
              <a:rPr lang="uk-UA" sz="3000" b="1" dirty="0" smtClean="0">
                <a:solidFill>
                  <a:srgbClr val="FF0000"/>
                </a:solidFill>
              </a:rPr>
              <a:t> 1940 р</a:t>
            </a:r>
            <a:r>
              <a:rPr lang="uk-UA" sz="3000" b="1" dirty="0" smtClean="0"/>
              <a:t>.- радянсько-фінська війна.</a:t>
            </a:r>
          </a:p>
          <a:p>
            <a:pPr>
              <a:buNone/>
            </a:pPr>
            <a:r>
              <a:rPr lang="uk-UA" sz="3000" b="1" dirty="0" smtClean="0">
                <a:solidFill>
                  <a:srgbClr val="FF0000"/>
                </a:solidFill>
              </a:rPr>
              <a:t>Грудень 1939р.-</a:t>
            </a:r>
            <a:r>
              <a:rPr lang="uk-UA" sz="3000" b="1" dirty="0" smtClean="0"/>
              <a:t> СРСР виключено з Ліги Націй</a:t>
            </a:r>
            <a:endParaRPr lang="uk-UA" sz="3000" b="1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415498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3880" cy="1051560"/>
          </a:xfrm>
        </p:spPr>
        <p:txBody>
          <a:bodyPr/>
          <a:lstStyle/>
          <a:p>
            <a:r>
              <a:rPr lang="uk-UA" dirty="0" smtClean="0"/>
              <a:t>              </a:t>
            </a:r>
            <a:r>
              <a:rPr lang="uk-UA" dirty="0" smtClean="0">
                <a:solidFill>
                  <a:srgbClr val="FF0000"/>
                </a:solidFill>
              </a:rPr>
              <a:t>Поняття 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398194" cy="5286412"/>
          </a:xfrm>
        </p:spPr>
        <p:txBody>
          <a:bodyPr/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« Дивна війна» </a:t>
            </a:r>
            <a:r>
              <a:rPr lang="uk-UA" sz="3200" b="1" dirty="0" smtClean="0"/>
              <a:t>– війна з боку Франції та Великобританії</a:t>
            </a:r>
            <a:r>
              <a:rPr lang="en-US" sz="3200" b="1" dirty="0" smtClean="0"/>
              <a:t>;</a:t>
            </a:r>
            <a:r>
              <a:rPr lang="uk-UA" sz="3200" dirty="0" smtClean="0"/>
              <a:t> </a:t>
            </a:r>
          </a:p>
          <a:p>
            <a:r>
              <a:rPr lang="uk-UA" sz="3200" b="1" dirty="0" smtClean="0">
                <a:solidFill>
                  <a:srgbClr val="FF0000"/>
                </a:solidFill>
              </a:rPr>
              <a:t>« </a:t>
            </a:r>
            <a:r>
              <a:rPr lang="uk-UA" sz="3200" b="1" dirty="0" err="1" smtClean="0">
                <a:solidFill>
                  <a:srgbClr val="FF0000"/>
                </a:solidFill>
              </a:rPr>
              <a:t>Лiнiї</a:t>
            </a:r>
            <a:r>
              <a:rPr lang="uk-UA" sz="3200" b="1" dirty="0" smtClean="0">
                <a:solidFill>
                  <a:srgbClr val="FF0000"/>
                </a:solidFill>
              </a:rPr>
              <a:t> </a:t>
            </a:r>
            <a:r>
              <a:rPr lang="uk-UA" sz="3200" b="1" dirty="0" err="1" smtClean="0">
                <a:solidFill>
                  <a:srgbClr val="FF0000"/>
                </a:solidFill>
              </a:rPr>
              <a:t>Маннергейма</a:t>
            </a:r>
            <a:r>
              <a:rPr lang="uk-UA" sz="3200" b="1" dirty="0" smtClean="0">
                <a:solidFill>
                  <a:srgbClr val="FF0000"/>
                </a:solidFill>
              </a:rPr>
              <a:t>»</a:t>
            </a:r>
            <a:r>
              <a:rPr lang="uk-UA" sz="3200" b="1" dirty="0" smtClean="0"/>
              <a:t> - система фінської оборони</a:t>
            </a:r>
            <a:r>
              <a:rPr lang="en-US" sz="3200" b="1" dirty="0" smtClean="0"/>
              <a:t>;</a:t>
            </a:r>
            <a:r>
              <a:rPr lang="uk-UA" sz="3200" b="1" dirty="0" smtClean="0"/>
              <a:t> </a:t>
            </a:r>
          </a:p>
          <a:p>
            <a:r>
              <a:rPr lang="uk-UA" sz="3200" b="1" dirty="0" smtClean="0">
                <a:solidFill>
                  <a:srgbClr val="FF0000"/>
                </a:solidFill>
              </a:rPr>
              <a:t>«Зимова війна» </a:t>
            </a:r>
            <a:r>
              <a:rPr lang="uk-UA" sz="3200" b="1" dirty="0" smtClean="0"/>
              <a:t>-    </a:t>
            </a:r>
            <a:r>
              <a:rPr lang="uk-UA" sz="3200" b="1" dirty="0" err="1" smtClean="0"/>
              <a:t>війна</a:t>
            </a:r>
            <a:r>
              <a:rPr lang="uk-UA" sz="3200" b="1" dirty="0" smtClean="0"/>
              <a:t> СРСР з  Фінляндією</a:t>
            </a:r>
            <a:r>
              <a:rPr lang="en-US" sz="3200" b="1" dirty="0" smtClean="0"/>
              <a:t>;</a:t>
            </a:r>
            <a:endParaRPr lang="uk-UA" sz="3200" b="1" dirty="0" smtClean="0"/>
          </a:p>
          <a:p>
            <a:r>
              <a:rPr lang="uk-UA" sz="3200" dirty="0" smtClean="0"/>
              <a:t> </a:t>
            </a:r>
            <a:r>
              <a:rPr lang="uk-UA" sz="3200" b="1" dirty="0" smtClean="0">
                <a:solidFill>
                  <a:srgbClr val="FF0000"/>
                </a:solidFill>
              </a:rPr>
              <a:t>«Лінія </a:t>
            </a:r>
            <a:r>
              <a:rPr lang="uk-UA" sz="3200" b="1" dirty="0" err="1" smtClean="0">
                <a:solidFill>
                  <a:srgbClr val="FF0000"/>
                </a:solidFill>
              </a:rPr>
              <a:t>Зікфріда</a:t>
            </a:r>
            <a:r>
              <a:rPr lang="uk-UA" sz="3200" b="1" dirty="0" smtClean="0">
                <a:solidFill>
                  <a:srgbClr val="FF0000"/>
                </a:solidFill>
              </a:rPr>
              <a:t>» </a:t>
            </a:r>
            <a:r>
              <a:rPr lang="uk-UA" sz="3200" b="1" dirty="0" smtClean="0"/>
              <a:t>- німецька лінія укріплень</a:t>
            </a:r>
            <a:r>
              <a:rPr lang="en-US" sz="3200" b="1" dirty="0" smtClean="0"/>
              <a:t>;</a:t>
            </a:r>
            <a:endParaRPr lang="uk-UA" sz="3200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 «</a:t>
            </a:r>
            <a:r>
              <a:rPr lang="uk-UA" sz="3200" b="1" dirty="0" err="1" smtClean="0">
                <a:solidFill>
                  <a:srgbClr val="FF0000"/>
                </a:solidFill>
              </a:rPr>
              <a:t>Лiнiєю</a:t>
            </a:r>
            <a:r>
              <a:rPr lang="uk-UA" sz="3200" b="1" dirty="0" smtClean="0">
                <a:solidFill>
                  <a:srgbClr val="FF0000"/>
                </a:solidFill>
              </a:rPr>
              <a:t> </a:t>
            </a:r>
            <a:r>
              <a:rPr lang="uk-UA" sz="3200" b="1" dirty="0" err="1" smtClean="0">
                <a:solidFill>
                  <a:srgbClr val="FF0000"/>
                </a:solidFill>
              </a:rPr>
              <a:t>Мажино</a:t>
            </a:r>
            <a:r>
              <a:rPr lang="uk-UA" sz="3200" b="1" dirty="0" smtClean="0">
                <a:solidFill>
                  <a:srgbClr val="FF0000"/>
                </a:solidFill>
              </a:rPr>
              <a:t>» </a:t>
            </a:r>
            <a:r>
              <a:rPr lang="uk-UA" sz="3200" b="1" dirty="0" smtClean="0"/>
              <a:t>– лінія укріплень французів.</a:t>
            </a:r>
            <a:r>
              <a:rPr lang="uk-UA" b="1" dirty="0" smtClean="0"/>
              <a:t>   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0"/>
            <a:ext cx="8183880" cy="1051560"/>
          </a:xfrm>
        </p:spPr>
        <p:txBody>
          <a:bodyPr/>
          <a:lstStyle/>
          <a:p>
            <a:r>
              <a:rPr lang="uk-UA" i="1" dirty="0" smtClean="0">
                <a:solidFill>
                  <a:srgbClr val="FF0000"/>
                </a:solidFill>
              </a:rPr>
              <a:t>Причини війни:</a:t>
            </a:r>
            <a:r>
              <a:rPr lang="uk-UA" dirty="0" smtClean="0">
                <a:solidFill>
                  <a:srgbClr val="FF0000"/>
                </a:solidFill>
              </a:rPr>
              <a:t>       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429684" cy="5500726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несправедливість  та суперечливість Версальсько-Вашингтонської системи</a:t>
            </a:r>
            <a:r>
              <a:rPr lang="en-US" b="1" dirty="0" smtClean="0"/>
              <a:t>;</a:t>
            </a:r>
            <a:endParaRPr lang="uk-UA" b="1" dirty="0" smtClean="0"/>
          </a:p>
          <a:p>
            <a:endParaRPr lang="uk-UA" b="1" dirty="0" smtClean="0"/>
          </a:p>
          <a:p>
            <a:r>
              <a:rPr lang="uk-UA" b="1" dirty="0" smtClean="0"/>
              <a:t>світова  економічна криза 30-х років</a:t>
            </a:r>
            <a:r>
              <a:rPr lang="en-US" b="1" dirty="0" smtClean="0"/>
              <a:t>;</a:t>
            </a:r>
            <a:endParaRPr lang="uk-UA" b="1" dirty="0" smtClean="0"/>
          </a:p>
          <a:p>
            <a:endParaRPr lang="uk-UA" b="1" dirty="0" smtClean="0"/>
          </a:p>
          <a:p>
            <a:r>
              <a:rPr lang="uk-UA" b="1" dirty="0" smtClean="0"/>
              <a:t>політика "умиротворення агресора " урядів Англії і Франції та "ізоляціонізм" США</a:t>
            </a:r>
            <a:r>
              <a:rPr lang="en-US" b="1" dirty="0" smtClean="0"/>
              <a:t>;</a:t>
            </a:r>
            <a:r>
              <a:rPr lang="uk-UA" b="1" dirty="0" smtClean="0"/>
              <a:t> </a:t>
            </a:r>
          </a:p>
          <a:p>
            <a:endParaRPr lang="uk-UA" b="1" dirty="0" smtClean="0"/>
          </a:p>
          <a:p>
            <a:r>
              <a:rPr lang="uk-UA" b="1" dirty="0" smtClean="0"/>
              <a:t>пакт про ненапад між  Німеччиною та СРСР і таємний протокол до нього</a:t>
            </a:r>
            <a:r>
              <a:rPr lang="en-US" b="1" dirty="0" smtClean="0"/>
              <a:t>;</a:t>
            </a:r>
            <a:endParaRPr lang="uk-UA" b="1" dirty="0" smtClean="0"/>
          </a:p>
          <a:p>
            <a:endParaRPr lang="uk-UA" b="1" dirty="0" smtClean="0"/>
          </a:p>
          <a:p>
            <a:r>
              <a:rPr lang="uk-UA" b="1" dirty="0" smtClean="0"/>
              <a:t>зрив спроб утворення системи колективної безпеки.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30352"/>
            <a:ext cx="8472518" cy="4187952"/>
          </a:xfrm>
        </p:spPr>
        <p:txBody>
          <a:bodyPr/>
          <a:lstStyle/>
          <a:p>
            <a:r>
              <a:rPr lang="uk-UA" b="1" i="1" dirty="0" smtClean="0"/>
              <a:t>Німецький лінкор </a:t>
            </a:r>
            <a:r>
              <a:rPr lang="uk-UA" b="1" i="1" dirty="0" err="1" smtClean="0"/>
              <a:t>Дойтчланд</a:t>
            </a:r>
            <a:r>
              <a:rPr lang="uk-UA" b="1" i="1" dirty="0" smtClean="0"/>
              <a:t> 1939 р.</a:t>
            </a:r>
            <a:endParaRPr lang="uk-UA" dirty="0" smtClean="0"/>
          </a:p>
          <a:p>
            <a:endParaRPr lang="uk-UA" dirty="0"/>
          </a:p>
        </p:txBody>
      </p:sp>
      <p:pic>
        <p:nvPicPr>
          <p:cNvPr id="19459" name="Picture 3" descr="C:\Users\WWW\Desktop\Німецький_лінкор_Дойтчланд_1939_р.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500174"/>
            <a:ext cx="4214842" cy="447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2000" b="1" i="1" dirty="0" smtClean="0"/>
              <a:t>Й.Сталін, Й.</a:t>
            </a:r>
            <a:r>
              <a:rPr lang="uk-UA" sz="2000" b="1" i="1" dirty="0" err="1" smtClean="0"/>
              <a:t>Ріббентроп</a:t>
            </a:r>
            <a:r>
              <a:rPr lang="uk-UA" sz="2000" b="1" i="1" dirty="0" smtClean="0"/>
              <a:t> (другий і третій праворуч) і В.Молотов (сидить) під час підписання Договору про ненапад між Німеччиною та Радянським Союзом. Москва, 1939 р.</a:t>
            </a:r>
            <a:endParaRPr lang="uk-UA" sz="2000" dirty="0"/>
          </a:p>
        </p:txBody>
      </p:sp>
      <p:pic>
        <p:nvPicPr>
          <p:cNvPr id="20482" name="Picture 2" descr="C:\Users\WWW\Desktop\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928802"/>
            <a:ext cx="6357982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183748" cy="1051560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Характер війни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4023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На першому етапі (1939-1941 рр.) ця війна мала </a:t>
            </a:r>
            <a:r>
              <a:rPr lang="uk-UA" b="1" dirty="0" smtClean="0">
                <a:solidFill>
                  <a:srgbClr val="FF0000"/>
                </a:solidFill>
              </a:rPr>
              <a:t>загарбницький і несправедливий </a:t>
            </a:r>
            <a:r>
              <a:rPr lang="uk-UA" b="1" dirty="0" smtClean="0"/>
              <a:t>характер з боку агресивних тоталітарних і мілітаристських режимів </a:t>
            </a:r>
            <a:r>
              <a:rPr lang="uk-UA" b="1" u="sng" dirty="0" smtClean="0">
                <a:solidFill>
                  <a:srgbClr val="FF0000"/>
                </a:solidFill>
              </a:rPr>
              <a:t>Німеччини</a:t>
            </a:r>
            <a:r>
              <a:rPr lang="uk-UA" b="1" dirty="0" smtClean="0">
                <a:solidFill>
                  <a:srgbClr val="FF0000"/>
                </a:solidFill>
              </a:rPr>
              <a:t>. </a:t>
            </a:r>
            <a:r>
              <a:rPr lang="uk-UA" b="1" u="sng" dirty="0" smtClean="0">
                <a:solidFill>
                  <a:srgbClr val="FF0000"/>
                </a:solidFill>
              </a:rPr>
              <a:t>Японії, Італії </a:t>
            </a:r>
            <a:r>
              <a:rPr lang="uk-UA" b="1" dirty="0" smtClean="0">
                <a:solidFill>
                  <a:srgbClr val="FF0000"/>
                </a:solidFill>
              </a:rPr>
              <a:t>та їхніх сателітів</a:t>
            </a:r>
            <a:r>
              <a:rPr lang="uk-UA" b="1" dirty="0" smtClean="0"/>
              <a:t>, і була </a:t>
            </a:r>
            <a:r>
              <a:rPr lang="uk-UA" b="1" dirty="0" smtClean="0">
                <a:solidFill>
                  <a:srgbClr val="FF0000"/>
                </a:solidFill>
              </a:rPr>
              <a:t>справедливою й визвольною </a:t>
            </a:r>
            <a:r>
              <a:rPr lang="uk-UA" b="1" dirty="0" smtClean="0"/>
              <a:t>з боку жертв агресії та їхніх союзників. З нападом </a:t>
            </a:r>
            <a:r>
              <a:rPr lang="uk-UA" b="1" dirty="0" smtClean="0">
                <a:solidFill>
                  <a:srgbClr val="FF0000"/>
                </a:solidFill>
              </a:rPr>
              <a:t>22 червня 1941 р. </a:t>
            </a:r>
            <a:r>
              <a:rPr lang="uk-UA" b="1" dirty="0" smtClean="0"/>
              <a:t>Німеччини на СРСР характер війни змінився, вона стала відверто </a:t>
            </a:r>
            <a:r>
              <a:rPr lang="uk-UA" b="1" dirty="0" smtClean="0">
                <a:solidFill>
                  <a:srgbClr val="FF0000"/>
                </a:solidFill>
              </a:rPr>
              <a:t>антинацистською.</a:t>
            </a:r>
          </a:p>
          <a:p>
            <a:pPr>
              <a:buNone/>
            </a:pP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41070" cy="69437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Періодизація Другої світової війни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358246" cy="5429288"/>
          </a:xfrm>
        </p:spPr>
        <p:txBody>
          <a:bodyPr>
            <a:normAutofit fontScale="77500" lnSpcReduction="2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Перший період</a:t>
            </a: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/>
              <a:t>з </a:t>
            </a:r>
            <a:r>
              <a:rPr lang="uk-UA" b="1" dirty="0" smtClean="0"/>
              <a:t>1 вересня 1939 по 22 червня 1941</a:t>
            </a:r>
            <a:r>
              <a:rPr lang="uk-UA" dirty="0" smtClean="0"/>
              <a:t> року, з початку нападу Німеччини на Польщу до вступу у війну СРСР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Другий період</a:t>
            </a: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/>
              <a:t>з </a:t>
            </a:r>
            <a:r>
              <a:rPr lang="uk-UA" b="1" dirty="0" smtClean="0"/>
              <a:t>22 червня 1941 по  18 листопада 1942 року </a:t>
            </a:r>
            <a:r>
              <a:rPr lang="uk-UA" dirty="0" smtClean="0"/>
              <a:t> коли ініціатива переходить до рук союзників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Третій період</a:t>
            </a: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b="1" dirty="0" smtClean="0"/>
              <a:t>19 листопада 1942-грудень 1943 року</a:t>
            </a:r>
            <a:r>
              <a:rPr lang="uk-UA" dirty="0" smtClean="0"/>
              <a:t>  - корінний перелом у ході війни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Четвертий період</a:t>
            </a: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b="1" dirty="0" smtClean="0"/>
              <a:t>січень  1944- травень 1945 року</a:t>
            </a:r>
            <a:r>
              <a:rPr lang="uk-UA" dirty="0" smtClean="0"/>
              <a:t>  - наступ антифашистських сил на усіх фронтах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П'ятий період</a:t>
            </a: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b="1" dirty="0" smtClean="0"/>
              <a:t>9 травня 1945-2 вересня 1945 року </a:t>
            </a:r>
            <a:r>
              <a:rPr lang="uk-UA" dirty="0" smtClean="0"/>
              <a:t>від капітуляції Німеччини до капітуляції Японії.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574</TotalTime>
  <Words>414</Words>
  <Application>Microsoft Office PowerPoint</Application>
  <PresentationFormat>Экран (4:3)</PresentationFormat>
  <Paragraphs>100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Аспект</vt:lpstr>
      <vt:lpstr>Причини, характер, періодизація Другої світової війни. </vt:lpstr>
      <vt:lpstr>План уроку. </vt:lpstr>
      <vt:lpstr>                     Дати </vt:lpstr>
      <vt:lpstr>              Поняття </vt:lpstr>
      <vt:lpstr>Причини війни:       </vt:lpstr>
      <vt:lpstr>Презентация PowerPoint</vt:lpstr>
      <vt:lpstr>Презентация PowerPoint</vt:lpstr>
      <vt:lpstr>Характер війни</vt:lpstr>
      <vt:lpstr>Періодизація Другої світової війни</vt:lpstr>
      <vt:lpstr>Презентация PowerPoint</vt:lpstr>
      <vt:lpstr>Польські солдати в період боїв за  Польщу </vt:lpstr>
      <vt:lpstr>Презентация PowerPoint</vt:lpstr>
      <vt:lpstr>А. Гітлер та Ф. Паулюс біля карти воєнних дій. 1940 р. </vt:lpstr>
      <vt:lpstr>«Зимова війна» </vt:lpstr>
      <vt:lpstr>Презентация PowerPoint</vt:lpstr>
      <vt:lpstr>Презентация PowerPoint</vt:lpstr>
      <vt:lpstr>Презентация PowerPoint</vt:lpstr>
      <vt:lpstr>Презентация PowerPoint</vt:lpstr>
      <vt:lpstr>Наслідки війни. Радянський Союз отримав у 13 разів більше земель, ніж вимагав до початку конфлікту, і в п'ять разів більше, ніж фактично завоював. </vt:lpstr>
      <vt:lpstr>Презентация PowerPoint</vt:lpstr>
      <vt:lpstr>Презентация PowerPoint</vt:lpstr>
      <vt:lpstr>Презентация PowerPoint</vt:lpstr>
      <vt:lpstr>Які причини радянсько-фінської («Зимової») війни? </vt:lpstr>
      <vt:lpstr>Невдачі Червоної Армії у війні з Фінляндією були зумовлені: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Причини, характер, періодизація Другої світової війни.</dc:title>
  <dc:creator>WWW</dc:creator>
  <cp:lastModifiedBy>User</cp:lastModifiedBy>
  <cp:revision>27</cp:revision>
  <dcterms:created xsi:type="dcterms:W3CDTF">2016-09-08T17:28:52Z</dcterms:created>
  <dcterms:modified xsi:type="dcterms:W3CDTF">2020-05-03T09:30:59Z</dcterms:modified>
</cp:coreProperties>
</file>