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4961" y="116632"/>
            <a:ext cx="82028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Завдання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економ</a:t>
            </a:r>
            <a:r>
              <a:rPr lang="uk-UA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</a:t>
            </a:r>
            <a:r>
              <a:rPr lang="ru-RU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ки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3970784" cy="4525963"/>
          </a:xfrm>
        </p:spPr>
        <p:txBody>
          <a:bodyPr/>
          <a:lstStyle/>
          <a:p>
            <a:pPr>
              <a:buNone/>
            </a:pPr>
            <a:r>
              <a:rPr lang="ru-RU" i="1" dirty="0" err="1" smtClean="0"/>
              <a:t>Це</a:t>
            </a:r>
            <a:r>
              <a:rPr lang="ru-RU" i="1" dirty="0" smtClean="0"/>
              <a:t> </a:t>
            </a:r>
            <a:r>
              <a:rPr lang="ru-RU" i="1" dirty="0" err="1" smtClean="0"/>
              <a:t>ті</a:t>
            </a:r>
            <a:r>
              <a:rPr lang="ru-RU" i="1" dirty="0" smtClean="0"/>
              <a:t> </a:t>
            </a:r>
            <a:r>
              <a:rPr lang="ru-RU" i="1" dirty="0" err="1" smtClean="0"/>
              <a:t>товари</a:t>
            </a:r>
            <a:r>
              <a:rPr lang="ru-RU" i="1" dirty="0" smtClean="0"/>
              <a:t> </a:t>
            </a:r>
            <a:r>
              <a:rPr lang="ru-RU" i="1" dirty="0" err="1" smtClean="0"/>
              <a:t>й</a:t>
            </a:r>
            <a:r>
              <a:rPr lang="ru-RU" i="1" dirty="0" smtClean="0"/>
              <a:t> </a:t>
            </a:r>
            <a:r>
              <a:rPr lang="ru-RU" i="1" dirty="0" err="1" smtClean="0"/>
              <a:t>послуги,</a:t>
            </a:r>
            <a:r>
              <a:rPr lang="ru-RU" dirty="0" err="1" smtClean="0"/>
              <a:t>обсяг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недостатній</a:t>
            </a:r>
            <a:r>
              <a:rPr lang="ru-RU" dirty="0" smtClean="0"/>
              <a:t> для </a:t>
            </a:r>
            <a:r>
              <a:rPr lang="ru-RU" dirty="0" err="1" smtClean="0"/>
              <a:t>задоволення</a:t>
            </a:r>
            <a:r>
              <a:rPr lang="ru-RU" dirty="0" smtClean="0"/>
              <a:t> потреб людей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збільшений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шляхом </a:t>
            </a:r>
            <a:r>
              <a:rPr lang="ru-RU" dirty="0" err="1" smtClean="0"/>
              <a:t>витрати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Економічні</a:t>
            </a:r>
            <a:r>
              <a:rPr lang="ru-RU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блага</a:t>
            </a:r>
            <a:endParaRPr lang="ru-RU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2530" name="Picture 2" descr="ÐÐ°ÑÑÐ¸Ð½ÐºÐ¸ Ð¿Ð¾ Ð·Ð°Ð¿ÑÐ¾ÑÑ Ð°Ð²Ñ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12776"/>
            <a:ext cx="3781897" cy="2520280"/>
          </a:xfrm>
          <a:prstGeom prst="rect">
            <a:avLst/>
          </a:prstGeom>
          <a:noFill/>
        </p:spPr>
      </p:pic>
      <p:pic>
        <p:nvPicPr>
          <p:cNvPr id="22532" name="Picture 4" descr="ÐÐ°ÑÑÐ¸Ð½ÐºÐ¸ Ð¿Ð¾ Ð·Ð°Ð¿ÑÐ¾ÑÑ Ð»ÑÐºÐ°Ñ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149080"/>
            <a:ext cx="3458674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ÐÐ°ÑÑÐ¸Ð½ÐºÐ¸ Ð¿Ð¾ Ð·Ð°Ð¿ÑÐ¾ÑÑ ÐµÐºÐ¾Ð½Ð¾Ð¼Ñ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Економічні</a:t>
            </a:r>
            <a:r>
              <a:rPr lang="ru-RU" dirty="0" smtClean="0"/>
              <a:t> блага </a:t>
            </a:r>
            <a:r>
              <a:rPr lang="ru-RU" dirty="0" err="1" smtClean="0"/>
              <a:t>поділяють</a:t>
            </a:r>
            <a:r>
              <a:rPr lang="ru-RU" dirty="0" smtClean="0"/>
              <a:t> на </a:t>
            </a:r>
            <a:r>
              <a:rPr lang="ru-RU" dirty="0" err="1" smtClean="0"/>
              <a:t>споживчі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та </a:t>
            </a:r>
            <a:r>
              <a:rPr lang="ru-RU" dirty="0" err="1" smtClean="0"/>
              <a:t>інвестиційні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1.Споживчі блага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</a:t>
            </a:r>
            <a:r>
              <a:rPr lang="ru-RU" dirty="0" err="1" smtClean="0"/>
              <a:t>задовольняють</a:t>
            </a:r>
            <a:r>
              <a:rPr lang="ru-RU" dirty="0" smtClean="0"/>
              <a:t> потреби </a:t>
            </a:r>
            <a:r>
              <a:rPr lang="ru-RU" dirty="0" err="1" smtClean="0"/>
              <a:t>споживачів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i="1" dirty="0" smtClean="0"/>
              <a:t>2.Інвестиційні блага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блага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i="1" dirty="0" smtClean="0"/>
              <a:t> </a:t>
            </a:r>
            <a:r>
              <a:rPr lang="ru-RU" dirty="0" smtClean="0"/>
              <a:t>для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споживчих</a:t>
            </a:r>
            <a:r>
              <a:rPr lang="ru-RU" dirty="0" smtClean="0"/>
              <a:t> благ.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корисні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 </a:t>
            </a:r>
            <a:r>
              <a:rPr lang="ru-RU" dirty="0" err="1" smtClean="0"/>
              <a:t>споживають</a:t>
            </a:r>
            <a:r>
              <a:rPr lang="ru-RU" dirty="0" smtClean="0"/>
              <a:t> не для того,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задовольнити</a:t>
            </a:r>
            <a:r>
              <a:rPr lang="ru-RU" dirty="0" smtClean="0"/>
              <a:t> потреби людей, а для того,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здійснити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476672"/>
            <a:ext cx="45400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Економічні</a:t>
            </a:r>
            <a:r>
              <a:rPr lang="ru-RU" sz="4000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блага</a:t>
            </a:r>
            <a:endParaRPr lang="ru-RU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µÐºÐ¾Ð½Ð¾Ð¼Ñ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Блага </a:t>
            </a:r>
            <a:r>
              <a:rPr lang="ru-RU" i="1" dirty="0" err="1" smtClean="0"/>
              <a:t>індивідуального</a:t>
            </a:r>
            <a:r>
              <a:rPr lang="ru-RU" i="1" dirty="0" smtClean="0"/>
              <a:t> </a:t>
            </a:r>
            <a:r>
              <a:rPr lang="ru-RU" i="1" dirty="0" err="1" smtClean="0"/>
              <a:t>споживання</a:t>
            </a:r>
            <a:r>
              <a:rPr lang="ru-RU" i="1" dirty="0" smtClean="0"/>
              <a:t> —</a:t>
            </a:r>
          </a:p>
          <a:p>
            <a:pPr>
              <a:buNone/>
            </a:pPr>
            <a:r>
              <a:rPr lang="ru-RU" dirty="0" err="1" smtClean="0"/>
              <a:t>предмети</a:t>
            </a:r>
            <a:r>
              <a:rPr lang="ru-RU" dirty="0" smtClean="0"/>
              <a:t> </a:t>
            </a:r>
            <a:r>
              <a:rPr lang="ru-RU" dirty="0" err="1" smtClean="0"/>
              <a:t>споживання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виробництва,які</a:t>
            </a:r>
            <a:r>
              <a:rPr lang="ru-RU" dirty="0" smtClean="0"/>
              <a:t> </a:t>
            </a:r>
            <a:r>
              <a:rPr lang="ru-RU" dirty="0" err="1" smtClean="0"/>
              <a:t>споживає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той,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бажає</a:t>
            </a:r>
            <a:r>
              <a:rPr lang="ru-RU" dirty="0" smtClean="0"/>
              <a:t> та </a:t>
            </a:r>
            <a:r>
              <a:rPr lang="ru-RU" dirty="0" err="1" smtClean="0"/>
              <a:t>спроможний</a:t>
            </a:r>
            <a:r>
              <a:rPr lang="ru-RU" dirty="0" smtClean="0"/>
              <a:t> </a:t>
            </a:r>
            <a:r>
              <a:rPr lang="ru-RU" dirty="0" err="1" smtClean="0"/>
              <a:t>сплатити</a:t>
            </a:r>
            <a:r>
              <a:rPr lang="ru-RU" dirty="0" smtClean="0"/>
              <a:t> за них. </a:t>
            </a:r>
          </a:p>
          <a:p>
            <a:r>
              <a:rPr lang="ru-RU" i="1" dirty="0" err="1" smtClean="0"/>
              <a:t>Суспільні</a:t>
            </a:r>
            <a:r>
              <a:rPr lang="ru-RU" i="1" dirty="0" smtClean="0"/>
              <a:t> </a:t>
            </a:r>
            <a:r>
              <a:rPr lang="ru-RU" i="1" dirty="0" err="1" smtClean="0"/>
              <a:t>бла</a:t>
            </a:r>
            <a:r>
              <a:rPr lang="ru-RU" i="1" dirty="0" smtClean="0"/>
              <a:t> га </a:t>
            </a:r>
            <a:r>
              <a:rPr lang="ru-RU" i="1" dirty="0" err="1" smtClean="0"/>
              <a:t>створюються</a:t>
            </a:r>
            <a:r>
              <a:rPr lang="ru-RU" i="1" dirty="0" smtClean="0"/>
              <a:t> не для продажу </a:t>
            </a:r>
            <a:r>
              <a:rPr lang="ru-RU" i="1" dirty="0" err="1" smtClean="0"/>
              <a:t>споживачам</a:t>
            </a:r>
            <a:r>
              <a:rPr lang="ru-RU" i="1" dirty="0" smtClean="0"/>
              <a:t>, </a:t>
            </a:r>
            <a:r>
              <a:rPr lang="ru-RU" dirty="0" smtClean="0"/>
              <a:t>а </a:t>
            </a:r>
            <a:r>
              <a:rPr lang="ru-RU" dirty="0" err="1" smtClean="0"/>
              <a:t>також</a:t>
            </a:r>
            <a:r>
              <a:rPr lang="ru-RU" dirty="0" smtClean="0"/>
              <a:t> не </a:t>
            </a:r>
            <a:r>
              <a:rPr lang="ru-RU" dirty="0" err="1" smtClean="0"/>
              <a:t>купуються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</a:t>
            </a:r>
            <a:r>
              <a:rPr lang="ru-RU" dirty="0" smtClean="0"/>
              <a:t> </a:t>
            </a:r>
            <a:r>
              <a:rPr lang="ru-RU" dirty="0" err="1" smtClean="0"/>
              <a:t>продаються</a:t>
            </a:r>
            <a:r>
              <a:rPr lang="ru-RU" dirty="0" smtClean="0"/>
              <a:t> на ринку. </a:t>
            </a:r>
            <a:r>
              <a:rPr lang="ru-RU" dirty="0" err="1" smtClean="0"/>
              <a:t>Кошти</a:t>
            </a:r>
            <a:r>
              <a:rPr lang="ru-RU" dirty="0" smtClean="0"/>
              <a:t> на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розглянутих</a:t>
            </a:r>
            <a:r>
              <a:rPr lang="ru-RU" dirty="0" smtClean="0"/>
              <a:t> благ держава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збирає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податків</a:t>
            </a:r>
            <a:r>
              <a:rPr lang="ru-RU" dirty="0" smtClean="0"/>
              <a:t>. До </a:t>
            </a:r>
            <a:r>
              <a:rPr lang="ru-RU" dirty="0" err="1" smtClean="0"/>
              <a:t>суспільних</a:t>
            </a:r>
            <a:r>
              <a:rPr lang="ru-RU" dirty="0" smtClean="0"/>
              <a:t> благ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віднести</a:t>
            </a:r>
            <a:r>
              <a:rPr lang="ru-RU" dirty="0" smtClean="0"/>
              <a:t> </a:t>
            </a:r>
            <a:r>
              <a:rPr lang="ru-RU" dirty="0" err="1" smtClean="0"/>
              <a:t>суспільну</a:t>
            </a:r>
            <a:r>
              <a:rPr lang="ru-RU" dirty="0" smtClean="0"/>
              <a:t> </a:t>
            </a:r>
            <a:r>
              <a:rPr lang="ru-RU" dirty="0" err="1" smtClean="0"/>
              <a:t>безпеку</a:t>
            </a:r>
            <a:r>
              <a:rPr lang="ru-RU" dirty="0" smtClean="0"/>
              <a:t>, </a:t>
            </a:r>
            <a:r>
              <a:rPr lang="ru-RU" dirty="0" err="1" smtClean="0"/>
              <a:t>національну</a:t>
            </a:r>
            <a:r>
              <a:rPr lang="ru-RU" dirty="0" smtClean="0"/>
              <a:t> оборону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92195"/>
            <a:ext cx="63273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</a:t>
            </a:r>
            <a:r>
              <a:rPr lang="ru-RU" sz="4000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Економічні</a:t>
            </a:r>
            <a:r>
              <a:rPr lang="ru-RU" sz="4000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блага</a:t>
            </a:r>
            <a:endParaRPr lang="ru-RU" sz="4000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µÐºÐ¾Ð½Ð¾Ð¼Ñ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Економічні</a:t>
            </a:r>
            <a:r>
              <a:rPr lang="ru-RU" dirty="0" smtClean="0"/>
              <a:t> блага </a:t>
            </a:r>
            <a:r>
              <a:rPr lang="ru-RU" dirty="0" err="1" smtClean="0"/>
              <a:t>поділяють</a:t>
            </a:r>
            <a:r>
              <a:rPr lang="ru-RU" dirty="0" smtClean="0"/>
              <a:t> на </a:t>
            </a:r>
            <a:r>
              <a:rPr lang="ru-RU" dirty="0" err="1" smtClean="0"/>
              <a:t>товари</a:t>
            </a:r>
            <a:r>
              <a:rPr lang="ru-RU" dirty="0" smtClean="0"/>
              <a:t> та </a:t>
            </a:r>
            <a:r>
              <a:rPr lang="ru-RU" dirty="0" err="1" smtClean="0"/>
              <a:t>послуги</a:t>
            </a:r>
            <a:r>
              <a:rPr lang="ru-RU" dirty="0" smtClean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i="1" dirty="0" err="1" smtClean="0"/>
              <a:t>Товари</a:t>
            </a:r>
            <a:r>
              <a:rPr lang="ru-RU" i="1" dirty="0" smtClean="0"/>
              <a:t> — </a:t>
            </a:r>
            <a:r>
              <a:rPr lang="ru-RU" i="1" dirty="0" err="1" smtClean="0"/>
              <a:t>це</a:t>
            </a:r>
            <a:r>
              <a:rPr lang="ru-RU" i="1" dirty="0" smtClean="0"/>
              <a:t> </a:t>
            </a:r>
            <a:r>
              <a:rPr lang="ru-RU" i="1" dirty="0" err="1" smtClean="0"/>
              <a:t>продукти</a:t>
            </a:r>
            <a:r>
              <a:rPr lang="ru-RU" i="1" dirty="0" smtClean="0"/>
              <a:t> </a:t>
            </a:r>
            <a:r>
              <a:rPr lang="ru-RU" i="1" dirty="0" err="1" smtClean="0"/>
              <a:t>праці</a:t>
            </a:r>
            <a:r>
              <a:rPr lang="ru-RU" i="1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задовольняють</a:t>
            </a:r>
            <a:r>
              <a:rPr lang="ru-RU" dirty="0" smtClean="0"/>
              <a:t> потреби не тих,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виробляє</a:t>
            </a:r>
            <a:r>
              <a:rPr lang="ru-RU" dirty="0" smtClean="0"/>
              <a:t>, а тих,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отримує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у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i="1" dirty="0" err="1" smtClean="0"/>
              <a:t>Послуги</a:t>
            </a:r>
            <a:r>
              <a:rPr lang="ru-RU" i="1" dirty="0" smtClean="0"/>
              <a:t> — </a:t>
            </a:r>
            <a:r>
              <a:rPr lang="ru-RU" i="1" dirty="0" err="1" smtClean="0"/>
              <a:t>це</a:t>
            </a:r>
            <a:r>
              <a:rPr lang="ru-RU" i="1" dirty="0" smtClean="0"/>
              <a:t> </a:t>
            </a:r>
            <a:r>
              <a:rPr lang="ru-RU" i="1" dirty="0" err="1" smtClean="0"/>
              <a:t>дії</a:t>
            </a:r>
            <a:r>
              <a:rPr lang="ru-RU" i="1" dirty="0" smtClean="0"/>
              <a:t>, </a:t>
            </a:r>
            <a:r>
              <a:rPr lang="ru-RU" i="1" dirty="0" err="1" smtClean="0"/>
              <a:t>які</a:t>
            </a:r>
            <a:r>
              <a:rPr lang="ru-RU" i="1" dirty="0" smtClean="0"/>
              <a:t> </a:t>
            </a:r>
            <a:r>
              <a:rPr lang="ru-RU" i="1" dirty="0" err="1" smtClean="0"/>
              <a:t>задовольняють</a:t>
            </a:r>
            <a:r>
              <a:rPr lang="ru-RU" i="1" dirty="0" smtClean="0"/>
              <a:t> </a:t>
            </a:r>
            <a:r>
              <a:rPr lang="ru-RU" dirty="0" err="1" smtClean="0"/>
              <a:t>людські</a:t>
            </a:r>
            <a:r>
              <a:rPr lang="ru-RU" dirty="0" smtClean="0"/>
              <a:t> потреби. Практично </a:t>
            </a:r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користується</a:t>
            </a:r>
            <a:r>
              <a:rPr lang="ru-RU" dirty="0" smtClean="0"/>
              <a:t> </a:t>
            </a:r>
            <a:r>
              <a:rPr lang="ru-RU" dirty="0" err="1" smtClean="0"/>
              <a:t>послугами</a:t>
            </a:r>
            <a:r>
              <a:rPr lang="ru-RU" dirty="0" smtClean="0"/>
              <a:t> </a:t>
            </a:r>
            <a:r>
              <a:rPr lang="ru-RU" dirty="0" err="1" smtClean="0"/>
              <a:t>сфери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, </a:t>
            </a:r>
            <a:r>
              <a:rPr lang="ru-RU" dirty="0" err="1" smtClean="0"/>
              <a:t>медицини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</a:t>
            </a:r>
            <a:r>
              <a:rPr lang="ru-RU" sz="4400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Економічні</a:t>
            </a:r>
            <a:r>
              <a:rPr lang="ru-RU" sz="4400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блага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3826768" cy="4525963"/>
          </a:xfrm>
        </p:spPr>
        <p:txBody>
          <a:bodyPr>
            <a:normAutofit/>
          </a:bodyPr>
          <a:lstStyle/>
          <a:p>
            <a:r>
              <a:rPr lang="ru-RU" b="1" dirty="0" smtClean="0"/>
              <a:t> </a:t>
            </a:r>
            <a:r>
              <a:rPr lang="ru-RU" b="1" i="1" dirty="0" smtClean="0"/>
              <a:t>земля </a:t>
            </a:r>
          </a:p>
          <a:p>
            <a:r>
              <a:rPr lang="ru-RU" b="1" dirty="0" smtClean="0"/>
              <a:t> </a:t>
            </a:r>
            <a:r>
              <a:rPr lang="ru-RU" b="1" i="1" dirty="0" err="1" smtClean="0"/>
              <a:t>праця</a:t>
            </a:r>
            <a:r>
              <a:rPr lang="ru-RU" b="1" i="1" dirty="0" smtClean="0"/>
              <a:t> </a:t>
            </a:r>
          </a:p>
          <a:p>
            <a:r>
              <a:rPr lang="ru-RU" b="1" i="1" dirty="0" err="1" smtClean="0"/>
              <a:t>капітал</a:t>
            </a:r>
            <a:endParaRPr lang="ru-RU" b="1" i="1" dirty="0" smtClean="0"/>
          </a:p>
          <a:p>
            <a:r>
              <a:rPr lang="ru-RU" b="1" dirty="0" smtClean="0"/>
              <a:t> </a:t>
            </a:r>
            <a:r>
              <a:rPr lang="ru-RU" b="1" i="1" dirty="0" err="1" smtClean="0"/>
              <a:t>підприємницькі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здібності</a:t>
            </a:r>
            <a:r>
              <a:rPr lang="ru-RU" b="1" i="1" dirty="0" smtClean="0"/>
              <a:t> </a:t>
            </a:r>
          </a:p>
          <a:p>
            <a:r>
              <a:rPr lang="ru-RU" b="1" i="1" dirty="0" err="1" smtClean="0"/>
              <a:t>інформація</a:t>
            </a:r>
            <a:r>
              <a:rPr lang="ru-RU" b="1" i="1" dirty="0" smtClean="0"/>
              <a:t>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виробничі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ресурси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24578" name="Picture 2" descr="ÐÐ°ÑÑÐ¸Ð½ÐºÐ¸ Ð¿Ð¾ Ð·Ð°Ð¿ÑÐ¾ÑÑ ÐµÐºÐ¾Ð½Ð¾Ð¼Ñ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908720"/>
            <a:ext cx="4978524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3538736" cy="4525963"/>
          </a:xfrm>
        </p:spPr>
        <p:txBody>
          <a:bodyPr/>
          <a:lstStyle/>
          <a:p>
            <a:r>
              <a:rPr lang="ru-RU" dirty="0" err="1" smtClean="0"/>
              <a:t>Виробництво</a:t>
            </a:r>
            <a:endParaRPr lang="ru-RU" dirty="0" smtClean="0"/>
          </a:p>
          <a:p>
            <a:r>
              <a:rPr lang="ru-RU" dirty="0" err="1" smtClean="0"/>
              <a:t>Розподіл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Обмін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Споживання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Процеси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задоволення</a:t>
            </a:r>
            <a:r>
              <a:rPr lang="ru-RU" dirty="0" smtClean="0"/>
              <a:t> потреб</a:t>
            </a:r>
            <a:endParaRPr lang="ru-RU" dirty="0"/>
          </a:p>
        </p:txBody>
      </p:sp>
      <p:pic>
        <p:nvPicPr>
          <p:cNvPr id="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12776"/>
            <a:ext cx="3561122" cy="24482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3717032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err="1" smtClean="0"/>
              <a:t>Процес</a:t>
            </a:r>
            <a:r>
              <a:rPr lang="ru-RU" sz="3200" dirty="0" smtClean="0"/>
              <a:t> </a:t>
            </a:r>
            <a:r>
              <a:rPr lang="ru-RU" sz="3200" dirty="0" err="1" smtClean="0"/>
              <a:t>отримання</a:t>
            </a:r>
            <a:r>
              <a:rPr lang="ru-RU" sz="3200" dirty="0" smtClean="0"/>
              <a:t> благ за </a:t>
            </a:r>
            <a:r>
              <a:rPr lang="ru-RU" sz="3200" dirty="0" err="1" smtClean="0"/>
              <a:t>гроші</a:t>
            </a:r>
            <a:r>
              <a:rPr lang="ru-RU" sz="3200" dirty="0" smtClean="0"/>
              <a:t> </a:t>
            </a:r>
            <a:r>
              <a:rPr lang="ru-RU" sz="3200" dirty="0" err="1" smtClean="0"/>
              <a:t>називають</a:t>
            </a:r>
            <a:r>
              <a:rPr lang="ru-RU" sz="3200" dirty="0" smtClean="0"/>
              <a:t>    </a:t>
            </a:r>
            <a:r>
              <a:rPr lang="ru-RU" sz="3200" b="1" dirty="0" err="1" smtClean="0"/>
              <a:t>обміном</a:t>
            </a:r>
            <a:r>
              <a:rPr lang="ru-RU" sz="3200" b="1" dirty="0" smtClean="0"/>
              <a:t>.</a:t>
            </a:r>
            <a:endParaRPr lang="ru-RU" sz="3200" dirty="0"/>
          </a:p>
        </p:txBody>
      </p:sp>
      <p:pic>
        <p:nvPicPr>
          <p:cNvPr id="27650" name="Picture 2" descr="ÐÐ°ÑÑÐ¸Ð½ÐºÐ¸ Ð¿Ð¾ Ð·Ð°Ð¿ÑÐ¾ÑÑ Ð·Ð°Ð´Ð¾Ð²Ð¾Ð»ÐµÐ½Ð½Ñ Ð¿Ð¾ÑÑÐµÐ± Ð»ÑÐ´Ð¸Ð½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221088"/>
            <a:ext cx="4662711" cy="2195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Домашні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родини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власники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виробничих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підприємці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користувачі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Працедавці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наймають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роботу,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наймані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працівники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Власники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нерухомості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орендарі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беруть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землю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нерухомість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користування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Платники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Кредитори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боржники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Суб’єкт</a:t>
            </a:r>
            <a:r>
              <a:rPr lang="ru-RU" dirty="0" smtClean="0"/>
              <a:t> </a:t>
            </a:r>
            <a:r>
              <a:rPr lang="ru-RU" dirty="0" err="1" smtClean="0"/>
              <a:t>економічних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endParaRPr lang="ru-RU" dirty="0"/>
          </a:p>
        </p:txBody>
      </p:sp>
      <p:sp>
        <p:nvSpPr>
          <p:cNvPr id="28674" name="AutoShape 2" descr="ÐÐ°ÑÑÐ¸Ð½ÐºÐ¸ Ð¿Ð¾ Ð·Ð°Ð¿ÑÐ¾ÑÑ ÐµÐºÐ¾Ð½Ð¾Ð¼ÑÐº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ÐÐ°ÑÑÐ¸Ð½ÐºÐ¸ Ð¿Ð¾ Ð·Ð°Ð¿ÑÐ¾ÑÑ ÐµÐºÐ¾Ð½Ð¾Ð¼ÑÐº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 descr="ÐÐ°ÑÑÐ¸Ð½ÐºÐ¸ Ð¿Ð¾ Ð·Ð°Ð¿ÑÐ¾ÑÑ ÐµÐºÐ¾Ð½Ð¾Ð¼ÑÐº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2" name="Picture 10" descr="ÐÐ°ÑÑÐ¸Ð½ÐºÐ¸ Ð¿Ð¾ Ð·Ð°Ð¿ÑÐ¾ÑÑ ÐµÐºÐ¾Ð½Ð¾Ð¼ÑÐº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5013176"/>
            <a:ext cx="2592287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3898776" cy="4525963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готові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доходи державного бюджету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окремої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родини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матеріальні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ресурси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фінансові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ресурси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прибутки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підприємців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Об’єкти</a:t>
            </a: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економічних</a:t>
            </a: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відносин</a:t>
            </a:r>
            <a:endParaRPr lang="ru-RU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9698" name="Picture 2" descr="ÐÐ°ÑÑÐ¸Ð½ÐºÐ¸ Ð¿Ð¾ Ð·Ð°Ð¿ÑÐ¾ÑÑ ÐµÐºÐ¾Ð½Ð¾Ð¼Ñ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492896"/>
            <a:ext cx="4139952" cy="3238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139952" y="1481328"/>
            <a:ext cx="4546848" cy="4525963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Тема 1 </a:t>
            </a:r>
          </a:p>
          <a:p>
            <a:pPr>
              <a:buNone/>
            </a:pPr>
            <a:r>
              <a:rPr lang="uk-UA" sz="4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с.126-129</a:t>
            </a:r>
          </a:p>
          <a:p>
            <a:r>
              <a:rPr lang="ru-RU" sz="4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Напишіть</a:t>
            </a:r>
            <a:r>
              <a:rPr lang="ru-RU" sz="4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есе</a:t>
            </a:r>
            <a:r>
              <a:rPr lang="ru-RU" sz="4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 тему «Для </a:t>
            </a:r>
            <a:r>
              <a:rPr lang="ru-RU" sz="4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чого</a:t>
            </a:r>
            <a:r>
              <a:rPr lang="ru-RU" sz="4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потрібна</a:t>
            </a:r>
            <a:r>
              <a:rPr lang="ru-RU" sz="4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економіка</a:t>
            </a:r>
            <a:r>
              <a:rPr lang="ru-RU" sz="4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?»</a:t>
            </a:r>
            <a:endParaRPr lang="ru-RU" sz="44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uk-UA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Домашнє завдання</a:t>
            </a:r>
            <a:endParaRPr lang="ru-RU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22" name="Picture 2" descr="ÐÐ°ÑÑÐ¸Ð½ÐºÐ¸ Ð¿Ð¾ Ð·Ð°Ð¿ÑÐ¾ÑÑ Ð¿ÑÐ´ÑÑÑÐ½Ð¸Ðº Ð³ÑÐ¾Ð¼Ð°Ð´ÑÐ½ÑÑÐºÐ° Ð¾ÑÐ²ÑÑÐ° 10 ÐºÐ»Ð°Ñ Ð³ÑÑÐµÐ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3456384" cy="53084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нації</a:t>
            </a:r>
            <a:r>
              <a:rPr lang="ru-RU" dirty="0" smtClean="0"/>
              <a:t> </a:t>
            </a:r>
            <a:r>
              <a:rPr lang="ru-RU" dirty="0" err="1" smtClean="0"/>
              <a:t>ніколи</a:t>
            </a:r>
            <a:r>
              <a:rPr lang="ru-RU" dirty="0" smtClean="0"/>
              <a:t> не </a:t>
            </a:r>
            <a:r>
              <a:rPr lang="ru-RU" dirty="0" err="1" smtClean="0"/>
              <a:t>стають</a:t>
            </a:r>
            <a:r>
              <a:rPr lang="ru-RU" dirty="0" smtClean="0"/>
              <a:t> </a:t>
            </a:r>
            <a:r>
              <a:rPr lang="ru-RU" dirty="0" err="1" smtClean="0"/>
              <a:t>бідними</a:t>
            </a:r>
            <a:r>
              <a:rPr lang="ru-RU" dirty="0" smtClean="0"/>
              <a:t> через </a:t>
            </a:r>
            <a:r>
              <a:rPr lang="ru-RU" dirty="0" err="1" smtClean="0"/>
              <a:t>марнотратство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нерозсудливість</a:t>
            </a:r>
            <a:r>
              <a:rPr lang="ru-RU" dirty="0" smtClean="0"/>
              <a:t> </a:t>
            </a:r>
            <a:r>
              <a:rPr lang="ru-RU" dirty="0" err="1" smtClean="0"/>
              <a:t>приватних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вони </a:t>
            </a:r>
            <a:r>
              <a:rPr lang="ru-RU" dirty="0" err="1" smtClean="0"/>
              <a:t>нерідко</a:t>
            </a:r>
            <a:r>
              <a:rPr lang="ru-RU" dirty="0" smtClean="0"/>
              <a:t> </a:t>
            </a:r>
            <a:r>
              <a:rPr lang="ru-RU" dirty="0" err="1" smtClean="0"/>
              <a:t>бідніють</a:t>
            </a:r>
            <a:r>
              <a:rPr lang="ru-RU" dirty="0" smtClean="0"/>
              <a:t> через </a:t>
            </a:r>
            <a:r>
              <a:rPr lang="ru-RU" dirty="0" err="1" smtClean="0"/>
              <a:t>марнотратство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нерозсудливість</a:t>
            </a:r>
            <a:r>
              <a:rPr lang="ru-RU" dirty="0" smtClean="0"/>
              <a:t>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.     </a:t>
            </a:r>
            <a:r>
              <a:rPr lang="ru-RU" i="1" dirty="0" smtClean="0"/>
              <a:t>Адам </a:t>
            </a:r>
            <a:r>
              <a:rPr lang="ru-RU" i="1" dirty="0" err="1" smtClean="0"/>
              <a:t>Сміт</a:t>
            </a:r>
            <a:endParaRPr lang="ru-RU" i="1" dirty="0" smtClean="0"/>
          </a:p>
          <a:p>
            <a:r>
              <a:rPr lang="ru-RU" dirty="0" err="1" smtClean="0"/>
              <a:t>Турбота</a:t>
            </a:r>
            <a:r>
              <a:rPr lang="ru-RU" dirty="0" smtClean="0"/>
              <a:t> про </a:t>
            </a:r>
            <a:r>
              <a:rPr lang="ru-RU" dirty="0" err="1" smtClean="0"/>
              <a:t>задоволення</a:t>
            </a:r>
            <a:r>
              <a:rPr lang="ru-RU" dirty="0" smtClean="0"/>
              <a:t> потреб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таке</a:t>
            </a:r>
            <a:r>
              <a:rPr lang="ru-RU" dirty="0" smtClean="0"/>
              <a:t> ж </a:t>
            </a:r>
            <a:r>
              <a:rPr lang="ru-RU" dirty="0" err="1" smtClean="0"/>
              <a:t>значення</a:t>
            </a:r>
            <a:r>
              <a:rPr lang="ru-RU" dirty="0" smtClean="0"/>
              <a:t>,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турбота</a:t>
            </a:r>
            <a:r>
              <a:rPr lang="ru-RU" dirty="0" smtClean="0"/>
              <a:t> про наше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наш </a:t>
            </a:r>
            <a:r>
              <a:rPr lang="ru-RU" dirty="0" err="1" smtClean="0"/>
              <a:t>добробут</a:t>
            </a:r>
            <a:r>
              <a:rPr lang="ru-RU" dirty="0" smtClean="0"/>
              <a:t>; вона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найважливішою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людських</a:t>
            </a:r>
            <a:r>
              <a:rPr lang="ru-RU" dirty="0" smtClean="0"/>
              <a:t> </a:t>
            </a:r>
            <a:r>
              <a:rPr lang="ru-RU" dirty="0" err="1" smtClean="0"/>
              <a:t>прагнень</a:t>
            </a:r>
            <a:r>
              <a:rPr lang="ru-RU" dirty="0" smtClean="0"/>
              <a:t>.  </a:t>
            </a:r>
            <a:r>
              <a:rPr lang="ru-RU" i="1" dirty="0" smtClean="0"/>
              <a:t>Карл </a:t>
            </a:r>
            <a:r>
              <a:rPr lang="ru-RU" i="1" dirty="0" err="1" smtClean="0"/>
              <a:t>Менгер</a:t>
            </a:r>
            <a:endParaRPr lang="ru-RU" i="1" dirty="0" smtClean="0"/>
          </a:p>
          <a:p>
            <a:r>
              <a:rPr lang="ru-RU" dirty="0" smtClean="0"/>
              <a:t>Я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стверджував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закони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закони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 </a:t>
            </a:r>
            <a:r>
              <a:rPr lang="ru-RU" i="1" dirty="0" smtClean="0"/>
              <a:t>Герберт </a:t>
            </a:r>
            <a:r>
              <a:rPr lang="ru-RU" i="1" dirty="0" err="1" smtClean="0"/>
              <a:t>Саймон</a:t>
            </a:r>
            <a:endParaRPr lang="ru-RU" i="1" dirty="0" smtClean="0"/>
          </a:p>
          <a:p>
            <a:r>
              <a:rPr lang="ru-RU" dirty="0" smtClean="0"/>
              <a:t>У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часи</a:t>
            </a:r>
            <a:r>
              <a:rPr lang="ru-RU" dirty="0" smtClean="0"/>
              <a:t> люди не знали, </a:t>
            </a:r>
            <a:r>
              <a:rPr lang="ru-RU" dirty="0" err="1" smtClean="0"/>
              <a:t>чого</a:t>
            </a:r>
            <a:r>
              <a:rPr lang="ru-RU" dirty="0" smtClean="0"/>
              <a:t> вони </a:t>
            </a:r>
            <a:r>
              <a:rPr lang="ru-RU" dirty="0" err="1" smtClean="0"/>
              <a:t>хочуть</a:t>
            </a:r>
            <a:r>
              <a:rPr lang="ru-RU" dirty="0" smtClean="0"/>
              <a:t>, до тих </a:t>
            </a:r>
            <a:r>
              <a:rPr lang="ru-RU" dirty="0" err="1" smtClean="0"/>
              <a:t>пір</a:t>
            </a:r>
            <a:r>
              <a:rPr lang="ru-RU" dirty="0" smtClean="0"/>
              <a:t>, </a:t>
            </a:r>
            <a:r>
              <a:rPr lang="ru-RU" dirty="0" err="1" smtClean="0"/>
              <a:t>поки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не </a:t>
            </a:r>
            <a:r>
              <a:rPr lang="ru-RU" dirty="0" err="1" smtClean="0"/>
              <a:t>покажеш</a:t>
            </a:r>
            <a:r>
              <a:rPr lang="ru-RU" dirty="0" smtClean="0"/>
              <a:t>. </a:t>
            </a:r>
            <a:r>
              <a:rPr lang="ru-RU" i="1" dirty="0" err="1" smtClean="0"/>
              <a:t>Стів</a:t>
            </a:r>
            <a:r>
              <a:rPr lang="ru-RU" i="1" dirty="0" smtClean="0"/>
              <a:t> Джобс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err="1" smtClean="0"/>
              <a:t>Обґрунтуйте</a:t>
            </a:r>
            <a:r>
              <a:rPr lang="ru-RU" sz="2400" dirty="0" smtClean="0"/>
              <a:t> </a:t>
            </a:r>
            <a:r>
              <a:rPr lang="ru-RU" sz="2400" dirty="0" err="1" smtClean="0"/>
              <a:t>доцільність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наведених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епіграфів</a:t>
            </a:r>
            <a:r>
              <a:rPr lang="ru-RU" sz="2400" dirty="0" smtClean="0"/>
              <a:t> до</a:t>
            </a:r>
            <a:br>
              <a:rPr lang="ru-RU" sz="2400" dirty="0" smtClean="0"/>
            </a:br>
            <a:r>
              <a:rPr lang="ru-RU" sz="2400" dirty="0" smtClean="0"/>
              <a:t>теми. </a:t>
            </a:r>
            <a:br>
              <a:rPr lang="ru-RU" sz="2400" dirty="0" smtClean="0"/>
            </a:b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аспекти</a:t>
            </a:r>
            <a:r>
              <a:rPr lang="ru-RU" sz="2400" dirty="0" smtClean="0"/>
              <a:t> вони </a:t>
            </a:r>
            <a:r>
              <a:rPr lang="ru-RU" sz="2400" dirty="0" err="1" smtClean="0"/>
              <a:t>відображають</a:t>
            </a:r>
            <a:r>
              <a:rPr lang="ru-RU" sz="2400" dirty="0" smtClean="0"/>
              <a:t>?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ru-RU" dirty="0" err="1" smtClean="0"/>
              <a:t>Економіка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наука про </a:t>
            </a:r>
            <a:r>
              <a:rPr lang="ru-RU" dirty="0" err="1" smtClean="0"/>
              <a:t>організацію</a:t>
            </a:r>
            <a:r>
              <a:rPr lang="ru-RU" dirty="0" smtClean="0"/>
              <a:t> та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матеріальним</a:t>
            </a:r>
            <a:r>
              <a:rPr lang="ru-RU" dirty="0" smtClean="0"/>
              <a:t> </a:t>
            </a:r>
            <a:r>
              <a:rPr lang="ru-RU" dirty="0" err="1" smtClean="0"/>
              <a:t>виробництвом</a:t>
            </a:r>
            <a:r>
              <a:rPr lang="ru-RU" dirty="0" smtClean="0"/>
              <a:t>, </a:t>
            </a:r>
            <a:r>
              <a:rPr lang="ru-RU" dirty="0" err="1" smtClean="0"/>
              <a:t>ефективне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, </a:t>
            </a:r>
            <a:r>
              <a:rPr lang="ru-RU" dirty="0" err="1" smtClean="0"/>
              <a:t>розподіл</a:t>
            </a:r>
            <a:r>
              <a:rPr lang="ru-RU" dirty="0" smtClean="0"/>
              <a:t>, </a:t>
            </a:r>
            <a:r>
              <a:rPr lang="ru-RU" dirty="0" err="1" smtClean="0"/>
              <a:t>обмін,збут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споживання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та </a:t>
            </a:r>
            <a:r>
              <a:rPr lang="ru-RU" dirty="0" err="1" smtClean="0"/>
              <a:t>послуг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Економіка</a:t>
            </a:r>
            <a:r>
              <a:rPr lang="ru-RU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як </a:t>
            </a:r>
            <a:r>
              <a:rPr lang="ru-RU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задоволення</a:t>
            </a:r>
            <a:r>
              <a:rPr lang="ru-RU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потреб </a:t>
            </a:r>
            <a:r>
              <a:rPr lang="ru-RU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людини</a:t>
            </a:r>
            <a:endParaRPr lang="ru-RU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ÐÐ°ÑÑÐ¸Ð½ÐºÐ¸ Ð¿Ð¾ Ð·Ð°Ð¿ÑÐ¾ÑÑ ÐµÐºÐ¾Ð½Ð¾Ð¼Ñ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717032"/>
            <a:ext cx="4335639" cy="2808312"/>
          </a:xfrm>
          <a:prstGeom prst="rect">
            <a:avLst/>
          </a:prstGeom>
          <a:noFill/>
        </p:spPr>
      </p:pic>
      <p:pic>
        <p:nvPicPr>
          <p:cNvPr id="2052" name="Picture 4" descr="ÐÐ°ÑÑÐ¸Ð½ÐºÐ¸ Ð¿Ð¾ Ð·Ð°Ð¿ÑÐ¾ÑÑ ÐµÐºÐ¾Ð½Ð¾Ð¼ÑÐº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17032"/>
            <a:ext cx="3970412" cy="2977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Піраміда </a:t>
            </a:r>
            <a:r>
              <a:rPr lang="uk-UA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Маслоу</a:t>
            </a:r>
            <a:endParaRPr lang="ru-RU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7410" name="Picture 2" descr="ÐÐ°ÑÑÐ¸Ð½ÐºÐ¸ Ð¿Ð¾ Ð·Ð°Ð¿ÑÐ¾ÑÑ Ð¿ÑÑÐ°Ð¼ÑÐ´Ð° Ð¼Ð°ÑÐ»Ð¾Ñ ÐµÐºÐ¾Ð½Ð¾Ð¼Ñ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548680"/>
            <a:ext cx="7272808" cy="5802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Класифікація потреб</a:t>
            </a:r>
            <a:endParaRPr lang="ru-RU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22" name="Picture 2" descr="ÐÐ°ÑÑÐ¸Ð½ÐºÐ¸ Ð¿Ð¾ Ð·Ð°Ð¿ÑÐ¾ÑÑ Ð²Ð¸Ð´Ð¸ Ð¿Ð¾ÑÑÐµÐ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280920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4690864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ознакою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часу потреби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поділити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поточні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перспективні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Так,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для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певного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учня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потреба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підручник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поточною, а,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скажімо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придбання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автомобіля-перспективною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потребою.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Класифікація потреб</a:t>
            </a:r>
            <a:endParaRPr lang="ru-RU" dirty="0"/>
          </a:p>
        </p:txBody>
      </p:sp>
      <p:pic>
        <p:nvPicPr>
          <p:cNvPr id="31746" name="Picture 2" descr="ÐÐ°ÑÑÐ¸Ð½ÐºÐ¸ Ð¿Ð¾ Ð·Ð°Ð¿ÑÐ¾ÑÑ ÐµÐºÐ¾Ð½Ð¾Ð¼Ñ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268760"/>
            <a:ext cx="3816424" cy="4835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ÐÐ°ÑÑÐ¸Ð½ÐºÐ¸ Ð¿Ð¾ Ð·Ð°Ð¿ÑÐ¾ÑÑ ÐµÐºÐ¾Ð½Ð¾Ð¼Ñ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509120"/>
            <a:ext cx="2634456" cy="1944215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4114800" cy="2955784"/>
          </a:xfrm>
        </p:spPr>
        <p:txBody>
          <a:bodyPr/>
          <a:lstStyle/>
          <a:p>
            <a:r>
              <a:rPr lang="ru-RU" dirty="0" err="1" smtClean="0"/>
              <a:t>вік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стать </a:t>
            </a:r>
            <a:r>
              <a:rPr lang="ru-RU" dirty="0" err="1" smtClean="0"/>
              <a:t>людини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проживання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культурні</a:t>
            </a:r>
            <a:r>
              <a:rPr lang="ru-RU" dirty="0" smtClean="0"/>
              <a:t> </a:t>
            </a:r>
            <a:r>
              <a:rPr lang="ru-RU" dirty="0" err="1" smtClean="0"/>
              <a:t>традиції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звички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доходів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тощо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Чинники</a:t>
            </a:r>
            <a:r>
              <a:rPr lang="ru-RU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впливають</a:t>
            </a:r>
            <a:r>
              <a:rPr lang="ru-RU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формування</a:t>
            </a:r>
            <a:r>
              <a:rPr lang="ru-RU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потреб</a:t>
            </a:r>
            <a:endParaRPr lang="ru-RU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221088"/>
            <a:ext cx="58326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Разом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розвитком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endParaRPr lang="ru-RU" dirty="0" smtClean="0"/>
          </a:p>
          <a:p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потреб. Потреби </a:t>
            </a:r>
            <a:r>
              <a:rPr lang="ru-RU" dirty="0" err="1" smtClean="0"/>
              <a:t>людини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endParaRPr lang="ru-RU" dirty="0" smtClean="0"/>
          </a:p>
          <a:p>
            <a:r>
              <a:rPr lang="ru-RU" dirty="0" err="1" smtClean="0"/>
              <a:t>кількісно</a:t>
            </a:r>
            <a:r>
              <a:rPr lang="ru-RU" dirty="0" smtClean="0"/>
              <a:t> </a:t>
            </a:r>
            <a:r>
              <a:rPr lang="ru-RU" dirty="0" err="1" smtClean="0"/>
              <a:t>збільшуються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якісно</a:t>
            </a:r>
            <a:r>
              <a:rPr lang="ru-RU" dirty="0" smtClean="0"/>
              <a:t> </a:t>
            </a:r>
            <a:r>
              <a:rPr lang="ru-RU" dirty="0" err="1" smtClean="0"/>
              <a:t>змінюються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 </a:t>
            </a:r>
            <a:r>
              <a:rPr lang="ru-RU" dirty="0" err="1" smtClean="0"/>
              <a:t>висновок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потреби</a:t>
            </a:r>
          </a:p>
          <a:p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безмежні</a:t>
            </a:r>
            <a:r>
              <a:rPr lang="ru-RU" dirty="0" smtClean="0"/>
              <a:t> у </a:t>
            </a:r>
            <a:r>
              <a:rPr lang="ru-RU" dirty="0" err="1" smtClean="0"/>
              <a:t>своєму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2770" name="Picture 2" descr="ÐÐ°ÑÑÐ¸Ð½ÐºÐ¸ Ð¿Ð¾ Ð·Ð°Ð¿ÑÐ¾ÑÑ ÐµÐºÐ¾Ð½Ð¾Ð¼ÑÐº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628800"/>
            <a:ext cx="3888432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ru-RU" b="1" dirty="0" err="1" smtClean="0"/>
              <a:t>Засобом</a:t>
            </a:r>
            <a:r>
              <a:rPr lang="ru-RU" b="1" dirty="0" smtClean="0"/>
              <a:t> для </a:t>
            </a:r>
            <a:r>
              <a:rPr lang="ru-RU" b="1" dirty="0" err="1" smtClean="0"/>
              <a:t>задоволення</a:t>
            </a:r>
            <a:r>
              <a:rPr lang="ru-RU" b="1" dirty="0" smtClean="0"/>
              <a:t> потреб </a:t>
            </a:r>
            <a:r>
              <a:rPr lang="ru-RU" b="1" dirty="0" err="1" smtClean="0"/>
              <a:t>є</a:t>
            </a:r>
            <a:r>
              <a:rPr lang="ru-RU" b="1" dirty="0" smtClean="0"/>
              <a:t> благо.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Процеси</a:t>
            </a: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забезпечують</a:t>
            </a: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задоволення</a:t>
            </a: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потреб</a:t>
            </a:r>
            <a:endParaRPr lang="ru-RU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4818" name="Picture 2" descr="ÐÐ°ÑÑÐ¸Ð½ÐºÐ¸ Ð¿Ð¾ Ð·Ð°Ð¿ÑÐ¾ÑÑ Ð²Ð¸Ð´Ð¸ Ð±Ð»Ð°Ð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212976"/>
            <a:ext cx="6768752" cy="33123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27784" y="2204864"/>
            <a:ext cx="3684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Види благ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4618856" cy="4525963"/>
          </a:xfrm>
        </p:spPr>
        <p:txBody>
          <a:bodyPr>
            <a:normAutofit lnSpcReduction="10000"/>
          </a:bodyPr>
          <a:lstStyle/>
          <a:p>
            <a:r>
              <a:rPr lang="ru-RU" i="1" dirty="0" err="1" smtClean="0"/>
              <a:t>доступні</a:t>
            </a:r>
            <a:r>
              <a:rPr lang="ru-RU" i="1" dirty="0" smtClean="0"/>
              <a:t> </a:t>
            </a:r>
            <a:r>
              <a:rPr lang="ru-RU" dirty="0" smtClean="0"/>
              <a:t>людям в </a:t>
            </a:r>
            <a:r>
              <a:rPr lang="ru-RU" dirty="0" err="1" smtClean="0"/>
              <a:t>обсязі</a:t>
            </a:r>
            <a:r>
              <a:rPr lang="ru-RU" dirty="0" smtClean="0"/>
              <a:t>, </a:t>
            </a:r>
            <a:r>
              <a:rPr lang="ru-RU" dirty="0" err="1" smtClean="0"/>
              <a:t>набагато</a:t>
            </a:r>
            <a:r>
              <a:rPr lang="ru-RU" dirty="0" smtClean="0"/>
              <a:t> </a:t>
            </a:r>
            <a:r>
              <a:rPr lang="ru-RU" dirty="0" err="1" smtClean="0"/>
              <a:t>більшому,ніж</a:t>
            </a:r>
            <a:r>
              <a:rPr lang="ru-RU" dirty="0" smtClean="0"/>
              <a:t> величина потреби в них. </a:t>
            </a:r>
            <a:r>
              <a:rPr lang="ru-RU" dirty="0" err="1" smtClean="0"/>
              <a:t>Ці</a:t>
            </a:r>
            <a:r>
              <a:rPr lang="ru-RU" dirty="0" smtClean="0"/>
              <a:t> блага не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виробляти</a:t>
            </a:r>
            <a:r>
              <a:rPr lang="ru-RU" dirty="0" smtClean="0"/>
              <a:t>, тому люди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споживати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безкоштовно</a:t>
            </a:r>
            <a:r>
              <a:rPr lang="ru-RU" dirty="0" smtClean="0"/>
              <a:t>: </a:t>
            </a:r>
            <a:r>
              <a:rPr lang="ru-RU" dirty="0" err="1" smtClean="0"/>
              <a:t>повітря</a:t>
            </a:r>
            <a:r>
              <a:rPr lang="ru-RU" dirty="0" smtClean="0"/>
              <a:t>, </a:t>
            </a:r>
            <a:r>
              <a:rPr lang="ru-RU" dirty="0" err="1" smtClean="0"/>
              <a:t>сонячне</a:t>
            </a:r>
            <a:r>
              <a:rPr lang="ru-RU" dirty="0" smtClean="0"/>
              <a:t> </a:t>
            </a:r>
            <a:r>
              <a:rPr lang="ru-RU" dirty="0" err="1" smtClean="0"/>
              <a:t>світло</a:t>
            </a:r>
            <a:r>
              <a:rPr lang="ru-RU" dirty="0" smtClean="0"/>
              <a:t>, </a:t>
            </a:r>
            <a:r>
              <a:rPr lang="ru-RU" dirty="0" err="1" smtClean="0"/>
              <a:t>багатства</a:t>
            </a:r>
            <a:r>
              <a:rPr lang="ru-RU" dirty="0" smtClean="0"/>
              <a:t> </a:t>
            </a:r>
            <a:r>
              <a:rPr lang="ru-RU" dirty="0" err="1" smtClean="0"/>
              <a:t>океанів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Дарові</a:t>
            </a:r>
            <a:r>
              <a:rPr lang="ru-RU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блага (</a:t>
            </a:r>
            <a:r>
              <a:rPr lang="ru-RU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переважно</a:t>
            </a:r>
            <a:r>
              <a:rPr lang="ru-RU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природні</a:t>
            </a:r>
            <a:r>
              <a:rPr lang="ru-RU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ru-RU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1506" name="Picture 2" descr="ÐÐ°ÑÑÐ¸Ð½ÐºÐ¸ Ð¿Ð¾ Ð·Ð°Ð¿ÑÐ¾ÑÑ Ð¾ÐºÐµÐ°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268760"/>
            <a:ext cx="3707904" cy="2780929"/>
          </a:xfrm>
          <a:prstGeom prst="rect">
            <a:avLst/>
          </a:prstGeom>
          <a:noFill/>
        </p:spPr>
      </p:pic>
      <p:pic>
        <p:nvPicPr>
          <p:cNvPr id="21508" name="Picture 4" descr="ÐÐ°ÑÑÐ¸Ð½ÐºÐ¸ Ð¿Ð¾ Ð·Ð°Ð¿ÑÐ¾ÑÑ ÑÐ¾Ð½ÑÑÐ½Ðµ ÑÐ²ÑÑÐ»Ð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05064"/>
            <a:ext cx="4139952" cy="27599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</TotalTime>
  <Words>613</Words>
  <Application>Microsoft Office PowerPoint</Application>
  <PresentationFormat>Экран (4:3)</PresentationFormat>
  <Paragraphs>81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Презентация PowerPoint</vt:lpstr>
      <vt:lpstr>Обґрунтуйте доцільність наведених епіграфів до теми.  Які її аспекти вони відображають?</vt:lpstr>
      <vt:lpstr>Економіка як задоволення потреб людини</vt:lpstr>
      <vt:lpstr>Піраміда Маслоу</vt:lpstr>
      <vt:lpstr>Класифікація потреб</vt:lpstr>
      <vt:lpstr>Класифікація потреб</vt:lpstr>
      <vt:lpstr>Чинники, що впливають на формування потреб</vt:lpstr>
      <vt:lpstr>Процеси, що забезпечують задоволення потреб</vt:lpstr>
      <vt:lpstr>Дарові блага (переважно природні)</vt:lpstr>
      <vt:lpstr>Економічні блага</vt:lpstr>
      <vt:lpstr>      </vt:lpstr>
      <vt:lpstr>           Економічні блага</vt:lpstr>
      <vt:lpstr>         Економічні блага</vt:lpstr>
      <vt:lpstr>Основні виробничі ресурси:</vt:lpstr>
      <vt:lpstr>Процеси, що забезпечують задоволення потреб</vt:lpstr>
      <vt:lpstr>Суб’єкт економічних відносин</vt:lpstr>
      <vt:lpstr>Об’єкти економічних відносин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User</cp:lastModifiedBy>
  <cp:revision>11</cp:revision>
  <dcterms:created xsi:type="dcterms:W3CDTF">2019-03-17T11:17:58Z</dcterms:created>
  <dcterms:modified xsi:type="dcterms:W3CDTF">2020-05-04T17:12:42Z</dcterms:modified>
</cp:coreProperties>
</file>