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80" r:id="rId4"/>
    <p:sldId id="285" r:id="rId5"/>
    <p:sldId id="287" r:id="rId6"/>
    <p:sldId id="270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352928" cy="9191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Розв’язування задач </a:t>
            </a:r>
            <a:endParaRPr lang="uk-UA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589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Флора\Desktop\Все для презентаций\Картинки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62325"/>
            <a:ext cx="3428231" cy="342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90600"/>
          </a:xfrm>
        </p:spPr>
        <p:txBody>
          <a:bodyPr/>
          <a:lstStyle/>
          <a:p>
            <a:pPr algn="ctr"/>
            <a:r>
              <a:rPr lang="ru-RU" dirty="0" smtClean="0"/>
              <a:t>Дайте </a:t>
            </a:r>
            <a:r>
              <a:rPr lang="uk-UA" dirty="0" smtClean="0"/>
              <a:t>відповіді на запитання!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593804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uk-UA" smtClean="0"/>
              <a:t>Чому </a:t>
            </a:r>
            <a:r>
              <a:rPr lang="uk-UA"/>
              <a:t>виникає сила поверхневого натягу? Від чого вона </a:t>
            </a:r>
            <a:r>
              <a:rPr lang="uk-UA"/>
              <a:t>залежить</a:t>
            </a:r>
            <a:r>
              <a:rPr lang="uk-UA" smtClean="0"/>
              <a:t>?</a:t>
            </a:r>
          </a:p>
          <a:p>
            <a:pPr marL="514350" indent="-514350" algn="just">
              <a:buAutoNum type="arabicPeriod"/>
            </a:pPr>
            <a:r>
              <a:rPr lang="uk-UA" smtClean="0"/>
              <a:t>Наведіть </a:t>
            </a:r>
            <a:r>
              <a:rPr lang="uk-UA"/>
              <a:t>приклади прояву капілярних явищ у </a:t>
            </a:r>
            <a:r>
              <a:rPr lang="uk-UA"/>
              <a:t>природі</a:t>
            </a:r>
            <a:r>
              <a:rPr lang="uk-UA" smtClean="0"/>
              <a:t>.</a:t>
            </a:r>
          </a:p>
          <a:p>
            <a:pPr marL="514350" indent="-514350" algn="just">
              <a:buAutoNum type="arabicPeriod"/>
            </a:pPr>
            <a:r>
              <a:rPr lang="uk-UA" smtClean="0"/>
              <a:t>Чому </a:t>
            </a:r>
            <a:r>
              <a:rPr lang="uk-UA"/>
              <a:t>водоплавні птахи виходять сухими з води</a:t>
            </a:r>
            <a:r>
              <a:rPr lang="uk-UA"/>
              <a:t>? </a:t>
            </a:r>
            <a:endParaRPr lang="uk-UA" smtClean="0"/>
          </a:p>
          <a:p>
            <a:pPr marL="514350" indent="-514350" algn="just">
              <a:buAutoNum type="arabicPeriod"/>
            </a:pPr>
            <a:r>
              <a:rPr lang="uk-UA" smtClean="0"/>
              <a:t>Чому </a:t>
            </a:r>
            <a:r>
              <a:rPr lang="uk-UA"/>
              <a:t>маленькі краплі роси на листі деяких рослин мають форму кульок, тоді як листя інших рослин роса вкриває тонким </a:t>
            </a:r>
            <a:r>
              <a:rPr lang="uk-UA"/>
              <a:t>шаром</a:t>
            </a:r>
            <a:r>
              <a:rPr lang="uk-UA" smtClean="0"/>
              <a:t>?</a:t>
            </a:r>
          </a:p>
          <a:p>
            <a:pPr marL="514350" indent="-514350" algn="just">
              <a:buAutoNum type="arabicPeriod"/>
            </a:pPr>
            <a:r>
              <a:rPr lang="uk-UA" smtClean="0"/>
              <a:t>Чим </a:t>
            </a:r>
            <a:r>
              <a:rPr lang="uk-UA"/>
              <a:t>пояснити, що солом’яна покрівля на даху, що складається з окремих стебел, між якими є безліч порожнин, надійно захищає від </a:t>
            </a:r>
            <a:r>
              <a:rPr lang="uk-UA"/>
              <a:t>дощу</a:t>
            </a:r>
            <a:r>
              <a:rPr lang="uk-UA" smtClean="0"/>
              <a:t>?</a:t>
            </a:r>
          </a:p>
          <a:p>
            <a:pPr marL="514350" indent="-514350" algn="just">
              <a:buAutoNum type="arabicPeriod"/>
            </a:pPr>
            <a:r>
              <a:rPr lang="uk-UA" smtClean="0"/>
              <a:t>Навіщо </a:t>
            </a:r>
            <a:r>
              <a:rPr lang="uk-UA"/>
              <a:t>перед фарбуванням поверхонь їх рекомендують знежирювати</a:t>
            </a:r>
            <a:r>
              <a:rPr lang="uk-UA"/>
              <a:t>? </a:t>
            </a:r>
            <a:endParaRPr lang="uk-UA" smtClean="0"/>
          </a:p>
          <a:p>
            <a:pPr marL="514350" indent="-514350" algn="just">
              <a:buAutoNum type="arabicPeriod"/>
            </a:pPr>
            <a:r>
              <a:rPr lang="uk-UA" smtClean="0"/>
              <a:t>Перш </a:t>
            </a:r>
            <a:r>
              <a:rPr lang="uk-UA"/>
              <a:t>ніж припаяти будь-яку деталь до плати її спочатку покривають каніфоллю. Навіщо</a:t>
            </a:r>
            <a:r>
              <a:rPr lang="uk-UA"/>
              <a:t>? 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774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06" y="260648"/>
            <a:ext cx="8229600" cy="831304"/>
          </a:xfrm>
        </p:spPr>
        <p:txBody>
          <a:bodyPr/>
          <a:lstStyle/>
          <a:p>
            <a:pPr algn="ctr"/>
            <a:r>
              <a:rPr lang="ru-RU" smtClean="0"/>
              <a:t>Приклад розв</a:t>
            </a:r>
            <a:r>
              <a:rPr lang="en-US" smtClean="0"/>
              <a:t>’</a:t>
            </a:r>
            <a:r>
              <a:rPr lang="ru-RU" smtClean="0"/>
              <a:t>язування задач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12241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mtClean="0"/>
              <a:t>1</a:t>
            </a:r>
            <a:r>
              <a:rPr lang="uk-UA" smtClean="0"/>
              <a:t>. </a:t>
            </a:r>
            <a:r>
              <a:rPr lang="uk-UA"/>
              <a:t>На яку висоту підніметься рідина в капілярній трубці діаметром 0,03 мм, якщо коефіцієнт поверхневого натягу рідини 0,022 Н/м, а її густина 800 кг/м</a:t>
            </a:r>
            <a:r>
              <a:rPr lang="uk-UA" baseline="30000"/>
              <a:t>3</a:t>
            </a:r>
            <a:r>
              <a:rPr lang="uk-UA"/>
              <a:t> ? </a:t>
            </a:r>
            <a:endParaRPr lang="uk-UA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9121486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139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06" y="260648"/>
            <a:ext cx="8229600" cy="831304"/>
          </a:xfrm>
        </p:spPr>
        <p:txBody>
          <a:bodyPr/>
          <a:lstStyle/>
          <a:p>
            <a:pPr algn="ctr"/>
            <a:r>
              <a:rPr lang="ru-RU" smtClean="0"/>
              <a:t>Приклад розв</a:t>
            </a:r>
            <a:r>
              <a:rPr lang="en-US" smtClean="0"/>
              <a:t>’</a:t>
            </a:r>
            <a:r>
              <a:rPr lang="ru-RU" smtClean="0"/>
              <a:t>язування задач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15841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mtClean="0"/>
              <a:t>2. </a:t>
            </a:r>
            <a:r>
              <a:rPr lang="uk-UA"/>
              <a:t>Визначте (у міліметрах) діаметр капіляру, якщо відомо, що в ньому підіймається 6,28·10</a:t>
            </a:r>
            <a:r>
              <a:rPr lang="uk-UA" baseline="30000"/>
              <a:t>-6</a:t>
            </a:r>
            <a:r>
              <a:rPr lang="uk-UA"/>
              <a:t> кг рідини. Коефіцієнт поверхневого натягу рідини дорівнює 2·10</a:t>
            </a:r>
            <a:r>
              <a:rPr lang="uk-UA" baseline="30000"/>
              <a:t>-2</a:t>
            </a:r>
            <a:r>
              <a:rPr lang="uk-UA"/>
              <a:t> Н/м, </a:t>
            </a:r>
            <a:r>
              <a:rPr lang="en-US"/>
              <a:t>g = 10 </a:t>
            </a:r>
            <a:r>
              <a:rPr lang="uk-UA"/>
              <a:t>м/с </a:t>
            </a:r>
            <a:r>
              <a:rPr lang="uk-UA" baseline="30000"/>
              <a:t>2</a:t>
            </a:r>
            <a:r>
              <a:rPr lang="uk-UA"/>
              <a:t> , </a:t>
            </a:r>
            <a:r>
              <a:rPr lang="el-GR"/>
              <a:t>π = 3,14.</a:t>
            </a:r>
            <a:endParaRPr lang="uk-UA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6" y="2348880"/>
            <a:ext cx="9118147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6231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06" y="260648"/>
            <a:ext cx="8229600" cy="831304"/>
          </a:xfrm>
        </p:spPr>
        <p:txBody>
          <a:bodyPr/>
          <a:lstStyle/>
          <a:p>
            <a:pPr algn="ctr"/>
            <a:r>
              <a:rPr lang="ru-RU" smtClean="0"/>
              <a:t>Приклад розв</a:t>
            </a:r>
            <a:r>
              <a:rPr lang="en-US" smtClean="0"/>
              <a:t>’</a:t>
            </a:r>
            <a:r>
              <a:rPr lang="ru-RU" smtClean="0"/>
              <a:t>язування задач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15841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mtClean="0"/>
              <a:t>3. </a:t>
            </a:r>
            <a:r>
              <a:rPr lang="ru-RU"/>
              <a:t>З вертикальної скляної трубки діаметром 1 мм випливає крапля води. Знайдіть масу цієї краплі, якщо температура води 200С.</a:t>
            </a:r>
            <a:endParaRPr lang="uk-UA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32856"/>
            <a:ext cx="8856984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4436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Флора\Desktop\Все для презентаций\Картинки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1" y="4421509"/>
            <a:ext cx="2452489" cy="245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РОЗВ</a:t>
            </a:r>
            <a:r>
              <a:rPr lang="en-US" dirty="0" smtClean="0"/>
              <a:t>’</a:t>
            </a:r>
            <a:r>
              <a:rPr lang="uk-UA" dirty="0" smtClean="0"/>
              <a:t>ЯЖІТЬ САМОСТІЙНО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8039" y="1628800"/>
            <a:ext cx="8229600" cy="47525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/>
              <a:t>Задача 1</a:t>
            </a:r>
            <a:r>
              <a:rPr lang="ru-RU"/>
              <a:t>. </a:t>
            </a:r>
            <a:r>
              <a:rPr lang="ru-RU"/>
              <a:t>Чому маленькі краплі роси на листках деяких рослин мають форму кульок, а листки інших рослин покриває шаром?</a:t>
            </a:r>
            <a:endParaRPr lang="ru-RU" smtClean="0"/>
          </a:p>
          <a:p>
            <a:pPr marL="0" indent="0" algn="just">
              <a:buNone/>
            </a:pPr>
            <a:endParaRPr lang="ru-RU"/>
          </a:p>
          <a:p>
            <a:pPr marL="0" indent="0" algn="just">
              <a:buNone/>
            </a:pPr>
            <a:r>
              <a:rPr lang="ru-RU" b="1"/>
              <a:t>Задача 2</a:t>
            </a:r>
            <a:r>
              <a:rPr lang="ru-RU"/>
              <a:t>. </a:t>
            </a:r>
            <a:r>
              <a:rPr lang="ru-RU" smtClean="0"/>
              <a:t>Капіляр </a:t>
            </a:r>
            <a:r>
              <a:rPr lang="ru-RU"/>
              <a:t>радіусом 5 мм помістили у воду. Знайдіть силу поверхневого натягу води, що виникла всередині капіляра. Коефіцієнт поверхневого натягу води </a:t>
            </a:r>
            <a:r>
              <a:rPr lang="ru-RU"/>
              <a:t>73 </a:t>
            </a:r>
            <a:r>
              <a:rPr lang="ru-RU" smtClean="0"/>
              <a:t>мН/м</a:t>
            </a:r>
          </a:p>
          <a:p>
            <a:pPr marL="0" indent="0" algn="just">
              <a:buNone/>
            </a:pPr>
            <a:endParaRPr lang="ru-RU" smtClean="0"/>
          </a:p>
          <a:p>
            <a:pPr marL="0" indent="0" algn="just">
              <a:buNone/>
            </a:pPr>
            <a:r>
              <a:rPr lang="ru-RU" b="1" smtClean="0"/>
              <a:t>Задача </a:t>
            </a:r>
            <a:r>
              <a:rPr lang="ru-RU" b="1"/>
              <a:t>3</a:t>
            </a:r>
            <a:r>
              <a:rPr lang="ru-RU" smtClean="0"/>
              <a:t>. </a:t>
            </a:r>
            <a:r>
              <a:rPr lang="ru-RU"/>
              <a:t>. За допомогою скляної трубки діаметром 2 мм відміряли 100 крапель спирту для визначення його поверхневого натягу. Визначте значення поверхневого натягу спирту, якщо маса відміряного спирту становить 1,3г.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318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</a:t>
            </a:r>
            <a:r>
              <a:rPr lang="uk-UA" sz="2800" b="1" u="sng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Фізика </a:t>
            </a:r>
            <a:r>
              <a:rPr lang="uk-UA" sz="2800" b="1" u="sng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кл. Стандарт. За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pPr marL="0" indent="0">
              <a:buNone/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Повторити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33</a:t>
            </a:r>
          </a:p>
          <a:p>
            <a:pPr marL="0" indent="0">
              <a:buNone/>
            </a:pP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язати: Впр 33 № 5 - 6 </a:t>
            </a:r>
            <a:endParaRPr lang="uk-UA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mtClean="0"/>
          </a:p>
          <a:p>
            <a:pPr marL="0" indent="0">
              <a:buNone/>
            </a:pP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Розвязки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надіслати: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Telegram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Домашнє завдання</a:t>
            </a:r>
            <a:endParaRPr lang="uk-UA"/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72968">
            <a:off x="3245268" y="4066644"/>
            <a:ext cx="2335021" cy="11371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2119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281</TotalTime>
  <Words>343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Ясность</vt:lpstr>
      <vt:lpstr>Розв’язування задач </vt:lpstr>
      <vt:lpstr>Дайте відповіді на запитання!</vt:lpstr>
      <vt:lpstr>Приклад розв’язування задач</vt:lpstr>
      <vt:lpstr>Приклад розв’язування задач</vt:lpstr>
      <vt:lpstr>Приклад розв’язування задач</vt:lpstr>
      <vt:lpstr>РОЗВ’ЯЖІТЬ САМОСТІЙНО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ЕЛЕКТРИЧНИЙ СТРУМ В ЕЛЕКТРОЛІТАХ. ЕЛЕКТРОЛІЗ</dc:title>
  <dc:creator>Дмитрий</dc:creator>
  <cp:lastModifiedBy>Таня</cp:lastModifiedBy>
  <cp:revision>38</cp:revision>
  <dcterms:created xsi:type="dcterms:W3CDTF">2020-03-18T16:23:02Z</dcterms:created>
  <dcterms:modified xsi:type="dcterms:W3CDTF">2020-04-29T13:26:12Z</dcterms:modified>
</cp:coreProperties>
</file>