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gle/cFQAxGnGBurKkqAr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861114" y="2912106"/>
            <a:ext cx="5648623" cy="162538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400" b="1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ВИДИ   ДЕФОРМАЦІЇ ТВЕРДИХ   ТІЛ</a:t>
            </a:r>
            <a:endParaRPr lang="uk-UA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2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lang="uk-UA" b="1" kern="0" smtClean="0">
                <a:solidFill>
                  <a:schemeClr val="accent2">
                    <a:lumMod val="75000"/>
                  </a:schemeClr>
                </a:solidFill>
              </a:rPr>
              <a:t>Закон гука:</a:t>
            </a:r>
            <a:endParaRPr lang="uk-UA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5100"/>
            <a:ext cx="4752528" cy="5112568"/>
          </a:xfrm>
        </p:spPr>
        <p:txBody>
          <a:bodyPr>
            <a:normAutofit/>
          </a:bodyPr>
          <a:lstStyle/>
          <a:p>
            <a:pPr marL="0" lvl="0" indent="12700"/>
            <a:r>
              <a:rPr lang="ru-RU" sz="2800" b="0" i="1" ker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разі малих пружних деформацій </a:t>
            </a:r>
            <a:r>
              <a:rPr lang="ru-RU" sz="2800" b="0" i="1" kern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пружності прямо пропорційна видовженню тіла </a:t>
            </a:r>
            <a:r>
              <a:rPr lang="ru-RU" sz="2800" b="0" i="1" ker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завжди намагається повернути тіло в недеформований стан.</a:t>
            </a:r>
          </a:p>
          <a:p>
            <a:pPr marL="0" indent="12700"/>
            <a:endParaRPr lang="ru-RU" sz="280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12700"/>
            <a:endParaRPr lang="ru-RU" sz="2800" kern="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Button Color - Down"/>
              <p:cNvSpPr/>
              <p:nvPr/>
            </p:nvSpPr>
            <p:spPr>
              <a:xfrm>
                <a:off x="5364087" y="3789040"/>
                <a:ext cx="3311799" cy="1080120"/>
              </a:xfrm>
              <a:prstGeom prst="rect">
                <a:avLst/>
              </a:prstGeom>
              <a:solidFill>
                <a:srgbClr val="227447"/>
              </a:solid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пруж</m:t>
                          </m:r>
                        </m:sub>
                      </m:sSub>
                      <m:r>
                        <a:rPr lang="uk-UA" sz="4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SchoolBookC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SchoolBookC"/>
                          <a:cs typeface="Times New Roman" panose="02020603050405020304" pitchFamily="18" charset="0"/>
                        </a:rPr>
                        <m:t>𝒌𝒙</m:t>
                      </m:r>
                    </m:oMath>
                  </m:oMathPara>
                </a14:m>
                <a:endParaRPr lang="uk-UA" sz="115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7" y="3789040"/>
                <a:ext cx="3311799" cy="10801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Button Color - Down"/>
          <p:cNvSpPr/>
          <p:nvPr/>
        </p:nvSpPr>
        <p:spPr>
          <a:xfrm>
            <a:off x="5364088" y="5235738"/>
            <a:ext cx="3311799" cy="11555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ru-R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𝒙</a:t>
            </a: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видовження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endParaRPr lang="en-US" sz="2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>
              <a:defRPr/>
            </a:pPr>
            <a:r>
              <a:rPr lang="nl-NL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𝒌</a:t>
            </a:r>
            <a:r>
              <a:rPr lang="nl-NL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uk-UA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жорсткість тіла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t="8925"/>
          <a:stretch/>
        </p:blipFill>
        <p:spPr bwMode="auto">
          <a:xfrm>
            <a:off x="5076055" y="1124744"/>
            <a:ext cx="3744417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62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lang="uk-UA" b="1" kern="0" smtClean="0">
                <a:solidFill>
                  <a:schemeClr val="accent2">
                    <a:lumMod val="75000"/>
                  </a:schemeClr>
                </a:solidFill>
              </a:rPr>
              <a:t>Механічна напруга</a:t>
            </a:r>
            <a:endParaRPr lang="uk-UA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7622"/>
            <a:ext cx="5184576" cy="4538116"/>
          </a:xfrm>
        </p:spPr>
        <p:txBody>
          <a:bodyPr>
            <a:normAutofit/>
          </a:bodyPr>
          <a:lstStyle/>
          <a:p>
            <a:pPr marL="0" indent="12700"/>
            <a:r>
              <a:rPr lang="ru-RU" sz="2800" b="0" i="1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Механічна напруга </a:t>
            </a:r>
            <a:r>
              <a:rPr lang="ru-RU" sz="2800" b="0" i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 — фізична величина</a:t>
            </a:r>
            <a:r>
              <a:rPr lang="ru-RU" sz="2800" b="0" i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яка </a:t>
            </a:r>
            <a:r>
              <a:rPr lang="ru-RU" sz="2800" b="0" i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характеризує деформоване тіло і </a:t>
            </a:r>
            <a:r>
              <a:rPr lang="ru-RU" sz="2800" b="0" i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дорівнює </a:t>
            </a:r>
            <a:r>
              <a:rPr lang="ru-RU" sz="2800" b="0" i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відношенню модуля </a:t>
            </a:r>
            <a:r>
              <a:rPr lang="ru-RU" sz="2800" b="0" i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сили пружності Fпруж </a:t>
            </a:r>
            <a:r>
              <a:rPr lang="ru-RU" sz="2800" b="0" i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площі S поперечного перерізу тіла</a:t>
            </a:r>
            <a:endParaRPr lang="ru-RU" sz="2800" i="1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12700"/>
            <a:endParaRPr lang="ru-RU" sz="2800" kern="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Button Color - Down"/>
          <p:cNvSpPr/>
          <p:nvPr/>
        </p:nvSpPr>
        <p:spPr>
          <a:xfrm>
            <a:off x="5364088" y="2924944"/>
            <a:ext cx="3311799" cy="151216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400" i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</a:t>
            </a:r>
            <a:r>
              <a:rPr lang="ru-RU" sz="20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b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механічна напруга</a:t>
            </a:r>
            <a:endParaRPr lang="en-US" sz="2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>
              <a:defRPr/>
            </a:pPr>
            <a:r>
              <a:rPr lang="en-US" sz="2000" b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nl-NL" sz="2000" b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b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uk-UA" sz="2000" b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 перерізу </a:t>
            </a:r>
            <a:r>
              <a:rPr lang="uk-UA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74" y="1052736"/>
            <a:ext cx="2289026" cy="14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12246"/>
            <a:ext cx="6032004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1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lang="uk-UA" b="1" kern="0" smtClean="0">
                <a:solidFill>
                  <a:schemeClr val="accent2">
                    <a:lumMod val="75000"/>
                  </a:schemeClr>
                </a:solidFill>
              </a:rPr>
              <a:t>Відносне видовження тіла</a:t>
            </a:r>
            <a:endParaRPr lang="uk-UA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7622"/>
            <a:ext cx="8784976" cy="4538116"/>
          </a:xfrm>
        </p:spPr>
        <p:txBody>
          <a:bodyPr>
            <a:normAutofit/>
          </a:bodyPr>
          <a:lstStyle/>
          <a:p>
            <a:pPr marL="0" indent="0"/>
            <a:endParaRPr lang="ru-RU" sz="2800" b="0" smtClean="0"/>
          </a:p>
          <a:p>
            <a:pPr marL="0" indent="0"/>
            <a:r>
              <a:rPr lang="ru-RU" sz="2800" b="0" smtClean="0"/>
              <a:t>Відносне </a:t>
            </a:r>
            <a:r>
              <a:rPr lang="ru-RU" sz="2800" b="0"/>
              <a:t>видовження ε тіла — фізична </a:t>
            </a:r>
            <a:r>
              <a:rPr lang="ru-RU" sz="2800" b="0" smtClean="0"/>
              <a:t>величина</a:t>
            </a:r>
            <a:r>
              <a:rPr lang="ru-RU" sz="2800" b="0"/>
              <a:t>, яка дорівнює відношенню </a:t>
            </a:r>
            <a:r>
              <a:rPr lang="ru-RU" sz="2800" b="0" smtClean="0"/>
              <a:t>видовження </a:t>
            </a:r>
            <a:r>
              <a:rPr lang="ru-RU" sz="2800" b="0" baseline="-25000" smtClean="0"/>
              <a:t>Δ</a:t>
            </a:r>
            <a:r>
              <a:rPr lang="ru-RU" sz="2800" b="0" i="1" smtClean="0"/>
              <a:t>l </a:t>
            </a:r>
            <a:r>
              <a:rPr lang="ru-RU" sz="2800" b="0"/>
              <a:t>до початкової довжини </a:t>
            </a:r>
            <a:r>
              <a:rPr lang="ru-RU" sz="2800" b="0" i="1"/>
              <a:t>l</a:t>
            </a:r>
            <a:r>
              <a:rPr lang="ru-RU" sz="2800" b="0" baseline="-25000"/>
              <a:t>0</a:t>
            </a:r>
            <a:r>
              <a:rPr lang="ru-RU" sz="2800" b="0"/>
              <a:t> тіла:</a:t>
            </a:r>
            <a:endParaRPr lang="ru-RU" sz="2800" kern="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68" y="3068960"/>
            <a:ext cx="5862195" cy="17182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9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lang="uk-UA" b="1" kern="0" smtClean="0">
                <a:solidFill>
                  <a:schemeClr val="accent2">
                    <a:lumMod val="75000"/>
                  </a:schemeClr>
                </a:solidFill>
              </a:rPr>
              <a:t>Діаграма напруг</a:t>
            </a:r>
            <a:endParaRPr lang="uk-UA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4952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885417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5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lang="uk-UA" b="1" kern="0" smtClean="0">
                <a:solidFill>
                  <a:schemeClr val="accent2">
                    <a:lumMod val="75000"/>
                  </a:schemeClr>
                </a:solidFill>
              </a:rPr>
              <a:t>Модуль Юнга</a:t>
            </a:r>
            <a:endParaRPr lang="uk-UA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7622"/>
            <a:ext cx="5328592" cy="4538116"/>
          </a:xfrm>
        </p:spPr>
        <p:txBody>
          <a:bodyPr>
            <a:normAutofit/>
          </a:bodyPr>
          <a:lstStyle/>
          <a:p>
            <a:pPr marL="0" indent="12700"/>
            <a:r>
              <a:rPr lang="uk-UA" sz="2800" b="0" smtClean="0"/>
              <a:t>Коефіцієнт </a:t>
            </a:r>
            <a:r>
              <a:rPr lang="uk-UA" sz="2800" b="0"/>
              <a:t>пропорційності </a:t>
            </a:r>
            <a:r>
              <a:rPr lang="uk-UA" sz="2800" b="0" i="1"/>
              <a:t>Е </a:t>
            </a:r>
            <a:r>
              <a:rPr lang="uk-UA" sz="2800" b="0" smtClean="0"/>
              <a:t>називають </a:t>
            </a:r>
            <a:r>
              <a:rPr lang="ru-RU" sz="2800" i="1" smtClean="0"/>
              <a:t>модулем </a:t>
            </a:r>
            <a:r>
              <a:rPr lang="ru-RU" sz="2800" i="1"/>
              <a:t>Юнга </a:t>
            </a:r>
            <a:r>
              <a:rPr lang="ru-RU" sz="2800" b="0"/>
              <a:t>або </a:t>
            </a:r>
            <a:r>
              <a:rPr lang="ru-RU" sz="2800" b="0" i="1"/>
              <a:t>модулем пружності</a:t>
            </a:r>
            <a:r>
              <a:rPr lang="ru-RU" sz="2800" b="0"/>
              <a:t>. </a:t>
            </a:r>
            <a:r>
              <a:rPr lang="ru-RU" sz="2800" b="0" smtClean="0"/>
              <a:t>Модуль </a:t>
            </a:r>
            <a:r>
              <a:rPr lang="ru-RU" sz="2800" b="0"/>
              <a:t>Юнга характеризує пружні </a:t>
            </a:r>
            <a:r>
              <a:rPr lang="ru-RU" sz="2800" b="0" smtClean="0"/>
              <a:t>властивості матеріалу</a:t>
            </a:r>
            <a:r>
              <a:rPr lang="ru-RU" sz="2800" b="0"/>
              <a:t>, його визначають за діаграмою </a:t>
            </a:r>
            <a:r>
              <a:rPr lang="ru-RU" sz="2800" b="0" smtClean="0"/>
              <a:t>напруг і </a:t>
            </a:r>
            <a:r>
              <a:rPr lang="ru-RU" sz="2800" b="0"/>
              <a:t>фіксують у таблицях.</a:t>
            </a:r>
          </a:p>
          <a:p>
            <a:r>
              <a:rPr lang="ru-RU" sz="2800" b="0" i="1"/>
              <a:t>Одиниця модуля Юнга в СІ </a:t>
            </a:r>
            <a:r>
              <a:rPr lang="ru-RU" sz="2800" b="0"/>
              <a:t>— </a:t>
            </a:r>
            <a:r>
              <a:rPr lang="ru-RU" sz="2800"/>
              <a:t>паскаль</a:t>
            </a:r>
            <a:r>
              <a:rPr lang="ru-RU" sz="2800" b="0" smtClean="0"/>
              <a:t>: </a:t>
            </a:r>
            <a:r>
              <a:rPr lang="arn-CL" sz="2800" b="0" smtClean="0"/>
              <a:t>[</a:t>
            </a:r>
            <a:r>
              <a:rPr lang="arn-CL" sz="2800" b="0" i="1"/>
              <a:t>E</a:t>
            </a:r>
            <a:r>
              <a:rPr lang="arn-CL" sz="2800" b="0"/>
              <a:t>] = 1 </a:t>
            </a:r>
            <a:r>
              <a:rPr lang="uk-UA" sz="2800" b="0"/>
              <a:t>Па (</a:t>
            </a:r>
            <a:r>
              <a:rPr lang="arn-CL" sz="2800" b="0"/>
              <a:t>Pa).</a:t>
            </a:r>
            <a:endParaRPr lang="ru-RU" sz="2800" kern="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04" y="692696"/>
            <a:ext cx="3594709" cy="400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Флора\Desktop\Все для презентаций\Картинки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76" y="22048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Контрольні питання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6173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000" b="0" smtClean="0"/>
              <a:t>Що </a:t>
            </a:r>
            <a:r>
              <a:rPr lang="ru-RU" sz="2000" b="0"/>
              <a:t>таке деформація</a:t>
            </a:r>
            <a:r>
              <a:rPr lang="ru-RU" sz="2000" b="0" smtClean="0"/>
              <a:t>?</a:t>
            </a:r>
          </a:p>
          <a:p>
            <a:pPr marL="457200" indent="-457200">
              <a:buAutoNum type="arabicPeriod"/>
            </a:pPr>
            <a:r>
              <a:rPr lang="ru-RU" sz="2000" b="0" smtClean="0"/>
              <a:t>Назвіть </a:t>
            </a:r>
            <a:r>
              <a:rPr lang="ru-RU" sz="2000" b="0"/>
              <a:t>види деформації. За яких умов вони </a:t>
            </a:r>
            <a:r>
              <a:rPr lang="ru-RU" sz="2000" b="0" smtClean="0"/>
              <a:t>виникають</a:t>
            </a:r>
            <a:r>
              <a:rPr lang="ru-RU" sz="2000" b="0"/>
              <a:t>? Наведіть приклади</a:t>
            </a:r>
            <a:r>
              <a:rPr lang="ru-RU" sz="2000" b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b="0" smtClean="0"/>
              <a:t>Дайте </a:t>
            </a:r>
            <a:r>
              <a:rPr lang="ru-RU" sz="2000" b="0"/>
              <a:t>характеристику механічної </a:t>
            </a:r>
            <a:r>
              <a:rPr lang="ru-RU" sz="2000" b="0" smtClean="0"/>
              <a:t>напруги як </a:t>
            </a:r>
            <a:r>
              <a:rPr lang="ru-RU" sz="2000" b="0"/>
              <a:t>фізичної величини. </a:t>
            </a:r>
            <a:endParaRPr lang="ru-RU" sz="2000" b="0" smtClean="0"/>
          </a:p>
          <a:p>
            <a:pPr marL="457200" indent="-457200">
              <a:buAutoNum type="arabicPeriod"/>
            </a:pPr>
            <a:r>
              <a:rPr lang="ru-RU" sz="2000" b="0" smtClean="0"/>
              <a:t>Подайте формулювання </a:t>
            </a:r>
            <a:r>
              <a:rPr lang="ru-RU" sz="2000" b="0"/>
              <a:t>закону Гука. За </a:t>
            </a:r>
            <a:r>
              <a:rPr lang="ru-RU" sz="2000" b="0" smtClean="0"/>
              <a:t>яких умов </a:t>
            </a:r>
            <a:r>
              <a:rPr lang="ru-RU" sz="2000" b="0"/>
              <a:t>виконується цей закон? </a:t>
            </a:r>
            <a:endParaRPr lang="ru-RU" sz="2000" b="0" smtClean="0"/>
          </a:p>
          <a:p>
            <a:pPr marL="457200" indent="-457200">
              <a:buAutoNum type="arabicPeriod"/>
            </a:pPr>
            <a:r>
              <a:rPr lang="ru-RU" sz="2000" b="0" smtClean="0"/>
              <a:t>Що </a:t>
            </a:r>
            <a:r>
              <a:rPr lang="ru-RU" sz="2000" b="0"/>
              <a:t>характеризує модуль Юнга? Якою є </a:t>
            </a:r>
            <a:r>
              <a:rPr lang="ru-RU" sz="2000" b="0" smtClean="0"/>
              <a:t>його одиниця </a:t>
            </a:r>
            <a:r>
              <a:rPr lang="ru-RU" sz="2000" b="0"/>
              <a:t>в СІ</a:t>
            </a:r>
            <a:r>
              <a:rPr lang="ru-RU" sz="2000" b="0" smtClean="0"/>
              <a:t>?</a:t>
            </a:r>
          </a:p>
          <a:p>
            <a:pPr marL="457200" indent="-457200">
              <a:buAutoNum type="arabicPeriod"/>
            </a:pPr>
            <a:r>
              <a:rPr lang="ru-RU" sz="2000" b="0" smtClean="0"/>
              <a:t>У </a:t>
            </a:r>
            <a:r>
              <a:rPr lang="ru-RU" sz="2000" b="0"/>
              <a:t>чому полягає явище плинності матеріалу? </a:t>
            </a:r>
            <a:endParaRPr lang="ru-RU" sz="2000" b="0" smtClean="0"/>
          </a:p>
          <a:p>
            <a:pPr marL="457200" indent="-457200">
              <a:buAutoNum type="arabicPeriod"/>
            </a:pPr>
            <a:r>
              <a:rPr lang="ru-RU" sz="2000" b="0" smtClean="0"/>
              <a:t>Що </a:t>
            </a:r>
            <a:r>
              <a:rPr lang="ru-RU" sz="2000" b="0"/>
              <a:t>таке </a:t>
            </a:r>
            <a:r>
              <a:rPr lang="ru-RU" sz="2000" b="0" smtClean="0"/>
              <a:t>межа </a:t>
            </a:r>
            <a:r>
              <a:rPr lang="uk-UA" sz="2000" b="0" smtClean="0"/>
              <a:t>міцності</a:t>
            </a:r>
            <a:r>
              <a:rPr lang="uk-UA" sz="2000" b="0"/>
              <a:t>? Чим пружні матеріали відрізняються від пластичних? від крихких?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917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latin typeface="+mn-lt"/>
              </a:rPr>
              <a:t>Домашнє завдання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47800"/>
            <a:ext cx="8538152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</a:t>
            </a:r>
            <a:r>
              <a:rPr lang="uk-UA" sz="2400" b="1" u="sng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Фізика </a:t>
            </a:r>
            <a:r>
              <a:rPr lang="uk-UA" sz="2400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24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Стандарт. За </a:t>
            </a:r>
            <a:r>
              <a:rPr lang="uk-UA" sz="24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4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sz="1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Вивчити:  </a:t>
            </a:r>
            <a:r>
              <a:rPr lang="en-US" sz="1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sz="1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34</a:t>
            </a:r>
            <a:endParaRPr lang="uk-UA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Врправа</a:t>
            </a:r>
            <a:r>
              <a:rPr lang="uk-UA" sz="18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34 № 3 - 4 </a:t>
            </a:r>
            <a:endParaRPr lang="uk-UA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Viber, Telegram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4098" y="2958661"/>
            <a:ext cx="2166054" cy="140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131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mtClean="0"/>
              <a:t>Пройдіть онлайн тестування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65872"/>
            <a:ext cx="4032448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2700"/>
            <a:r>
              <a:rPr lang="uk-UA" sz="1800" smtClean="0"/>
              <a:t>Перейдіть за посиланням, щоб пройти  тест  на знання минулої теми</a:t>
            </a:r>
          </a:p>
          <a:p>
            <a:pPr marL="0" indent="12700"/>
            <a:r>
              <a:rPr lang="arn-CL" sz="1800">
                <a:hlinkClick r:id="rId2"/>
              </a:rPr>
              <a:t>https://forms.gle/cFQAxGnGBurKkqAr7</a:t>
            </a:r>
            <a:endParaRPr lang="uk-UA" sz="18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1402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7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2524904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дЕФОРМАЦІЯ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2132856"/>
            <a:ext cx="5328592" cy="19187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2700" algn="just"/>
            <a:r>
              <a:rPr lang="ru-RU" sz="2400" ker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Деформація</a:t>
            </a:r>
            <a:r>
              <a:rPr lang="ru-RU" sz="2400" ker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зміна форми та (або) розмірів тіла</a:t>
            </a:r>
            <a:endParaRPr lang="uk-UA" sz="2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33" y="260648"/>
            <a:ext cx="20768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49" y="2574473"/>
            <a:ext cx="1998304" cy="17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9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mtClean="0">
                <a:solidFill>
                  <a:schemeClr val="accent2">
                    <a:lumMod val="75000"/>
                  </a:schemeClr>
                </a:solidFill>
              </a:rPr>
              <a:t>Види деформації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049040"/>
              </p:ext>
            </p:extLst>
          </p:nvPr>
        </p:nvGraphicFramePr>
        <p:xfrm>
          <a:off x="250825" y="692696"/>
          <a:ext cx="8569326" cy="59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999"/>
                <a:gridCol w="5832327"/>
              </a:tblGrid>
              <a:tr h="122413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Сили, прикладені до тіла, намагаються видовжити або укоротити тіло, внаслідок чого відстань між шарами молекул збільшується </a:t>
                      </a:r>
                      <a:r>
                        <a:rPr lang="ru-RU" sz="1800" b="0" i="1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1" u="none" strike="noStrike" kern="1200" baseline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деформація розтягнення</a:t>
                      </a:r>
                      <a:r>
                        <a:rPr lang="ru-RU" sz="1800" b="0" i="1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0" i="0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або зменшується </a:t>
                      </a:r>
                      <a:r>
                        <a:rPr lang="ru-RU" sz="1800" b="0" i="1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1" u="none" strike="noStrike" kern="1200" baseline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деформація стиснення</a:t>
                      </a:r>
                      <a:r>
                        <a:rPr lang="ru-RU" sz="1800" b="0" i="1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uk-UA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0415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Сили, прикладені до тіла, намагаються викривити (вигнути) тіло. </a:t>
                      </a:r>
                      <a:r>
                        <a:rPr lang="ru-RU" sz="1600" b="0" i="1" u="none" strike="noStrike" kern="1200" baseline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Деформація вигину </a:t>
                      </a:r>
                      <a:r>
                        <a:rPr lang="ru-RU" sz="1600" b="0" i="0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— це водночас деформація розтягнення і деформація стиснення: опукла частина тіла зазнає деформації розтягнення (відстань між шарами молекул збільшується); увігнута частина — деформації стиснення (відстань між шарами молекул зменшується).</a:t>
                      </a:r>
                      <a:endParaRPr lang="uk-UA" sz="160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5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Сили, прикладені до тіла, напрямлені протилежно одна одній і зсовують шари тіла один відносно одного. </a:t>
                      </a:r>
                      <a:r>
                        <a:rPr lang="ru-RU" sz="1800" b="0" i="1" u="none" strike="noStrike" kern="1200" baseline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Деформації зсуву </a:t>
                      </a:r>
                      <a:r>
                        <a:rPr lang="ru-RU" sz="1800" b="0" i="0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зазнають, наприклад, цвяхи та болти, які скріплюють частини різних конструкцій; тканина, яку розрізають ножицями. Зсув на великі кути a може призвести до руйну</a:t>
                      </a:r>
                      <a:r>
                        <a:rPr lang="uk-UA" sz="1800" b="0" i="0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вання тіла — </a:t>
                      </a:r>
                      <a:r>
                        <a:rPr lang="uk-UA" sz="1800" b="0" i="1" u="none" strike="noStrike" kern="1200" baseline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зрізу.</a:t>
                      </a:r>
                      <a:endParaRPr lang="uk-UA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5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Сили, прикладені до тіла, створюють обертальний момент відносно повздовжньої осі тіла. Зсув шарів молекул відбувається неоднаково — кожний шар повертається на певний кут відносно іншого шару. </a:t>
                      </a:r>
                      <a:r>
                        <a:rPr lang="ru-RU" sz="1600" b="0" i="1" u="none" strike="noStrike" kern="1200" baseline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Деформації кручення </a:t>
                      </a:r>
                      <a:r>
                        <a:rPr lang="ru-RU" sz="1600" b="0" i="0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зазнають вали всіх машин, </a:t>
                      </a:r>
                      <a:r>
                        <a:rPr lang="uk-UA" sz="1600" b="0" i="0" u="none" strike="noStrike" kern="1200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гвинти, ключі, викрутки тощо.</a:t>
                      </a:r>
                      <a:endParaRPr lang="uk-UA" sz="160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6" y="711349"/>
            <a:ext cx="2057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2" y="2000478"/>
            <a:ext cx="1766888" cy="13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1" y="3645024"/>
            <a:ext cx="21526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1" y="5229200"/>
            <a:ext cx="18859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08" y="260648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/>
              <a:t>Види деформації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176464"/>
          </a:xfrm>
        </p:spPr>
        <p:txBody>
          <a:bodyPr>
            <a:normAutofit/>
          </a:bodyPr>
          <a:lstStyle/>
          <a:p>
            <a:pPr marL="1588" lvl="0" indent="-1588"/>
            <a:r>
              <a:rPr lang="ru-RU" sz="2400" ker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Деформації, які повністю зникають після припинення дії на тіло зовнішніх сил, називають </a:t>
            </a:r>
            <a:r>
              <a:rPr lang="ru-RU" sz="2400" i="1" kern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пружними деформаціями</a:t>
            </a:r>
            <a:r>
              <a:rPr lang="ru-RU" sz="2400" kern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400" ker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8" indent="-1588"/>
            <a:endParaRPr lang="ru-RU" sz="2000" i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b="19682"/>
          <a:stretch/>
        </p:blipFill>
        <p:spPr>
          <a:xfrm>
            <a:off x="2411760" y="2204864"/>
            <a:ext cx="3456384" cy="2196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08" y="260648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smtClean="0"/>
              <a:t>Види деформації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176464"/>
          </a:xfrm>
        </p:spPr>
        <p:txBody>
          <a:bodyPr>
            <a:normAutofit/>
          </a:bodyPr>
          <a:lstStyle/>
          <a:p>
            <a:pPr marL="0" lvl="0" indent="12700"/>
            <a:r>
              <a:rPr lang="ru-RU" sz="2800" ker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Деформації, які зберігаються після припинення дії на тіло зовнішніх сил, називають</a:t>
            </a:r>
            <a:r>
              <a:rPr lang="ru-RU" sz="2800" ker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kern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пластичними деформаціями</a:t>
            </a:r>
            <a:r>
              <a:rPr lang="ru-RU" sz="2800" kern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800" ker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8" indent="-1588"/>
            <a:endParaRPr lang="ru-RU" sz="2000" i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40012"/>
            <a:ext cx="3456384" cy="2296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08" y="260648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smtClean="0"/>
              <a:t>Види деформації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176464"/>
          </a:xfrm>
        </p:spPr>
        <p:txBody>
          <a:bodyPr>
            <a:normAutofit/>
          </a:bodyPr>
          <a:lstStyle/>
          <a:p>
            <a:pPr marL="0" indent="12700"/>
            <a:r>
              <a:rPr lang="uk-UA" sz="2800" b="0"/>
              <a:t>Матеріали, які </a:t>
            </a:r>
            <a:r>
              <a:rPr lang="uk-UA" sz="2800" b="0" smtClean="0"/>
              <a:t>руйнують</a:t>
            </a:r>
            <a:r>
              <a:rPr lang="ru-RU" sz="2800" b="0" smtClean="0"/>
              <a:t>ся </a:t>
            </a:r>
            <a:r>
              <a:rPr lang="ru-RU" sz="2800" b="0"/>
              <a:t>за дуже малих </a:t>
            </a:r>
            <a:r>
              <a:rPr lang="ru-RU" sz="2800" b="0" smtClean="0"/>
              <a:t>деформацій </a:t>
            </a:r>
            <a:r>
              <a:rPr lang="ru-RU" sz="2800" b="0"/>
              <a:t>і майже не </a:t>
            </a:r>
            <a:r>
              <a:rPr lang="ru-RU" sz="2800" b="0" smtClean="0"/>
              <a:t>виявляють </a:t>
            </a:r>
            <a:r>
              <a:rPr lang="uk-UA" sz="2800" b="0" smtClean="0"/>
              <a:t>пластичних властивостей називають </a:t>
            </a:r>
            <a:r>
              <a:rPr lang="uk-UA" sz="2800" i="1" smtClean="0">
                <a:solidFill>
                  <a:schemeClr val="accent2">
                    <a:lumMod val="75000"/>
                  </a:schemeClr>
                </a:solidFill>
              </a:rPr>
              <a:t>крихкими матеріалами.</a:t>
            </a:r>
            <a:endParaRPr lang="ru-RU" sz="2000" i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 descr="C:\Users\Флора\Desktop\Все для презентаций\Картинки\240_F_209335799_f8lfJMhuLguNl8baORadj7dofWIWyl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08" y="260648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uk-UA" b="1" kern="0"/>
              <a:t>Проблемне питання</a:t>
            </a:r>
            <a:endParaRPr lang="uk-UA" b="1" kern="0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176464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3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боку </a:t>
            </a:r>
            <a:r>
              <a:rPr lang="ru-RU" sz="3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титєви</a:t>
            </a:r>
            <a:r>
              <a:rPr lang="ru-RU" sz="3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м'яча та гілки діє сила, яка чинить опір вашій дії</a:t>
            </a:r>
            <a:endParaRPr lang="nl-NL" sz="3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35806"/>
            <a:ext cx="2587176" cy="172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/>
          <a:stretch/>
        </p:blipFill>
        <p:spPr>
          <a:xfrm>
            <a:off x="3923928" y="3233331"/>
            <a:ext cx="2241137" cy="1727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35806"/>
            <a:ext cx="1295444" cy="1727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Button Color - Down"/>
          <p:cNvSpPr/>
          <p:nvPr/>
        </p:nvSpPr>
        <p:spPr>
          <a:xfrm>
            <a:off x="611560" y="2060848"/>
            <a:ext cx="7920880" cy="772480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сила?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408" y="260648"/>
            <a:ext cx="7520940" cy="5486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lang="uk-UA" b="1" kern="0">
                <a:solidFill>
                  <a:schemeClr val="accent2">
                    <a:lumMod val="75000"/>
                  </a:schemeClr>
                </a:solidFill>
              </a:rPr>
              <a:t>Сила пружності </a:t>
            </a:r>
            <a:endParaRPr lang="uk-UA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5184576" cy="4176464"/>
          </a:xfrm>
        </p:spPr>
        <p:txBody>
          <a:bodyPr>
            <a:normAutofit lnSpcReduction="10000"/>
          </a:bodyPr>
          <a:lstStyle/>
          <a:p>
            <a:pPr marL="0" lvl="0" indent="12700" algn="just"/>
            <a:r>
              <a:rPr lang="ru-RU" sz="2400" i="1" kern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пружності </a:t>
            </a:r>
            <a:r>
              <a:rPr lang="ru-RU" sz="2400" b="0" kern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це </a:t>
            </a:r>
            <a:r>
              <a:rPr lang="ru-RU" sz="2400" b="0" ker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сила, яка виникає під час деформації тіла і </a:t>
            </a:r>
            <a:r>
              <a:rPr lang="ru-RU" sz="2400" b="0" kern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напрямлена протилежно напрямку </a:t>
            </a:r>
            <a:r>
              <a:rPr lang="ru-RU" sz="2400" b="0" ker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зміщення частин цього тіла в ході деформації</a:t>
            </a:r>
            <a:r>
              <a:rPr lang="ru-RU" sz="2400" b="0" kern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Причиною виникнення сил пружності є взаємодія молекул тіла</a:t>
            </a:r>
            <a:r>
              <a:rPr lang="ru-RU" sz="2400" b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великих відстанях молекули — притягуються </a:t>
            </a:r>
          </a:p>
          <a:p>
            <a:pPr marL="0" indent="12700"/>
            <a:endParaRPr lang="ru-RU" sz="200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12700"/>
            <a:endParaRPr lang="ru-RU" sz="2000" kern="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5652120" y="2512358"/>
            <a:ext cx="3420428" cy="134869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5652120" y="836712"/>
            <a:ext cx="3420427" cy="1559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utton Color - Down"/>
              <p:cNvSpPr/>
              <p:nvPr/>
            </p:nvSpPr>
            <p:spPr>
              <a:xfrm>
                <a:off x="5812805" y="5373216"/>
                <a:ext cx="2783173" cy="707709"/>
              </a:xfrm>
              <a:prstGeom prst="rect">
                <a:avLst/>
              </a:prstGeom>
              <a:solidFill>
                <a:srgbClr val="227447"/>
              </a:solid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25209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36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SchoolBookC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36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sz="3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пруж</m:t>
                              </m:r>
                            </m:sub>
                          </m:sSub>
                        </m:e>
                      </m:d>
                      <m:r>
                        <a:rPr lang="uk-UA" sz="36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SchoolBookC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SchoolBookC"/>
                          <a:cs typeface="Times New Roman" panose="02020603050405020304" pitchFamily="18" charset="0"/>
                        </a:rPr>
                        <m:t>Н</m:t>
                      </m:r>
                    </m:oMath>
                  </m:oMathPara>
                </a14:m>
                <a:endParaRPr lang="uk-UA" sz="2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805" y="5373216"/>
                <a:ext cx="2783173" cy="7077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32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321</TotalTime>
  <Words>601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ВИДИ   ДЕФОРМАЦІЇ ТВЕРДИХ   ТІЛ</vt:lpstr>
      <vt:lpstr>Пройдіть онлайн тестування</vt:lpstr>
      <vt:lpstr>дЕФОРМАЦІЯ</vt:lpstr>
      <vt:lpstr>Види деформації</vt:lpstr>
      <vt:lpstr>Види деформації</vt:lpstr>
      <vt:lpstr>Види деформації </vt:lpstr>
      <vt:lpstr>Види деформації </vt:lpstr>
      <vt:lpstr>Проблемне питання</vt:lpstr>
      <vt:lpstr>Сила пружності </vt:lpstr>
      <vt:lpstr>Закон гука:</vt:lpstr>
      <vt:lpstr>Механічна напруга</vt:lpstr>
      <vt:lpstr>Відносне видовження тіла</vt:lpstr>
      <vt:lpstr>Діаграма напруг</vt:lpstr>
      <vt:lpstr>Модуль Юнга</vt:lpstr>
      <vt:lpstr>Контрольні 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провідники та діелектрики в електростатичному полі</dc:title>
  <dc:creator>Флора</dc:creator>
  <cp:lastModifiedBy>_Заместитель по УПР</cp:lastModifiedBy>
  <cp:revision>39</cp:revision>
  <dcterms:created xsi:type="dcterms:W3CDTF">2020-03-25T15:16:29Z</dcterms:created>
  <dcterms:modified xsi:type="dcterms:W3CDTF">2020-05-12T10:26:14Z</dcterms:modified>
</cp:coreProperties>
</file>