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4" r:id="rId4"/>
    <p:sldId id="295" r:id="rId5"/>
    <p:sldId id="296" r:id="rId6"/>
    <p:sldId id="297" r:id="rId7"/>
    <p:sldId id="298" r:id="rId8"/>
    <p:sldId id="299" r:id="rId9"/>
    <p:sldId id="27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C2B50C"/>
    <a:srgbClr val="9BB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80" d="100"/>
          <a:sy n="80" d="100"/>
        </p:scale>
        <p:origin x="-1445" y="-5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2775" y="2715766"/>
            <a:ext cx="7848872" cy="21114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smtClean="0">
                <a:ln w="11430"/>
                <a:solidFill>
                  <a:srgbClr val="FF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Активний, </a:t>
            </a:r>
            <a:r>
              <a:rPr lang="uk-UA" sz="5400" b="1" spc="50" smtClean="0">
                <a:ln w="11430"/>
                <a:solidFill>
                  <a:srgbClr val="FF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індуктивний та ємнісний опори в колах змінного струму</a:t>
            </a:r>
            <a:endParaRPr lang="uk-UA" sz="5400" b="1" spc="50" dirty="0">
              <a:ln w="11430"/>
              <a:solidFill>
                <a:srgbClr val="FFCC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Tesla Ð¾ÑÐµÐ½ÑÑ Ð½Ð°ÑÐ½ÐµÑ Ð²ÑÐ¿ÑÑÐº ÑÐ»ÐµÐºÑÑÐ¾ÐºÐ°ÑÐ¾Ð² Ð½Ð¾Ð²Ð¾Ð³Ð¾ Ð¿Ð¾ÐºÐ¾Ð»ÐµÐ½Ð¸Ñ (ÐÐÐÐÐ ...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Tesla Ð¾ÑÐµÐ½ÑÑ Ð½Ð°ÑÐ½ÐµÑ Ð²ÑÐ¿ÑÑÐº ÑÐ»ÐµÐºÑÑÐ¾ÐºÐ°ÑÐ¾Ð² Ð½Ð¾Ð²Ð¾Ð³Ð¾ Ð¿Ð¾ÐºÐ¾Ð»ÐµÐ½Ð¸Ñ (ÐÐÐÐÐ ...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41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Активний опір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9582"/>
            <a:ext cx="5832648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smtClean="0"/>
              <a:t>В колах </a:t>
            </a:r>
            <a:r>
              <a:rPr lang="ru-RU" sz="2000" smtClean="0"/>
              <a:t>змінного </a:t>
            </a:r>
            <a:r>
              <a:rPr lang="ru-RU" sz="2000"/>
              <a:t>струму існують різні види опорів, які можна поділити на </a:t>
            </a:r>
            <a:r>
              <a:rPr lang="ru-RU" sz="2000" smtClean="0"/>
              <a:t>дві групи </a:t>
            </a:r>
            <a:r>
              <a:rPr lang="ru-RU" sz="2000"/>
              <a:t>— </a:t>
            </a:r>
            <a:r>
              <a:rPr lang="ru-RU" sz="2000" i="1"/>
              <a:t>активні опори </a:t>
            </a:r>
            <a:r>
              <a:rPr lang="ru-RU" sz="2000"/>
              <a:t>і </a:t>
            </a:r>
            <a:r>
              <a:rPr lang="ru-RU" sz="2000" i="1"/>
              <a:t>реактивні опори</a:t>
            </a:r>
            <a:r>
              <a:rPr lang="ru-RU" sz="2000" smtClean="0"/>
              <a:t>.</a:t>
            </a:r>
          </a:p>
          <a:p>
            <a:pPr marL="0" indent="0" algn="just">
              <a:buNone/>
            </a:pPr>
            <a:r>
              <a:rPr lang="ru-RU" sz="2000" i="1"/>
              <a:t>Елемент електричного кола має </a:t>
            </a:r>
            <a:r>
              <a:rPr lang="ru-RU" sz="2000" b="1" i="1"/>
              <a:t>активний опір R</a:t>
            </a:r>
            <a:r>
              <a:rPr lang="ru-RU" sz="2000" i="1"/>
              <a:t>, якщо під час </a:t>
            </a:r>
            <a:r>
              <a:rPr lang="ru-RU" sz="2000" i="1" smtClean="0"/>
              <a:t>проходження в </a:t>
            </a:r>
            <a:r>
              <a:rPr lang="ru-RU" sz="2000" i="1"/>
              <a:t>цьому елементі струму частина електричної енергії витрачається на </a:t>
            </a:r>
            <a:r>
              <a:rPr lang="ru-RU" sz="2000" i="1" smtClean="0"/>
              <a:t>нагрі</a:t>
            </a:r>
            <a:r>
              <a:rPr lang="uk-UA" sz="2000" i="1" smtClean="0"/>
              <a:t>вання</a:t>
            </a:r>
            <a:r>
              <a:rPr lang="uk-UA" sz="2000" i="1"/>
              <a:t>: </a:t>
            </a:r>
            <a:r>
              <a:rPr lang="en-US" sz="2000" i="1"/>
              <a:t>Q = I</a:t>
            </a:r>
            <a:r>
              <a:rPr lang="en-US" sz="2000" i="1" baseline="30000"/>
              <a:t>2</a:t>
            </a:r>
            <a:r>
              <a:rPr lang="en-US" sz="2000" i="1"/>
              <a:t>Rt </a:t>
            </a:r>
            <a:r>
              <a:rPr lang="en-US" sz="2000" i="1" smtClean="0"/>
              <a:t>.</a:t>
            </a:r>
            <a:endParaRPr lang="uk-UA" sz="2000" i="1" smtClean="0"/>
          </a:p>
          <a:p>
            <a:pPr marL="0" indent="0" algn="just">
              <a:buNone/>
            </a:pPr>
            <a:r>
              <a:rPr lang="ru-RU" sz="2000"/>
              <a:t>Будь-який елемент електричного кола як </a:t>
            </a:r>
            <a:r>
              <a:rPr lang="ru-RU" sz="2000" smtClean="0"/>
              <a:t>постійного</a:t>
            </a:r>
            <a:r>
              <a:rPr lang="ru-RU" sz="2000"/>
              <a:t>, так і </a:t>
            </a:r>
            <a:r>
              <a:rPr lang="ru-RU" sz="2000" smtClean="0"/>
              <a:t>змінного струму </a:t>
            </a:r>
            <a:r>
              <a:rPr lang="ru-RU" sz="2000"/>
              <a:t>(з’єднувальні проводи, нагрівальні елементи, обмотки двигунів, </a:t>
            </a:r>
            <a:r>
              <a:rPr lang="ru-RU" sz="2000" smtClean="0"/>
              <a:t>генераторів тощо</a:t>
            </a:r>
            <a:r>
              <a:rPr lang="ru-RU" sz="2000"/>
              <a:t>) має активний опір (ми називаємо його просто опір).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Утюги Rowenta Focus DW 5135D1, Braun TexStyle 3 TS 340 C и Smil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9622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72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Активний опір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9582"/>
            <a:ext cx="8208912" cy="396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i="1"/>
              <a:t>В елементах електричного кола, що мають тільки активний опір</a:t>
            </a:r>
            <a:r>
              <a:rPr lang="ru-RU" sz="1800" i="1" smtClean="0"/>
              <a:t>, коливання </a:t>
            </a:r>
            <a:r>
              <a:rPr lang="ru-RU" sz="1800" i="1"/>
              <a:t>сили струму і напруги збігаються за </a:t>
            </a:r>
            <a:r>
              <a:rPr lang="ru-RU" sz="1800" i="1" smtClean="0"/>
              <a:t>фазою.</a:t>
            </a:r>
            <a:endParaRPr lang="uk-UA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35646"/>
            <a:ext cx="2062736" cy="44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1" y="2067694"/>
            <a:ext cx="6556819" cy="78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900" y="2787774"/>
            <a:ext cx="61242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16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Діючі значення напруги і сили струму</a:t>
            </a:r>
            <a:endParaRPr lang="uk-U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9582"/>
            <a:ext cx="8208912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/>
              <a:t>Дію змінного струму прийнято оцінювати за </a:t>
            </a:r>
            <a:r>
              <a:rPr lang="ru-RU" sz="1800" i="1" smtClean="0"/>
              <a:t>діючим </a:t>
            </a:r>
            <a:r>
              <a:rPr lang="uk-UA" sz="1800" i="1" smtClean="0"/>
              <a:t>(ефективним</a:t>
            </a:r>
            <a:r>
              <a:rPr lang="uk-UA" sz="1800" i="1"/>
              <a:t>) значенням сили струму</a:t>
            </a:r>
            <a:r>
              <a:rPr lang="uk-UA" sz="1800" smtClean="0"/>
              <a:t>.</a:t>
            </a:r>
          </a:p>
          <a:p>
            <a:pPr marL="0" indent="0">
              <a:buNone/>
            </a:pPr>
            <a:r>
              <a:rPr lang="uk-UA" sz="1800" i="1" smtClean="0"/>
              <a:t>Середнє </a:t>
            </a:r>
            <a:r>
              <a:rPr lang="uk-UA" sz="1800" i="1"/>
              <a:t>значення </a:t>
            </a:r>
            <a:r>
              <a:rPr lang="uk-UA" sz="1800" i="1" smtClean="0"/>
              <a:t>потужності змінного </a:t>
            </a:r>
            <a:r>
              <a:rPr lang="uk-UA" sz="1800" i="1"/>
              <a:t>струму дорівнює </a:t>
            </a:r>
            <a:r>
              <a:rPr lang="uk-UA" sz="1800" i="1" smtClean="0"/>
              <a:t>потужності постійного </a:t>
            </a:r>
            <a:r>
              <a:rPr lang="uk-UA" sz="1800" i="1"/>
              <a:t>струму</a:t>
            </a:r>
            <a:r>
              <a:rPr lang="uk-UA" sz="1800"/>
              <a:t>: </a:t>
            </a:r>
            <a:r>
              <a:rPr lang="en-US" sz="1800" i="1"/>
              <a:t>p</a:t>
            </a:r>
            <a:r>
              <a:rPr lang="uk-UA" sz="1800" baseline="-25000"/>
              <a:t>сер </a:t>
            </a:r>
            <a:r>
              <a:rPr lang="uk-UA" sz="1800" i="1" smtClean="0"/>
              <a:t>= Р.</a:t>
            </a:r>
          </a:p>
          <a:p>
            <a:pPr marL="0" indent="0">
              <a:buNone/>
            </a:pPr>
            <a:r>
              <a:rPr lang="ru-RU" sz="1800" b="1" i="1"/>
              <a:t>Діюче значення сили змінного струму </a:t>
            </a:r>
            <a:r>
              <a:rPr lang="ru-RU" sz="1800" i="1"/>
              <a:t>I</a:t>
            </a:r>
            <a:r>
              <a:rPr lang="ru-RU" sz="1800"/>
              <a:t>д </a:t>
            </a:r>
            <a:r>
              <a:rPr lang="ru-RU" sz="1800" smtClean="0"/>
              <a:t>дорівнює силі </a:t>
            </a:r>
            <a:r>
              <a:rPr lang="ru-RU" sz="1800"/>
              <a:t>такого постійного струму </a:t>
            </a:r>
            <a:r>
              <a:rPr lang="ru-RU" sz="1800" i="1"/>
              <a:t>I</a:t>
            </a:r>
            <a:r>
              <a:rPr lang="ru-RU" sz="1800"/>
              <a:t>, за якого в тому </a:t>
            </a:r>
            <a:r>
              <a:rPr lang="ru-RU" sz="1800" smtClean="0"/>
              <a:t>самому </a:t>
            </a:r>
            <a:r>
              <a:rPr lang="ru-RU" sz="1800"/>
              <a:t>активному опорі виділяється потужність </a:t>
            </a:r>
            <a:r>
              <a:rPr lang="ru-RU" sz="1800" i="1"/>
              <a:t>P</a:t>
            </a:r>
            <a:r>
              <a:rPr lang="ru-RU" sz="1800" smtClean="0"/>
              <a:t>, що </a:t>
            </a:r>
            <a:r>
              <a:rPr lang="ru-RU" sz="1800"/>
              <a:t>дорівнює середній потужності </a:t>
            </a:r>
            <a:r>
              <a:rPr lang="ru-RU" sz="1800" i="1"/>
              <a:t>p</a:t>
            </a:r>
            <a:r>
              <a:rPr lang="ru-RU" sz="1800"/>
              <a:t>сер </a:t>
            </a:r>
            <a:r>
              <a:rPr lang="ru-RU" sz="1800" smtClean="0"/>
              <a:t>змінного струму</a:t>
            </a:r>
            <a:r>
              <a:rPr lang="ru-RU" sz="1800"/>
              <a:t>: якщо </a:t>
            </a:r>
            <a:r>
              <a:rPr lang="ru-RU" sz="1800" i="1"/>
              <a:t>I</a:t>
            </a:r>
            <a:r>
              <a:rPr lang="ru-RU" sz="1800"/>
              <a:t>д = </a:t>
            </a:r>
            <a:r>
              <a:rPr lang="ru-RU" sz="1800" i="1"/>
              <a:t>I</a:t>
            </a:r>
            <a:r>
              <a:rPr lang="ru-RU" sz="1800"/>
              <a:t>, то </a:t>
            </a:r>
            <a:r>
              <a:rPr lang="ru-RU" sz="1800" smtClean="0"/>
              <a:t> </a:t>
            </a:r>
            <a:r>
              <a:rPr lang="ru-RU" sz="1800" i="1" smtClean="0"/>
              <a:t>p</a:t>
            </a:r>
            <a:r>
              <a:rPr lang="ru-RU" sz="1800" baseline="-25000" smtClean="0"/>
              <a:t>сер</a:t>
            </a:r>
            <a:r>
              <a:rPr lang="ru-RU" sz="1800" smtClean="0"/>
              <a:t> </a:t>
            </a:r>
            <a:r>
              <a:rPr lang="ru-RU" sz="1800"/>
              <a:t>= </a:t>
            </a:r>
            <a:r>
              <a:rPr lang="ru-RU" sz="1800" i="1"/>
              <a:t>P</a:t>
            </a:r>
            <a:r>
              <a:rPr lang="ru-RU" sz="1800"/>
              <a:t>.</a:t>
            </a:r>
            <a:endParaRPr lang="uk-UA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4495"/>
            <a:ext cx="1944216" cy="192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4495"/>
            <a:ext cx="1663120" cy="1800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51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Діючі значення напруги і сили струму</a:t>
            </a:r>
            <a:endParaRPr lang="uk-U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89268"/>
            <a:ext cx="3567711" cy="191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75806"/>
            <a:ext cx="5988939" cy="2072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03598"/>
            <a:ext cx="1796228" cy="244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03598"/>
            <a:ext cx="2320450" cy="3084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09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Реактивний опір у колі змінного струму</a:t>
            </a:r>
            <a:endParaRPr lang="uk-U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4618856" cy="3394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i="1"/>
              <a:t>Конденсатор і котушка </a:t>
            </a:r>
            <a:r>
              <a:rPr lang="ru-RU" sz="2000"/>
              <a:t>індуктивності, </a:t>
            </a:r>
            <a:r>
              <a:rPr lang="ru-RU" sz="2000" smtClean="0"/>
              <a:t>введені в </a:t>
            </a:r>
            <a:r>
              <a:rPr lang="ru-RU" sz="2000"/>
              <a:t>коло змінного струму, чинять </a:t>
            </a:r>
            <a:r>
              <a:rPr lang="ru-RU" sz="2000" smtClean="0"/>
              <a:t>додатковий опір </a:t>
            </a:r>
            <a:r>
              <a:rPr lang="ru-RU" sz="2000"/>
              <a:t>струмові. Цей опір називають </a:t>
            </a:r>
            <a:r>
              <a:rPr lang="ru-RU" sz="2000" b="1" i="1"/>
              <a:t>реактивним</a:t>
            </a:r>
            <a:r>
              <a:rPr lang="ru-RU" sz="2000" smtClean="0"/>
              <a:t>, оскільки </a:t>
            </a:r>
            <a:r>
              <a:rPr lang="ru-RU" sz="2000"/>
              <a:t>на його долання не </a:t>
            </a:r>
            <a:r>
              <a:rPr lang="ru-RU" sz="2000" smtClean="0"/>
              <a:t>витрачається енергія </a:t>
            </a:r>
            <a:r>
              <a:rPr lang="ru-RU" sz="2000"/>
              <a:t>джерела живлення. Чверть </a:t>
            </a:r>
            <a:r>
              <a:rPr lang="ru-RU" sz="2000" smtClean="0"/>
              <a:t>періоду котушка </a:t>
            </a:r>
            <a:r>
              <a:rPr lang="ru-RU" sz="2000"/>
              <a:t>або конденсатор забирають </a:t>
            </a:r>
            <a:r>
              <a:rPr lang="ru-RU" sz="2000" smtClean="0"/>
              <a:t>енергію від </a:t>
            </a:r>
            <a:r>
              <a:rPr lang="ru-RU" sz="2000"/>
              <a:t>джерела, наступну чверть періоду </a:t>
            </a:r>
            <a:r>
              <a:rPr lang="ru-RU" sz="2000" smtClean="0"/>
              <a:t>вони </a:t>
            </a:r>
            <a:r>
              <a:rPr lang="uk-UA" sz="2000" smtClean="0"/>
              <a:t>повертають </a:t>
            </a:r>
            <a:r>
              <a:rPr lang="uk-UA" sz="2000"/>
              <a:t>енергію джерелу.</a:t>
            </a:r>
          </a:p>
        </p:txBody>
      </p:sp>
      <p:pic>
        <p:nvPicPr>
          <p:cNvPr id="9" name="Picture 4" descr="Дроссель | Скачать бесплатные векторные изображения, фото и PSD-фай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47614"/>
            <a:ext cx="3281656" cy="21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37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Види реактивного опору</a:t>
            </a:r>
            <a:endParaRPr lang="uk-U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21912"/>
            <a:ext cx="8208912" cy="3571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48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аня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926" y="223697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Дайте відповіді! </a:t>
            </a:r>
            <a:endParaRPr lang="uk-U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/>
              <a:t>1. </a:t>
            </a:r>
            <a:r>
              <a:rPr lang="ru-RU"/>
              <a:t>Які основні види опорів існують у колах змінного струму? Наведіть їх означення.</a:t>
            </a:r>
          </a:p>
          <a:p>
            <a:pPr marL="0" indent="0">
              <a:buNone/>
            </a:pPr>
            <a:r>
              <a:rPr lang="ru-RU" b="1"/>
              <a:t>2. </a:t>
            </a:r>
            <a:r>
              <a:rPr lang="ru-RU"/>
              <a:t>Як пов’язані сила струму і напруга в колі з активним опором?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3</a:t>
            </a:r>
            <a:r>
              <a:rPr lang="ru-RU" b="1"/>
              <a:t>. </a:t>
            </a:r>
            <a:r>
              <a:rPr lang="ru-RU" smtClean="0"/>
              <a:t>Що називають </a:t>
            </a:r>
            <a:r>
              <a:rPr lang="ru-RU"/>
              <a:t>діючим значенням сили струму?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4</a:t>
            </a:r>
            <a:r>
              <a:rPr lang="ru-RU" b="1"/>
              <a:t>. </a:t>
            </a:r>
            <a:r>
              <a:rPr lang="ru-RU"/>
              <a:t>Як розрахувати діючі </a:t>
            </a:r>
            <a:r>
              <a:rPr lang="ru-RU" smtClean="0"/>
              <a:t>значення сили </a:t>
            </a:r>
            <a:r>
              <a:rPr lang="ru-RU"/>
              <a:t>струму й напруги?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5</a:t>
            </a:r>
            <a:r>
              <a:rPr lang="ru-RU" b="1"/>
              <a:t>. </a:t>
            </a:r>
            <a:r>
              <a:rPr lang="ru-RU"/>
              <a:t>Наведіть формулу для розрахунку </a:t>
            </a:r>
            <a:r>
              <a:rPr lang="ru-RU" smtClean="0"/>
              <a:t>індуктивного опору</a:t>
            </a:r>
            <a:r>
              <a:rPr lang="ru-RU"/>
              <a:t>. Від яких чинників він залежить?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6</a:t>
            </a:r>
            <a:r>
              <a:rPr lang="ru-RU" b="1"/>
              <a:t>. </a:t>
            </a:r>
            <a:r>
              <a:rPr lang="ru-RU"/>
              <a:t>Дайте означення ємнісного </a:t>
            </a:r>
            <a:r>
              <a:rPr lang="ru-RU" smtClean="0"/>
              <a:t>опору.Від </a:t>
            </a:r>
            <a:r>
              <a:rPr lang="ru-RU"/>
              <a:t>яких чинників він залежить</a:t>
            </a:r>
            <a:r>
              <a:rPr lang="ru-RU" smtClean="0"/>
              <a:t>?</a:t>
            </a:r>
          </a:p>
          <a:p>
            <a:pPr marL="0" indent="0">
              <a:buNone/>
            </a:pPr>
            <a:r>
              <a:rPr lang="ru-RU" smtClean="0"/>
              <a:t> </a:t>
            </a:r>
            <a:r>
              <a:rPr lang="ru-RU" b="1"/>
              <a:t>7. </a:t>
            </a:r>
            <a:r>
              <a:rPr lang="ru-RU"/>
              <a:t>Чому дорівнює повний опір кола?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423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Вправа 20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1 - 4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6479" y="273845"/>
            <a:ext cx="7298871" cy="994172"/>
          </a:xfrm>
        </p:spPr>
        <p:txBody>
          <a:bodyPr/>
          <a:lstStyle/>
          <a:p>
            <a:r>
              <a:rPr lang="uk-UA" dirty="0" smtClean="0">
                <a:solidFill>
                  <a:srgbClr val="014035"/>
                </a:solidFill>
              </a:rPr>
              <a:t>Домашнє завдання</a:t>
            </a:r>
            <a:endParaRPr lang="uk-UA" dirty="0">
              <a:solidFill>
                <a:srgbClr val="014035"/>
              </a:solidFill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888" y="2484088"/>
            <a:ext cx="2232248" cy="1054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5054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398</Words>
  <Application>Microsoft Office PowerPoint</Application>
  <PresentationFormat>Экран (16:9)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Активний, індуктивний та ємнісний опори в колах змінного струму</vt:lpstr>
      <vt:lpstr>Активний опір</vt:lpstr>
      <vt:lpstr>Активний опір</vt:lpstr>
      <vt:lpstr>Діючі значення напруги і сили струму</vt:lpstr>
      <vt:lpstr>Діючі значення напруги і сили струму</vt:lpstr>
      <vt:lpstr>Реактивний опір у колі змінного струму</vt:lpstr>
      <vt:lpstr>Види реактивного опору</vt:lpstr>
      <vt:lpstr>Дайте відповіді! 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 МАГНІТНОГО ПОЛЯ НА РАМКУ ЗІ СТРУМОМ. СИЛА АМПЕРА</dc:title>
  <dc:creator>Флора</dc:creator>
  <cp:lastModifiedBy>Флора</cp:lastModifiedBy>
  <cp:revision>43</cp:revision>
  <dcterms:created xsi:type="dcterms:W3CDTF">2020-03-29T14:23:23Z</dcterms:created>
  <dcterms:modified xsi:type="dcterms:W3CDTF">2020-05-13T12:19:14Z</dcterms:modified>
</cp:coreProperties>
</file>