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4" r:id="rId8"/>
    <p:sldId id="263" r:id="rId9"/>
    <p:sldId id="261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hyperlink" Target="mailto:dimaslyut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653136"/>
            <a:ext cx="7622232" cy="2015480"/>
          </a:xfrm>
        </p:spPr>
        <p:txBody>
          <a:bodyPr/>
          <a:lstStyle/>
          <a:p>
            <a:r>
              <a:rPr lang="uk-UA" sz="540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Звукові явища . Швидкість звуку </a:t>
            </a:r>
            <a:endParaRPr lang="uk-UA" sz="5400">
              <a:solidFill>
                <a:schemeClr val="tx2">
                  <a:lumMod val="10000"/>
                  <a:lumOff val="9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8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/>
              <a:t>інфра- й ультразвук</a:t>
            </a:r>
            <a:br>
              <a:rPr lang="uk-UA" b="1"/>
            </a:b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7620000" cy="4373563"/>
          </a:xfrm>
        </p:spPr>
        <p:txBody>
          <a:bodyPr/>
          <a:lstStyle/>
          <a:p>
            <a:r>
              <a:rPr lang="uk-UA" i="1"/>
              <a:t>Інфразвук</a:t>
            </a:r>
            <a:r>
              <a:rPr lang="uk-UA" b="0"/>
              <a:t> (від латин. </a:t>
            </a:r>
            <a:r>
              <a:rPr lang="en-US" b="0" i="1"/>
              <a:t>infra </a:t>
            </a:r>
            <a:r>
              <a:rPr lang="en-US" b="0"/>
              <a:t>— </a:t>
            </a:r>
            <a:r>
              <a:rPr lang="uk-UA" b="0"/>
              <a:t>нижче, під) </a:t>
            </a:r>
            <a:r>
              <a:rPr lang="uk-UA" b="0" smtClean="0"/>
              <a:t>— </a:t>
            </a:r>
            <a:r>
              <a:rPr lang="ru-RU" b="0" smtClean="0"/>
              <a:t>механічні </a:t>
            </a:r>
            <a:r>
              <a:rPr lang="ru-RU" b="0"/>
              <a:t>хвилі, частота яких менша від 20 Гц</a:t>
            </a:r>
            <a:r>
              <a:rPr lang="ru-RU" b="0" smtClean="0"/>
              <a:t>.</a:t>
            </a:r>
          </a:p>
          <a:p>
            <a:pPr algn="just"/>
            <a:r>
              <a:rPr lang="uk-UA" b="0" smtClean="0"/>
              <a:t>Механічні </a:t>
            </a:r>
            <a:r>
              <a:rPr lang="uk-UA" b="0"/>
              <a:t>хвилі, частота яких перевищує 20 кГц, називають </a:t>
            </a:r>
            <a:r>
              <a:rPr lang="uk-UA" i="1" smtClean="0"/>
              <a:t>ультразвуковими </a:t>
            </a:r>
            <a:r>
              <a:rPr lang="ru-RU" i="1" smtClean="0"/>
              <a:t>хвилями </a:t>
            </a:r>
            <a:r>
              <a:rPr lang="ru-RU" b="0"/>
              <a:t>(від латин. </a:t>
            </a:r>
            <a:r>
              <a:rPr lang="ru-RU" b="0" i="1"/>
              <a:t>ultra </a:t>
            </a:r>
            <a:r>
              <a:rPr lang="ru-RU" b="0"/>
              <a:t>— понад, </a:t>
            </a:r>
            <a:r>
              <a:rPr lang="ru-RU" b="0" smtClean="0"/>
              <a:t>за межами).</a:t>
            </a:r>
          </a:p>
          <a:p>
            <a:pPr algn="just"/>
            <a:endParaRPr lang="uk-UA"/>
          </a:p>
        </p:txBody>
      </p:sp>
      <p:pic>
        <p:nvPicPr>
          <p:cNvPr id="10242" name="Picture 2" descr="Картинки по запросу &quot;медуз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211963" cy="28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7373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/>
              <a:t>Медузи </a:t>
            </a:r>
            <a:r>
              <a:rPr lang="uk-UA" sz="1200" smtClean="0"/>
              <a:t>відчувають інфразвук </a:t>
            </a:r>
            <a:r>
              <a:rPr lang="uk-UA" sz="1200"/>
              <a:t>від шторму,</a:t>
            </a:r>
          </a:p>
          <a:p>
            <a:r>
              <a:rPr lang="ru-RU" sz="1200"/>
              <a:t>що наближається, за 15 </a:t>
            </a:r>
            <a:r>
              <a:rPr lang="ru-RU" sz="1200" smtClean="0"/>
              <a:t>годин до </a:t>
            </a:r>
            <a:r>
              <a:rPr lang="ru-RU" sz="1200"/>
              <a:t>його початку, тому </a:t>
            </a:r>
            <a:r>
              <a:rPr lang="ru-RU" sz="1200" smtClean="0"/>
              <a:t>заздалегідь </a:t>
            </a:r>
            <a:r>
              <a:rPr lang="uk-UA" sz="1200" smtClean="0"/>
              <a:t>відпливають </a:t>
            </a:r>
            <a:r>
              <a:rPr lang="uk-UA" sz="1200"/>
              <a:t>від берега</a:t>
            </a:r>
          </a:p>
        </p:txBody>
      </p:sp>
    </p:spTree>
    <p:extLst>
      <p:ext uri="{BB962C8B-B14F-4D97-AF65-F5344CB8AC3E}">
        <p14:creationId xmlns:p14="http://schemas.microsoft.com/office/powerpoint/2010/main" val="139799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5"/>
            <a:ext cx="8749436" cy="302433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0"/>
              <a:t>Кажани та дельфіни, випромінюючи ультразвук і сприймаючи його відлуння, можуть навіть у повній темряві знайти дорогу або спіймати здобич. </a:t>
            </a:r>
            <a:endParaRPr lang="ru-RU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0" smtClean="0"/>
              <a:t>Ультразвукове </a:t>
            </a:r>
            <a:r>
              <a:rPr lang="ru-RU" b="0"/>
              <a:t>дослідження </a:t>
            </a:r>
            <a:r>
              <a:rPr lang="ru-RU" b="0" smtClean="0"/>
              <a:t>дозволяє ≪</a:t>
            </a:r>
            <a:r>
              <a:rPr lang="ru-RU" b="0"/>
              <a:t>побачити≫ ще </a:t>
            </a:r>
            <a:r>
              <a:rPr lang="ru-RU" b="0" smtClean="0"/>
              <a:t>не народжене </a:t>
            </a:r>
            <a:r>
              <a:rPr lang="ru-RU" b="0"/>
              <a:t>немовля, дослідити стан внутрішніх органів, виявити сторонні тіла в тканинах. </a:t>
            </a:r>
            <a:endParaRPr lang="ru-RU" b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0" smtClean="0"/>
              <a:t>Ультразвукову </a:t>
            </a:r>
            <a:r>
              <a:rPr lang="ru-RU" b="0"/>
              <a:t>локацію  астосовують також на </a:t>
            </a:r>
            <a:r>
              <a:rPr lang="ru-RU" b="0" smtClean="0"/>
              <a:t>морських суднах </a:t>
            </a:r>
            <a:r>
              <a:rPr lang="ru-RU" b="0"/>
              <a:t>— для виявлення об’єктів у воді (</a:t>
            </a:r>
            <a:r>
              <a:rPr lang="ru-RU" i="1"/>
              <a:t>сонари</a:t>
            </a:r>
            <a:r>
              <a:rPr lang="ru-RU" b="0"/>
              <a:t>) і дослідження рельєфу </a:t>
            </a:r>
            <a:r>
              <a:rPr lang="ru-RU" b="0" smtClean="0"/>
              <a:t>морського </a:t>
            </a:r>
            <a:r>
              <a:rPr lang="ru-RU" b="0"/>
              <a:t>дна (</a:t>
            </a:r>
            <a:r>
              <a:rPr lang="ru-RU" i="1"/>
              <a:t>ехолоти</a:t>
            </a:r>
            <a:r>
              <a:rPr lang="ru-RU" b="0"/>
              <a:t>); у металургії — для виявлення та встановлення </a:t>
            </a:r>
            <a:r>
              <a:rPr lang="ru-RU" b="0" smtClean="0"/>
              <a:t>розмірів </a:t>
            </a:r>
            <a:r>
              <a:rPr lang="ru-RU" b="0"/>
              <a:t>дефектів у виробах (</a:t>
            </a:r>
            <a:r>
              <a:rPr lang="ru-RU" i="1"/>
              <a:t>дефектоскопи</a:t>
            </a:r>
            <a:r>
              <a:rPr lang="ru-RU" b="0"/>
              <a:t>).</a:t>
            </a:r>
            <a:endParaRPr lang="uk-UA" b="0"/>
          </a:p>
          <a:p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/>
              <a:t>інфра- й ультразвук</a:t>
            </a:r>
            <a:br>
              <a:rPr lang="uk-UA" b="1"/>
            </a:br>
            <a:endParaRPr lang="uk-UA"/>
          </a:p>
        </p:txBody>
      </p:sp>
      <p:pic>
        <p:nvPicPr>
          <p:cNvPr id="5" name="Picture 4" descr="Картинки по запросу &quot;єхолокац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9249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&quot;узи аппара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5"/>
            <a:ext cx="3528392" cy="286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3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latin typeface="+mn-lt"/>
              </a:rPr>
              <a:t>Домашнє завдання</a:t>
            </a:r>
            <a:endParaRPr lang="ru-RU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Підручник: Фізика 10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Стандарт. За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редацією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 </a:t>
            </a:r>
            <a:r>
              <a:rPr lang="uk-UA" sz="20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Баряхтара</a:t>
            </a:r>
            <a:r>
              <a:rPr lang="uk-UA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С.О. Довгого:   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Опрацювати: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23 № 1-4 (розв'язати)</a:t>
            </a: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 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dimaslyuta@gmail.com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Viber, Telegram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8724" y="3704449"/>
            <a:ext cx="2166054" cy="1406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38341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51" y="80710"/>
            <a:ext cx="7643192" cy="756002"/>
          </a:xfrm>
        </p:spPr>
        <p:txBody>
          <a:bodyPr>
            <a:normAutofit fontScale="90000"/>
          </a:bodyPr>
          <a:lstStyle/>
          <a:p>
            <a:r>
              <a:rPr lang="uk-UA" sz="2800" smtClean="0"/>
              <a:t>Пройдіть тест, щоб згадати матеріал минулого уроку</a:t>
            </a:r>
            <a:endParaRPr lang="uk-UA" sz="280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450037" cy="27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" y="3780267"/>
            <a:ext cx="2905431" cy="202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4" y="5684247"/>
            <a:ext cx="5461261" cy="117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Картинки по запросу &quot;тес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93889"/>
            <a:ext cx="4715596" cy="25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3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&quot;волна звукова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2029"/>
            <a:ext cx="3837136" cy="34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Звукові хвилі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3993307"/>
          </a:xfrm>
        </p:spPr>
        <p:txBody>
          <a:bodyPr/>
          <a:lstStyle/>
          <a:p>
            <a:r>
              <a:rPr lang="uk-UA"/>
              <a:t>Звукові (акустичні) хвилі </a:t>
            </a:r>
            <a:r>
              <a:rPr lang="uk-UA" b="0"/>
              <a:t>— це </a:t>
            </a:r>
            <a:r>
              <a:rPr lang="uk-UA" b="0" smtClean="0"/>
              <a:t>механічні </a:t>
            </a:r>
            <a:r>
              <a:rPr lang="ru-RU" b="0" smtClean="0"/>
              <a:t>хвилі </a:t>
            </a:r>
            <a:r>
              <a:rPr lang="ru-RU" b="0"/>
              <a:t>з частотами від 20 Гц до 20 кГц</a:t>
            </a:r>
            <a:r>
              <a:rPr lang="ru-RU" b="0" smtClean="0"/>
              <a:t>.</a:t>
            </a:r>
          </a:p>
          <a:p>
            <a:endParaRPr lang="ru-RU" b="0"/>
          </a:p>
          <a:p>
            <a:r>
              <a:rPr lang="ru-RU" sz="1400" b="0" smtClean="0"/>
              <a:t>Звукові </a:t>
            </a:r>
            <a:r>
              <a:rPr lang="ru-RU" sz="1400" b="0"/>
              <a:t>хвилі зазвичай доходять до </a:t>
            </a:r>
            <a:r>
              <a:rPr lang="ru-RU" sz="1400" b="0" smtClean="0"/>
              <a:t>вуха через </a:t>
            </a:r>
            <a:r>
              <a:rPr lang="ru-RU" sz="1400" b="0"/>
              <a:t>повітря — у </a:t>
            </a:r>
            <a:r>
              <a:rPr lang="ru-RU" sz="1400" b="0" smtClean="0"/>
              <a:t>вигляді </a:t>
            </a:r>
            <a:r>
              <a:rPr lang="ru-RU" sz="1400" b="0"/>
              <a:t>почергових </a:t>
            </a:r>
            <a:r>
              <a:rPr lang="ru-RU" sz="1400" b="0" smtClean="0"/>
              <a:t>згущень і </a:t>
            </a:r>
            <a:r>
              <a:rPr lang="ru-RU" sz="1400" b="0"/>
              <a:t>розріджень (тобто в повітрі звукові </a:t>
            </a:r>
            <a:r>
              <a:rPr lang="ru-RU" sz="1400" b="0" smtClean="0"/>
              <a:t>хвилі є </a:t>
            </a:r>
            <a:r>
              <a:rPr lang="ru-RU" sz="1400" b="0"/>
              <a:t>поздовжніми). У зонах згущень (розріджень</a:t>
            </a:r>
            <a:r>
              <a:rPr lang="ru-RU" sz="1400" b="0" smtClean="0"/>
              <a:t>) тиск </a:t>
            </a:r>
            <a:r>
              <a:rPr lang="ru-RU" sz="1400" b="0"/>
              <a:t>повітря є </a:t>
            </a:r>
            <a:r>
              <a:rPr lang="ru-RU" sz="1400" b="0" i="1"/>
              <a:t>незначно </a:t>
            </a:r>
            <a:r>
              <a:rPr lang="ru-RU" sz="1400" b="0"/>
              <a:t>більшим (меншим) </a:t>
            </a:r>
            <a:r>
              <a:rPr lang="ru-RU" sz="1400" b="0" smtClean="0"/>
              <a:t>від </a:t>
            </a:r>
            <a:r>
              <a:rPr lang="uk-UA" sz="1400" b="0" smtClean="0"/>
              <a:t>атмосферного</a:t>
            </a:r>
            <a:endParaRPr lang="uk-UA" sz="140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3994"/>
            <a:ext cx="2247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5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Властивості звуку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b="0"/>
              <a:t>Оскільки звук є механічною хвилею, </a:t>
            </a:r>
            <a:r>
              <a:rPr lang="uk-UA" sz="1800" b="0" smtClean="0"/>
              <a:t>всі </a:t>
            </a:r>
            <a:r>
              <a:rPr lang="ru-RU" sz="1800" b="0" smtClean="0"/>
              <a:t>властивості </a:t>
            </a:r>
            <a:r>
              <a:rPr lang="ru-RU" sz="1800" b="0"/>
              <a:t>хвильового руху стосуються й звуку</a:t>
            </a:r>
            <a:r>
              <a:rPr lang="ru-RU" sz="1800" b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0" i="1" smtClean="0"/>
              <a:t>Звук </a:t>
            </a:r>
            <a:r>
              <a:rPr lang="ru-RU" sz="1400" b="0" i="1"/>
              <a:t>поширюється в середовищі зі </a:t>
            </a:r>
            <a:r>
              <a:rPr lang="ru-RU" sz="1400" b="0" i="1" smtClean="0"/>
              <a:t>скінченною швидкістю</a:t>
            </a:r>
            <a:r>
              <a:rPr lang="ru-RU" sz="1400" b="0"/>
              <a:t>, </a:t>
            </a:r>
            <a:r>
              <a:rPr lang="ru-RU" sz="1400" b="0" i="1"/>
              <a:t>яка залежить від температури</a:t>
            </a:r>
            <a:r>
              <a:rPr lang="ru-RU" sz="1400" b="0" i="1" smtClean="0"/>
              <a:t>, густини</a:t>
            </a:r>
            <a:r>
              <a:rPr lang="ru-RU" sz="1400" b="0" i="1"/>
              <a:t>, складу та </a:t>
            </a:r>
            <a:r>
              <a:rPr lang="ru-RU" sz="1400" b="0" i="1" smtClean="0"/>
              <a:t>інших характеристик </a:t>
            </a:r>
            <a:r>
              <a:rPr lang="uk-UA" sz="1400" b="0" i="1" smtClean="0"/>
              <a:t>середовища</a:t>
            </a:r>
            <a:r>
              <a:rPr lang="uk-UA" sz="1400" b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0" i="1" smtClean="0"/>
              <a:t>Джерелом </a:t>
            </a:r>
            <a:r>
              <a:rPr lang="ru-RU" sz="1400" b="0" i="1"/>
              <a:t>звуку є тіло, що </a:t>
            </a:r>
            <a:r>
              <a:rPr lang="ru-RU" sz="1400" b="0" i="1" smtClean="0"/>
              <a:t>коливається</a:t>
            </a:r>
            <a:r>
              <a:rPr lang="ru-RU" sz="1400" b="0" smtClean="0"/>
              <a:t>. </a:t>
            </a:r>
            <a:r>
              <a:rPr lang="ru-RU" sz="1400" b="0"/>
              <a:t>Такі коливання можуть бути </a:t>
            </a:r>
            <a:r>
              <a:rPr lang="ru-RU" sz="1400" i="1" smtClean="0"/>
              <a:t>вимушеними </a:t>
            </a:r>
            <a:r>
              <a:rPr lang="uk-UA" sz="1400" b="0" smtClean="0"/>
              <a:t>(</a:t>
            </a:r>
            <a:r>
              <a:rPr lang="uk-UA" sz="1400" b="0"/>
              <a:t>дифузор гучномовця), </a:t>
            </a:r>
            <a:r>
              <a:rPr lang="uk-UA" sz="1400" i="1" smtClean="0"/>
              <a:t>вільними </a:t>
            </a:r>
            <a:r>
              <a:rPr lang="uk-UA" sz="1400" b="0" smtClean="0"/>
              <a:t>(</a:t>
            </a:r>
            <a:r>
              <a:rPr lang="uk-UA" sz="1400" b="0"/>
              <a:t>струна гітари), </a:t>
            </a:r>
            <a:r>
              <a:rPr lang="uk-UA" sz="1400" i="1"/>
              <a:t>автоколиваннями </a:t>
            </a:r>
            <a:r>
              <a:rPr lang="uk-UA" sz="1400" b="0"/>
              <a:t>(</a:t>
            </a:r>
            <a:r>
              <a:rPr lang="uk-UA" sz="1400" b="0" smtClean="0"/>
              <a:t>струни смичкових </a:t>
            </a:r>
            <a:r>
              <a:rPr lang="uk-UA" sz="1400" b="0"/>
              <a:t>інструментів</a:t>
            </a:r>
            <a:r>
              <a:rPr lang="uk-UA" sz="1400" b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0" smtClean="0"/>
              <a:t>Звукові </a:t>
            </a:r>
            <a:r>
              <a:rPr lang="ru-RU" sz="1400" b="0"/>
              <a:t>хвилі </a:t>
            </a:r>
            <a:r>
              <a:rPr lang="ru-RU" sz="1400" i="1"/>
              <a:t>не поширюються у </a:t>
            </a:r>
            <a:r>
              <a:rPr lang="ru-RU" sz="1400" i="1" smtClean="0"/>
              <a:t>вакуумі.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0" i="1" smtClean="0"/>
              <a:t>Під </a:t>
            </a:r>
            <a:r>
              <a:rPr lang="ru-RU" sz="1400" b="0" i="1"/>
              <a:t>час поширення звуку не </a:t>
            </a:r>
            <a:r>
              <a:rPr lang="ru-RU" sz="1400" b="0" i="1" smtClean="0"/>
              <a:t>відбувається перенесення </a:t>
            </a:r>
            <a:r>
              <a:rPr lang="ru-RU" sz="1400" b="0" i="1"/>
              <a:t>речовини, але відбувається </a:t>
            </a:r>
            <a:r>
              <a:rPr lang="ru-RU" sz="1400" b="0" i="1" smtClean="0"/>
              <a:t>перенесення </a:t>
            </a:r>
            <a:r>
              <a:rPr lang="uk-UA" sz="1400" b="0" i="1" smtClean="0"/>
              <a:t>енергії.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0" i="1" smtClean="0"/>
              <a:t>Звукові </a:t>
            </a:r>
            <a:r>
              <a:rPr lang="ru-RU" sz="1400" b="0" i="1"/>
              <a:t>хвилі можуть накладатись </a:t>
            </a:r>
            <a:r>
              <a:rPr lang="ru-RU" sz="1400" b="0" i="1" smtClean="0"/>
              <a:t>одна на </a:t>
            </a:r>
            <a:r>
              <a:rPr lang="ru-RU" sz="1400" b="0" i="1"/>
              <a:t>одну </a:t>
            </a:r>
            <a:r>
              <a:rPr lang="ru-RU" sz="1400" b="0"/>
              <a:t>(</a:t>
            </a:r>
            <a:r>
              <a:rPr lang="ru-RU" sz="1400"/>
              <a:t>явище </a:t>
            </a:r>
            <a:r>
              <a:rPr lang="ru-RU" sz="1400" i="1"/>
              <a:t>інтерференції</a:t>
            </a:r>
            <a:r>
              <a:rPr lang="ru-RU" sz="1400" b="0"/>
              <a:t>); </a:t>
            </a:r>
            <a:endParaRPr lang="ru-RU" sz="1400" b="0" smtClean="0"/>
          </a:p>
          <a:p>
            <a:r>
              <a:rPr lang="ru-RU" sz="1400" b="0" i="1"/>
              <a:t> </a:t>
            </a:r>
            <a:r>
              <a:rPr lang="ru-RU" sz="1400" b="0" i="1" smtClean="0"/>
              <a:t>     можуть огинати </a:t>
            </a:r>
            <a:r>
              <a:rPr lang="uk-UA" sz="1400" b="0" i="1" smtClean="0"/>
              <a:t>перешкоди </a:t>
            </a:r>
            <a:r>
              <a:rPr lang="uk-UA" sz="1400" b="0"/>
              <a:t>(</a:t>
            </a:r>
            <a:r>
              <a:rPr lang="uk-UA" sz="1400"/>
              <a:t>явище </a:t>
            </a:r>
            <a:r>
              <a:rPr lang="uk-UA" sz="1400" i="1"/>
              <a:t>дифракції</a:t>
            </a:r>
            <a:r>
              <a:rPr lang="uk-UA" sz="1400" b="0"/>
              <a:t>).</a:t>
            </a:r>
            <a:endParaRPr lang="uk-UA" sz="1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00" y="4581128"/>
            <a:ext cx="1656913" cy="208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3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947448" cy="1124744"/>
          </a:xfrm>
        </p:spPr>
        <p:txBody>
          <a:bodyPr>
            <a:normAutofit fontScale="90000"/>
          </a:bodyPr>
          <a:lstStyle/>
          <a:p>
            <a:r>
              <a:rPr lang="uk-UA" smtClean="0"/>
              <a:t>Суб</a:t>
            </a:r>
            <a:r>
              <a:rPr lang="en-US" smtClean="0"/>
              <a:t>’</a:t>
            </a:r>
            <a:r>
              <a:rPr lang="uk-UA" smtClean="0"/>
              <a:t>єктивні </a:t>
            </a:r>
            <a:br>
              <a:rPr lang="uk-UA" smtClean="0"/>
            </a:br>
            <a:r>
              <a:rPr lang="uk-UA" smtClean="0"/>
              <a:t>характеристики</a:t>
            </a:r>
            <a:endParaRPr lang="uk-UA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1470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2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947448" cy="1124744"/>
          </a:xfrm>
        </p:spPr>
        <p:txBody>
          <a:bodyPr>
            <a:normAutofit fontScale="90000"/>
          </a:bodyPr>
          <a:lstStyle/>
          <a:p>
            <a:r>
              <a:rPr lang="uk-UA" smtClean="0"/>
              <a:t>Суб</a:t>
            </a:r>
            <a:r>
              <a:rPr lang="en-US" smtClean="0"/>
              <a:t>’</a:t>
            </a:r>
            <a:r>
              <a:rPr lang="uk-UA" smtClean="0"/>
              <a:t>єктивні </a:t>
            </a:r>
            <a:br>
              <a:rPr lang="uk-UA" smtClean="0"/>
            </a:br>
            <a:r>
              <a:rPr lang="uk-UA" smtClean="0"/>
              <a:t>характеристики</a:t>
            </a:r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1505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47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947448" cy="1124744"/>
          </a:xfrm>
        </p:spPr>
        <p:txBody>
          <a:bodyPr>
            <a:normAutofit fontScale="90000"/>
          </a:bodyPr>
          <a:lstStyle/>
          <a:p>
            <a:r>
              <a:rPr lang="uk-UA" smtClean="0"/>
              <a:t>Суб</a:t>
            </a:r>
            <a:r>
              <a:rPr lang="en-US" smtClean="0"/>
              <a:t>’</a:t>
            </a:r>
            <a:r>
              <a:rPr lang="uk-UA" smtClean="0"/>
              <a:t>єктивні </a:t>
            </a:r>
            <a:br>
              <a:rPr lang="uk-UA" smtClean="0"/>
            </a:br>
            <a:r>
              <a:rPr lang="uk-UA" smtClean="0"/>
              <a:t>характеристики</a:t>
            </a:r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0" y="2132856"/>
            <a:ext cx="86066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49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Акустичний резонанс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/>
              <a:t>Акустичний резонанс </a:t>
            </a:r>
            <a:r>
              <a:rPr lang="ru-RU" b="0"/>
              <a:t>— це явище </a:t>
            </a:r>
            <a:r>
              <a:rPr lang="ru-RU" b="0" smtClean="0"/>
              <a:t>різкого зростання </a:t>
            </a:r>
            <a:r>
              <a:rPr lang="ru-RU" b="0"/>
              <a:t>амплітуди звукового сигналу в </a:t>
            </a:r>
            <a:r>
              <a:rPr lang="ru-RU" b="0" smtClean="0"/>
              <a:t>разі </a:t>
            </a:r>
            <a:r>
              <a:rPr lang="uk-UA" b="0" smtClean="0"/>
              <a:t>наближення </a:t>
            </a:r>
            <a:r>
              <a:rPr lang="uk-UA" b="0"/>
              <a:t>частоти </a:t>
            </a:r>
            <a:r>
              <a:rPr lang="uk-UA" b="0" smtClean="0"/>
              <a:t>сигналузбудника до частоти власних </a:t>
            </a:r>
            <a:r>
              <a:rPr lang="uk-UA" b="0"/>
              <a:t>коливань системи.</a:t>
            </a:r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46754"/>
            <a:ext cx="33623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1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Як ми чуємо звук</a:t>
            </a:r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353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75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65</TotalTime>
  <Words>414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Звукові явища . Швидкість звуку </vt:lpstr>
      <vt:lpstr>Пройдіть тест, щоб згадати матеріал минулого уроку</vt:lpstr>
      <vt:lpstr>Звукові хвилі</vt:lpstr>
      <vt:lpstr>Властивості звуку</vt:lpstr>
      <vt:lpstr>Суб’єктивні  характеристики</vt:lpstr>
      <vt:lpstr>Суб’єктивні  характеристики</vt:lpstr>
      <vt:lpstr>Суб’єктивні  характеристики</vt:lpstr>
      <vt:lpstr>Акустичний резонанс</vt:lpstr>
      <vt:lpstr>Як ми чуємо звук</vt:lpstr>
      <vt:lpstr>інфра- й ультразвук </vt:lpstr>
      <vt:lpstr>інфра- й ультразвук 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Звукові явища . Швидкість звуку</dc:title>
  <dc:creator>Дмитрий</dc:creator>
  <cp:lastModifiedBy>Флора</cp:lastModifiedBy>
  <cp:revision>11</cp:revision>
  <dcterms:created xsi:type="dcterms:W3CDTF">2020-03-18T14:55:02Z</dcterms:created>
  <dcterms:modified xsi:type="dcterms:W3CDTF">2020-05-16T17:06:17Z</dcterms:modified>
</cp:coreProperties>
</file>