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</p:sldMasterIdLst>
  <p:notesMasterIdLst>
    <p:notesMasterId r:id="rId23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</p:sldIdLst>
  <p:sldSz cx="9144000" cy="6858000" type="screen4x3"/>
  <p:notesSz cx="6796088" cy="992505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AutoShape 1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9688" y="0"/>
            <a:ext cx="29432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4313" algn="r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</a:lstStyle>
          <a:p>
            <a:endParaRPr lang="ru-RU" altLang="ru-RU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917575" y="744538"/>
            <a:ext cx="4959350" cy="3719512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10246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56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28163"/>
            <a:ext cx="29432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4313" algn="r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</a:lstStyle>
          <a:p>
            <a:fld id="{1AFACB10-CDD8-4DF6-A9D1-FC696B5E6C8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082E32-76E3-49EA-8E2C-F773C693B26D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1FD5EF7F-2BAF-4719-9A73-0BEB19AE48EA}" type="slidenum">
              <a:rPr lang="ru-RU" altLang="ru-RU" sz="1200"/>
              <a:pPr algn="r">
                <a:buClrTx/>
                <a:buFontTx/>
                <a:buNone/>
              </a:pPr>
              <a:t>1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F96927-BD3E-4B8F-B738-DE46A292F165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96F0C7-5C79-45E4-A381-35FF60E88BA2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89D83F-D6AC-481B-87D9-8ED6067D8D04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5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C9AF1A-8AAE-405A-8DDE-4FD658FE2F25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68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7C6994-43B6-4E8B-8EAD-6064A15C648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5C8C55-0DE6-4B1A-8AC7-D9D8BD181D58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BF7136-F5D4-445E-9480-B0D85B5DC4A1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ADD4E0-7BCC-4AC5-9495-ADED160F3CDC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443408-8B1C-47AD-81C5-16857F9FE3A9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377713-92AC-4F57-AF42-2DA9F496061C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C0D9AD-1759-4898-96EC-E53C771AF40B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0986B0-E618-4CE0-99C8-D13D357246E6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9A85F25-1354-495E-A42B-40C4BF80C6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92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1A2BEE6-4710-4520-A00B-AB85DEF473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238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8313" y="457200"/>
            <a:ext cx="2170112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361113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0860149-61A0-4644-8712-46FA750F76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5471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116688F-9D7D-46C1-ACE2-19DDD16EAB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64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7AFB605-C36F-4FF2-8299-632F9180AA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747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2DCB75F-BB00-46FA-BF66-4D192C33A6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9577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554163"/>
            <a:ext cx="4265613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2813" y="1554163"/>
            <a:ext cx="4265612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D38353-2CEE-4F45-9BD8-562CCAD4E2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4303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40159D-258F-4032-9D69-C0F8FC6F0C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3150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500CB48-E9CB-4A9F-ACC8-CB52064202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2315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21018F3-4203-44CC-B864-D9D9C58BDE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7480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24FAED1-FBD8-4756-B660-7A108025DF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686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1E6D65E-2776-42E6-BD28-C022E890A0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61616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DDC9954-B5EF-4750-8AB6-D15613EC9A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44977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A30A600-70D2-437C-9CAD-B0856B21BA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22936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8313" y="457200"/>
            <a:ext cx="2170112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361113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6A82568-EE77-441C-8239-721790D47D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56407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F7AC454-3B1C-4B9E-B74C-EBB3B6E84D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48558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441ADE1-366A-45EE-9F2B-3A8D09CD06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13766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66D878A-70AD-4566-821E-5B934ACAB9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0336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554163"/>
            <a:ext cx="4265613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2813" y="1554163"/>
            <a:ext cx="4265612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65CDE93-9A4A-4505-9B06-0DB0EFD065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05456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584799D-CD97-4FF5-AB16-060E6A8996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56295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7402AC3-C42F-43B0-9A84-C2C45A356F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26914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9CCA9C3-076E-440F-AF3D-4EE545183F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942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88F61B1-DFA5-40DD-8D28-233A396C31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38653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00D3E88-D655-458E-95ED-B158460F9F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80060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2AC03E-CB11-46D2-A559-21A68CE2FB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37142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CFACC95-781B-4ADE-9451-780610EF7F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45003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8313" y="457200"/>
            <a:ext cx="2170112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361113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622EE59-AA02-4D30-BF4E-81D19A05D1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88815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740F5BE-8FBA-4460-8B6D-6202052150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90441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AC22AA1-F642-4D1C-AF94-3C96AC5B80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20995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22A0119-EF02-4844-9D8A-6211F0E2B1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9982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554163"/>
            <a:ext cx="4265613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2813" y="1554163"/>
            <a:ext cx="4265612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D569147-34E4-4353-9154-6B5797EC3F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55859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DB0324E-2A95-43BB-9840-BF5FFBA556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12246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D3E9E81-B720-49EE-A54D-4FCB3E4C50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596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554163"/>
            <a:ext cx="4265613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2813" y="1554163"/>
            <a:ext cx="4265612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B74438E-F20A-47C5-81DF-70309C06F2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60092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BAC99D-9220-472A-8E03-4812FA252F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16571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46C3F8A-5046-4764-9FB4-94931C09C4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80518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09CB8B8-FE62-4BC7-9713-E342BD0D8F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08949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2851BC6-9417-41EE-B7FF-9A9CE723E7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19196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8313" y="457200"/>
            <a:ext cx="2170112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361113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895EBB-9DBF-49DC-807C-7593C38DC1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68736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70DA319-A23F-4882-B8EC-D73D8281B2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77976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EF5111B-D05A-4E3F-8865-ECC95BF9B7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53299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3417F84-E97D-4699-B336-8A4F81D6F1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02264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554163"/>
            <a:ext cx="4265613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2813" y="1554163"/>
            <a:ext cx="4265612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B163B91-75F3-43EA-9A7F-D808575A33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98925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1DB81CA-3FE9-4335-9A62-5AE92B8493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534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BBA1589-F3C7-45DC-90F4-86AE20E9D8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17244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E18E599-1822-424E-9157-3D01138882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8815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AE20285-6B09-4AC4-BD3F-B9F789263B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540989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D1BA641-278E-4472-9E5E-839A34BA06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09817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1BFA77D-9530-4D8B-8860-1FF0A22931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084099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05B592F-C5F4-4DDE-AA3F-BFC7CA33E5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48435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8313" y="457200"/>
            <a:ext cx="2170112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361113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F8694B9-25B3-4B45-8794-40DC3A2C86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44992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5AB1078-966F-4681-BBEB-292F3BC38B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132884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229E31F-E531-49B4-A857-4106226DB0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064522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ADB96E7-F152-4E8F-862C-A8312EF110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51389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554163"/>
            <a:ext cx="4265613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2813" y="1554163"/>
            <a:ext cx="4265612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11B3174-9199-44CA-B649-F23D0D2336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587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A41FA9F-1BE9-44C9-B302-A484C72CC2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777666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904A1F1-4CF5-4907-98DC-22870C00AC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45479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677BE36-9276-4637-92FD-1B1698912A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113947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C5A4AAD-B87C-4DA2-9740-D382D850F2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47224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3D2E4D-9CD3-4A7D-BFB0-F4A98E5209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85518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ADAF43C-13C3-4C1A-A38E-BEAABDF3D0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869451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85C652D-F212-40B1-8622-5DA988D76A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056128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8313" y="457200"/>
            <a:ext cx="2170112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361113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DCBE4B8-66D3-4D41-A005-1BFF2D25DC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86751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2F5008F-E983-437C-93BB-F70E5597C1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435333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187BF9D-9ED0-48A1-AECF-CADA110902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196513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C4465C7-1C39-4297-A40A-BE7281E53F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760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ACA72BF-6CF1-47C7-A3AF-0EEFFA0CAA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025252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554163"/>
            <a:ext cx="4265613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2813" y="1554163"/>
            <a:ext cx="4265612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0A0F2CA-7C94-4A4C-BE7F-711AB4F91E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253199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09370DD-1A12-4023-94E6-734C29CC67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248929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48D13B5-32D5-4422-9AF2-37C9CD514B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145024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5472C4-C5B5-4AD9-A4D7-9A24811327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150898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150D3D7-3C8C-44C2-B3F1-33CED227FE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699311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5FE8C4A-D27C-4729-842A-555DF4E2C4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849523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6F6196F-4508-4303-8B2C-B8C61717F8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423410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8313" y="457200"/>
            <a:ext cx="2170112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361113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F810863-DDD9-402A-B0B3-70DC435333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188274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BF1B078-13F3-49D1-9C89-6267933798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294612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FF1DE82-7016-457E-BF5F-72DA2625AA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4218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34D0E24-1446-479C-AD17-7A799883F9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728292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09982BA-65AE-436F-85D3-CD904ED684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952769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554163"/>
            <a:ext cx="4265613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2813" y="1554163"/>
            <a:ext cx="4265612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506E0A0-8646-4381-9033-2E94B3DC67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221210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75BD559-C997-40D9-9B90-7156A8E801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663668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DD6DF56-FFDB-4581-98AC-38A8DC1686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62739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D9A799C-F4E1-4E5F-BB71-7444B6A1B3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475114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7D5E19C-3519-4F3D-A538-0A6E9F6663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212129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691C3CC-779A-489B-873F-F26E2C9FDC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30682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BEC0BEC-A8A8-4F8F-BE88-5ACDCF243D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857732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8313" y="457200"/>
            <a:ext cx="2170112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361113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D5351A7-F7E8-47EC-9350-886DB3D006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512144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D32B580-5CB9-4310-B111-2EF38AEBFA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964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173FCA2-C822-4049-8CDF-45E19D9326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986912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A1054DD-B367-4246-9403-792C3E245E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042339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BF28A8E-BD44-44C4-B6E1-6FD3022B6F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061826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554163"/>
            <a:ext cx="4265613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2813" y="1554163"/>
            <a:ext cx="4265612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B1BC0F8-2CF6-4941-90EE-CE66A351A1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333126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FD3E1BC-0FAC-4A47-AB9F-ED61D7DAB1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103914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4DDDFDA-9A1E-494A-B8EF-045F86925A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896508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DC7D547-482B-42BC-A70C-D19A04EF4E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281536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A9E8EAF-A042-4AD6-976A-BD6684B351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835688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C1F2853-4EEE-41AD-8639-5C430571AE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069205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FF5489A-5463-450C-8415-9F57BA80A9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556874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8313" y="457200"/>
            <a:ext cx="2170112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361113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13E2841-5658-4563-AE7B-B84BD62709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457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3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512763" y="1042988"/>
            <a:ext cx="8628062" cy="14287"/>
            <a:chOff x="323" y="657"/>
            <a:chExt cx="5435" cy="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657"/>
              <a:ext cx="5435" cy="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324" y="662"/>
              <a:ext cx="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54163"/>
            <a:ext cx="8683625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6477000" y="76200"/>
            <a:ext cx="25114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3124200" y="76200"/>
            <a:ext cx="33528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8229600" y="6477000"/>
            <a:ext cx="758825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340E3D59-BEDE-4FB4-8093-25C3E6327A5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6836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512763" y="1042988"/>
            <a:ext cx="8628062" cy="14287"/>
            <a:chOff x="323" y="657"/>
            <a:chExt cx="5435" cy="9"/>
          </a:xfrm>
        </p:grpSpPr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657"/>
              <a:ext cx="5435" cy="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324" y="662"/>
              <a:ext cx="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36" name="Group 12"/>
          <p:cNvGrpSpPr>
            <a:grpSpLocks/>
          </p:cNvGrpSpPr>
          <p:nvPr/>
        </p:nvGrpSpPr>
        <p:grpSpPr bwMode="auto">
          <a:xfrm>
            <a:off x="512763" y="1054100"/>
            <a:ext cx="8628062" cy="9525"/>
            <a:chOff x="323" y="664"/>
            <a:chExt cx="5435" cy="6"/>
          </a:xfrm>
        </p:grpSpPr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664"/>
              <a:ext cx="5435" cy="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324" y="666"/>
              <a:ext cx="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kern="1200">
          <a:solidFill>
            <a:srgbClr val="4E3B3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4E3B3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4E3B3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4E3B3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4E3B3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4E3B3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512763" y="5346700"/>
            <a:ext cx="8628062" cy="7938"/>
            <a:chOff x="323" y="3368"/>
            <a:chExt cx="5435" cy="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3368"/>
              <a:ext cx="5435" cy="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324" y="3370"/>
              <a:ext cx="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54163"/>
            <a:ext cx="8683625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6836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6477000" y="76200"/>
            <a:ext cx="25114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D38E27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124200" y="76200"/>
            <a:ext cx="33528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8229600" y="6473825"/>
            <a:ext cx="755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</a:tabLst>
              <a:defRPr sz="1200">
                <a:solidFill>
                  <a:srgbClr val="D38E27"/>
                </a:solidFill>
                <a:latin typeface="+mn-lt"/>
                <a:cs typeface="Arial Unicode MS" charset="0"/>
              </a:defRPr>
            </a:lvl1pPr>
          </a:lstStyle>
          <a:p>
            <a:fld id="{AFC341D6-90EF-4051-97CB-8B6846638E9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kern="1200">
          <a:solidFill>
            <a:srgbClr val="4E3B3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4E3B3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4E3B3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4E3B3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4E3B3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4E3B3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" name="Group 1"/>
          <p:cNvGrpSpPr>
            <a:grpSpLocks/>
          </p:cNvGrpSpPr>
          <p:nvPr/>
        </p:nvGrpSpPr>
        <p:grpSpPr bwMode="auto">
          <a:xfrm>
            <a:off x="512763" y="1042988"/>
            <a:ext cx="8628062" cy="14287"/>
            <a:chOff x="323" y="657"/>
            <a:chExt cx="5435" cy="9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657"/>
              <a:ext cx="5435" cy="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075" name="Text Box 3"/>
            <p:cNvSpPr txBox="1">
              <a:spLocks noChangeArrowheads="1"/>
            </p:cNvSpPr>
            <p:nvPr/>
          </p:nvSpPr>
          <p:spPr bwMode="auto">
            <a:xfrm>
              <a:off x="324" y="662"/>
              <a:ext cx="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512763" y="1042988"/>
            <a:ext cx="8628062" cy="14287"/>
            <a:chOff x="323" y="657"/>
            <a:chExt cx="5435" cy="9"/>
          </a:xfrm>
        </p:grpSpPr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657"/>
              <a:ext cx="5435" cy="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324" y="662"/>
              <a:ext cx="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512763" y="1054100"/>
            <a:ext cx="8628062" cy="9525"/>
            <a:chOff x="323" y="664"/>
            <a:chExt cx="5435" cy="6"/>
          </a:xfrm>
        </p:grpSpPr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664"/>
              <a:ext cx="5435" cy="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324" y="666"/>
              <a:ext cx="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54163"/>
            <a:ext cx="8683625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6836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/>
          </p:nvPr>
        </p:nvSpPr>
        <p:spPr bwMode="auto">
          <a:xfrm>
            <a:off x="6477000" y="76200"/>
            <a:ext cx="25114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D38E27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581400" y="76200"/>
            <a:ext cx="28956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8229600" y="6473825"/>
            <a:ext cx="755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</a:tabLst>
              <a:defRPr sz="1200">
                <a:solidFill>
                  <a:srgbClr val="D38E27"/>
                </a:solidFill>
                <a:latin typeface="+mn-lt"/>
                <a:cs typeface="Arial Unicode MS" charset="0"/>
              </a:defRPr>
            </a:lvl1pPr>
          </a:lstStyle>
          <a:p>
            <a:fld id="{959AB70B-FA40-4722-94B5-6FB5F52BA8E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kern="1200">
          <a:solidFill>
            <a:srgbClr val="4E3B3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4E3B3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4E3B3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4E3B3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4E3B3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4E3B3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Group 1"/>
          <p:cNvGrpSpPr>
            <a:grpSpLocks/>
          </p:cNvGrpSpPr>
          <p:nvPr/>
        </p:nvGrpSpPr>
        <p:grpSpPr bwMode="auto">
          <a:xfrm>
            <a:off x="512763" y="3438525"/>
            <a:ext cx="8628062" cy="7938"/>
            <a:chOff x="323" y="2166"/>
            <a:chExt cx="5435" cy="5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2166"/>
              <a:ext cx="5435" cy="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099" name="Text Box 3"/>
            <p:cNvSpPr txBox="1">
              <a:spLocks noChangeArrowheads="1"/>
            </p:cNvSpPr>
            <p:nvPr/>
          </p:nvSpPr>
          <p:spPr bwMode="auto">
            <a:xfrm>
              <a:off x="324" y="2170"/>
              <a:ext cx="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54163"/>
            <a:ext cx="8683625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6836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6477000" y="76200"/>
            <a:ext cx="25114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D38E27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124200" y="76200"/>
            <a:ext cx="33528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8229600" y="6477000"/>
            <a:ext cx="758825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</a:tabLst>
              <a:defRPr sz="1200">
                <a:solidFill>
                  <a:srgbClr val="D38E27"/>
                </a:solidFill>
                <a:latin typeface="+mn-lt"/>
                <a:cs typeface="Arial Unicode MS" charset="0"/>
              </a:defRPr>
            </a:lvl1pPr>
          </a:lstStyle>
          <a:p>
            <a:fld id="{4F5014D7-74B2-4278-8637-AEF0F2DB988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kern="1200">
          <a:solidFill>
            <a:srgbClr val="FBEEC9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BEEC9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BEEC9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BEEC9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BEEC9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BEEC9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BEEC9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BEEC9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BEEC9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BEEC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BEEC9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BEEC9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BEEC9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BEEC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Group 1"/>
          <p:cNvGrpSpPr>
            <a:grpSpLocks/>
          </p:cNvGrpSpPr>
          <p:nvPr/>
        </p:nvGrpSpPr>
        <p:grpSpPr bwMode="auto">
          <a:xfrm>
            <a:off x="512763" y="6016625"/>
            <a:ext cx="8628062" cy="9525"/>
            <a:chOff x="323" y="3790"/>
            <a:chExt cx="5435" cy="6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3790"/>
              <a:ext cx="5435" cy="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123" name="Text Box 3"/>
            <p:cNvSpPr txBox="1">
              <a:spLocks noChangeArrowheads="1"/>
            </p:cNvSpPr>
            <p:nvPr/>
          </p:nvSpPr>
          <p:spPr bwMode="auto">
            <a:xfrm>
              <a:off x="324" y="3792"/>
              <a:ext cx="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54163"/>
            <a:ext cx="8683625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6836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6477000" y="76200"/>
            <a:ext cx="25114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D38E27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124200" y="76200"/>
            <a:ext cx="33528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8229600" y="6477000"/>
            <a:ext cx="7588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</a:tabLst>
              <a:defRPr sz="1200">
                <a:solidFill>
                  <a:srgbClr val="D38E27"/>
                </a:solidFill>
                <a:latin typeface="+mn-lt"/>
                <a:cs typeface="Arial Unicode MS" charset="0"/>
              </a:defRPr>
            </a:lvl1pPr>
          </a:lstStyle>
          <a:p>
            <a:fld id="{3F3C52EC-ABAE-4994-AF3B-63DB1CABCF4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kern="1200">
          <a:solidFill>
            <a:srgbClr val="4E3B3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4E3B3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4E3B3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4E3B3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4E3B3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4E3B3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54163"/>
            <a:ext cx="8683625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6836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77000" y="76200"/>
            <a:ext cx="25114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D38E27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124200" y="76200"/>
            <a:ext cx="33528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229600" y="6477000"/>
            <a:ext cx="758825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</a:tabLst>
              <a:defRPr sz="1200">
                <a:solidFill>
                  <a:srgbClr val="D38E27"/>
                </a:solidFill>
                <a:latin typeface="+mn-lt"/>
                <a:cs typeface="Arial Unicode MS" charset="0"/>
              </a:defRPr>
            </a:lvl1pPr>
          </a:lstStyle>
          <a:p>
            <a:fld id="{DE412A1F-F257-4603-854C-1BBBBB742F9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kern="1200">
          <a:solidFill>
            <a:srgbClr val="4E3B3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4E3B3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4E3B3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4E3B3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4E3B3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4E3B3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Group 1"/>
          <p:cNvGrpSpPr>
            <a:grpSpLocks/>
          </p:cNvGrpSpPr>
          <p:nvPr/>
        </p:nvGrpSpPr>
        <p:grpSpPr bwMode="auto">
          <a:xfrm>
            <a:off x="512763" y="5846763"/>
            <a:ext cx="8628062" cy="7937"/>
            <a:chOff x="323" y="3683"/>
            <a:chExt cx="5435" cy="5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3683"/>
              <a:ext cx="5435" cy="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171" name="Text Box 3"/>
            <p:cNvSpPr txBox="1">
              <a:spLocks noChangeArrowheads="1"/>
            </p:cNvSpPr>
            <p:nvPr/>
          </p:nvSpPr>
          <p:spPr bwMode="auto">
            <a:xfrm>
              <a:off x="324" y="3684"/>
              <a:ext cx="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54163"/>
            <a:ext cx="8683625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6836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6477000" y="76200"/>
            <a:ext cx="25114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D38E27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124200" y="76200"/>
            <a:ext cx="33528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8229600" y="6477000"/>
            <a:ext cx="758825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</a:tabLst>
              <a:defRPr sz="1200">
                <a:solidFill>
                  <a:srgbClr val="D38E27"/>
                </a:solidFill>
                <a:latin typeface="+mn-lt"/>
                <a:cs typeface="Arial Unicode MS" charset="0"/>
              </a:defRPr>
            </a:lvl1pPr>
          </a:lstStyle>
          <a:p>
            <a:fld id="{2F8033AE-C400-412B-8A17-678856D6258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kern="1200">
          <a:solidFill>
            <a:srgbClr val="4E3B3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4E3B3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4E3B3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4E3B3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4E3B3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4E3B3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54163"/>
            <a:ext cx="8683625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6836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77000" y="76200"/>
            <a:ext cx="25114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D38E27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124200" y="76200"/>
            <a:ext cx="33528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229600" y="6477000"/>
            <a:ext cx="758825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</a:tabLst>
              <a:defRPr sz="1200">
                <a:solidFill>
                  <a:srgbClr val="D38E27"/>
                </a:solidFill>
                <a:latin typeface="+mn-lt"/>
                <a:cs typeface="Arial Unicode MS" charset="0"/>
              </a:defRPr>
            </a:lvl1pPr>
          </a:lstStyle>
          <a:p>
            <a:fld id="{5003AFB1-AF53-412F-8E0E-0AC004B4EC5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kern="1200">
          <a:solidFill>
            <a:srgbClr val="4E3B3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4E3B3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4E3B3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4E3B3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4E3B3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4E3B3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54163"/>
            <a:ext cx="8683625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6836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77000" y="76200"/>
            <a:ext cx="25114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D38E27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 altLang="ru-RU"/>
              <a:t>13.05.20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124200" y="76200"/>
            <a:ext cx="33528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229600" y="6477000"/>
            <a:ext cx="758825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</a:tabLst>
              <a:defRPr sz="1200">
                <a:solidFill>
                  <a:srgbClr val="D38E27"/>
                </a:solidFill>
                <a:latin typeface="+mn-lt"/>
                <a:cs typeface="Arial Unicode MS" charset="0"/>
              </a:defRPr>
            </a:lvl1pPr>
          </a:lstStyle>
          <a:p>
            <a:fld id="{40DF581D-1F66-440C-BE4C-AE921108500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kern="1200">
          <a:solidFill>
            <a:srgbClr val="4E3B3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4E3B30"/>
          </a:solidFill>
          <a:latin typeface="Franklin Gothic Medium" panose="020B06030201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4E3B3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4E3B3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4E3B3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4E3B3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4E3B3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3209925" y="1125538"/>
            <a:ext cx="5683250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ClrTx/>
              <a:buSzPct val="70000"/>
              <a:buFontTx/>
              <a:buNone/>
            </a:pPr>
            <a:r>
              <a:rPr lang="ru-RU" altLang="ru-RU" sz="3200">
                <a:solidFill>
                  <a:srgbClr val="A5644E"/>
                </a:solidFill>
                <a:latin typeface="Arial Black" panose="020B0A04020102020204" pitchFamily="34" charset="0"/>
                <a:ea typeface="Microsoft YaHei" panose="020B0503020204020204" pitchFamily="34" charset="-122"/>
              </a:rPr>
              <a:t>Урок № 4</a:t>
            </a:r>
          </a:p>
          <a:p>
            <a:pPr>
              <a:spcBef>
                <a:spcPts val="800"/>
              </a:spcBef>
              <a:buClrTx/>
              <a:buSzPct val="70000"/>
              <a:buFontTx/>
              <a:buNone/>
            </a:pPr>
            <a:endParaRPr lang="ru-RU" altLang="ru-RU" sz="3200">
              <a:solidFill>
                <a:srgbClr val="A5644E"/>
              </a:solidFill>
              <a:latin typeface="Arial Black" panose="020B0A04020102020204" pitchFamily="34" charset="0"/>
              <a:ea typeface="Microsoft YaHei" panose="020B0503020204020204" pitchFamily="34" charset="-122"/>
            </a:endParaRPr>
          </a:p>
          <a:p>
            <a:pPr>
              <a:spcBef>
                <a:spcPts val="900"/>
              </a:spcBef>
              <a:buClrTx/>
              <a:buFontTx/>
              <a:buNone/>
            </a:pPr>
            <a:r>
              <a:rPr lang="ru-RU" altLang="ru-RU" sz="4400">
                <a:solidFill>
                  <a:srgbClr val="C00000"/>
                </a:solidFill>
                <a:latin typeface="Arial Black" panose="020B0A04020102020204" pitchFamily="34" charset="0"/>
                <a:ea typeface="Microsoft YaHei" panose="020B0503020204020204" pitchFamily="34" charset="-122"/>
              </a:rPr>
              <a:t>Склад і властивості професійних препаратів для хімічної завивки</a:t>
            </a:r>
          </a:p>
          <a:p>
            <a:pPr>
              <a:spcBef>
                <a:spcPts val="550"/>
              </a:spcBef>
              <a:buClrTx/>
              <a:buSzPct val="70000"/>
              <a:buFontTx/>
              <a:buNone/>
            </a:pPr>
            <a:endParaRPr lang="ru-RU" altLang="ru-RU" sz="4400">
              <a:solidFill>
                <a:srgbClr val="C00000"/>
              </a:solidFill>
              <a:latin typeface="Arial Black" panose="020B0A04020102020204" pitchFamily="34" charset="0"/>
              <a:ea typeface="Microsoft YaHei" panose="020B0503020204020204" pitchFamily="34" charset="-122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05263"/>
            <a:ext cx="190500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213"/>
            <a:ext cx="318135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7688841A-D44F-494D-8385-7B7E052E0C46}" type="slidenum">
              <a:rPr lang="ru-RU" altLang="ru-RU" sz="1200">
                <a:solidFill>
                  <a:srgbClr val="D38E27"/>
                </a:solidFill>
                <a:latin typeface="Franklin Gothic Book" panose="020B0503020102020204" pitchFamily="34" charset="0"/>
              </a:rPr>
              <a:pPr algn="r"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D38E27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68313" y="5084763"/>
            <a:ext cx="8496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68313" y="1412875"/>
            <a:ext cx="8351837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68313" y="1858963"/>
            <a:ext cx="8675687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endParaRPr lang="ru-RU" altLang="ru-RU"/>
          </a:p>
          <a:p>
            <a:pPr>
              <a:buClrTx/>
              <a:buFontTx/>
              <a:buNone/>
            </a:pPr>
            <a:endParaRPr lang="ru-RU" altLang="ru-RU"/>
          </a:p>
          <a:p>
            <a:pPr>
              <a:buClrTx/>
              <a:buFontTx/>
              <a:buNone/>
            </a:pPr>
            <a:endParaRPr lang="ru-RU" alt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68313" y="1535113"/>
            <a:ext cx="84963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Концентровані фіксатори розводяться водою у співвідношенні 1: 1, і на їх упаковці є напис «1 + 1».</a:t>
            </a:r>
          </a:p>
          <a:p>
            <a:pPr>
              <a:buClrTx/>
              <a:buFontTx/>
              <a:buNone/>
            </a:pP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Якщо такого позначення немає, значить - розчин неконцентрований, тобто готовий до вживання.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F4C862C0-3324-4D55-B661-35FD0F6FD1FC}" type="slidenum">
              <a:rPr lang="ru-RU" altLang="ru-RU" sz="1200">
                <a:solidFill>
                  <a:srgbClr val="D38E27"/>
                </a:solidFill>
                <a:latin typeface="Franklin Gothic Book" panose="020B0503020102020204" pitchFamily="34" charset="0"/>
              </a:rPr>
              <a:pPr algn="r">
                <a:buClrTx/>
                <a:buFontTx/>
                <a:buNone/>
              </a:pPr>
              <a:t>10</a:t>
            </a:fld>
            <a:endParaRPr lang="ru-RU" altLang="ru-RU" sz="1200">
              <a:solidFill>
                <a:srgbClr val="D38E27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5900" y="766763"/>
            <a:ext cx="8640763" cy="53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Завдання: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1.Перерахуйте обладнання, що використовується для хімічної завивки.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2.Перерахуйте інструменти і пристосування для накрутки волосся.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3.Перерахуйте інструменти і пристосування для нанесення складу (лосьйону) і фіксатора.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4.Перерахуйте інструменти і предмети, необхідні для довготривалого розгладжуванняволосся.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5.Яка кількість наборів робочого інструмента має бути на одного майстра?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86F1C671-D80B-469D-B0A9-A3D8E5416273}" type="slidenum">
              <a:rPr lang="ru-RU" altLang="ru-RU" sz="1200">
                <a:solidFill>
                  <a:srgbClr val="D38E27"/>
                </a:solidFill>
                <a:latin typeface="Franklin Gothic Book" panose="020B0503020102020204" pitchFamily="34" charset="0"/>
              </a:rPr>
              <a:pPr algn="r">
                <a:buClrTx/>
                <a:buFontTx/>
                <a:buNone/>
              </a:pPr>
              <a:t>11</a:t>
            </a:fld>
            <a:endParaRPr lang="ru-RU" altLang="ru-RU" sz="1200">
              <a:solidFill>
                <a:srgbClr val="D38E27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-1684338" y="438150"/>
            <a:ext cx="1809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80975" y="1412875"/>
            <a:ext cx="8640763" cy="493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6.Перерахуйте різновиди бігуді, використовувані для хімічної завивки.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7.Перерахуйте правила застосування бігуді.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8.Перерахуйте правила накрутки волосся на коклюшки.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9.Яким повинен бути завиток або діаметр коклюшек для укладання в майбутньому феном і яким - при укладанні на бігуді?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10.Перерахуйте правила застосування паперу для кінчиків волосся.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11.Перерахуйте правила застосування аплікатора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FE88A542-5A4F-4E13-B379-3026327CCEF4}" type="slidenum">
              <a:rPr lang="ru-RU" altLang="ru-RU" sz="1200">
                <a:solidFill>
                  <a:srgbClr val="D38E27"/>
                </a:solidFill>
                <a:latin typeface="Franklin Gothic Book" panose="020B0503020102020204" pitchFamily="34" charset="0"/>
              </a:rPr>
              <a:pPr algn="r">
                <a:buClrTx/>
                <a:buFontTx/>
                <a:buNone/>
              </a:pPr>
              <a:t>12</a:t>
            </a:fld>
            <a:endParaRPr lang="ru-RU" altLang="ru-RU" sz="1200">
              <a:solidFill>
                <a:srgbClr val="D38E27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80975" y="1412875"/>
            <a:ext cx="8640763" cy="257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12.Види білизни. Норми білизни.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13.Види препаратів для хімічної завивки і фіксації.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14.Норми витрати препаратів за хімічної завивки і фіксації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15.Час впливу препаратів при виконанні хімічної завивки і фіксації.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4444047B-2464-420F-A716-5380420B8B47}" type="slidenum">
              <a:rPr lang="ru-RU" altLang="ru-RU" sz="1200">
                <a:solidFill>
                  <a:srgbClr val="D38E27"/>
                </a:solidFill>
                <a:latin typeface="Franklin Gothic Book" panose="020B0503020102020204" pitchFamily="34" charset="0"/>
              </a:rPr>
              <a:pPr algn="r">
                <a:buClrTx/>
                <a:buFontTx/>
                <a:buNone/>
              </a:pPr>
              <a:t>13</a:t>
            </a:fld>
            <a:endParaRPr lang="ru-RU" altLang="ru-RU" sz="1200">
              <a:solidFill>
                <a:srgbClr val="D38E27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68313" y="5084763"/>
            <a:ext cx="8496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55613" y="1341438"/>
            <a:ext cx="8496300" cy="478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Майже всі препарати для завивки, лосьйони створюються на основі тіоорганічних з'єднань і їх похідних, які дають можливість впливати на форму волосся і змінювати її навіть при нормальній температурі людського тіла.</a:t>
            </a:r>
          </a:p>
          <a:p>
            <a:pPr>
              <a:buClrTx/>
              <a:buFontTx/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Дуже важливою характеристикою хімічного складу для завивки волосся є його водневий показник pH.</a:t>
            </a:r>
          </a:p>
          <a:p>
            <a:pPr>
              <a:buClrTx/>
              <a:buFontTx/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Чим показник pH вище, тим активніше вплив хімічного складу на волосся і тим більше ймовірність повного руйнування зв'язків і розчинення кератину волосся.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CCED31C4-C7A2-4A36-9902-0A57D7587726}" type="slidenum">
              <a:rPr lang="ru-RU" altLang="ru-RU" sz="1200">
                <a:solidFill>
                  <a:srgbClr val="D38E27"/>
                </a:solidFill>
                <a:latin typeface="Franklin Gothic Book" panose="020B0503020102020204" pitchFamily="34" charset="0"/>
              </a:rPr>
              <a:pPr algn="r">
                <a:buClrTx/>
                <a:buFontTx/>
                <a:buNone/>
              </a:pPr>
              <a:t>2</a:t>
            </a:fld>
            <a:endParaRPr lang="ru-RU" altLang="ru-RU" sz="1200">
              <a:solidFill>
                <a:srgbClr val="D38E27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68313" y="5084763"/>
            <a:ext cx="8496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79388" y="431800"/>
            <a:ext cx="8785225" cy="558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Лужний препарат для хімічної завивки</a:t>
            </a:r>
          </a:p>
          <a:p>
            <a:pPr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Лужний перманент це класичний склад, основним компонентом якого є тіогліколева кислота.</a:t>
            </a:r>
          </a:p>
          <a:p>
            <a:pPr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Цей хімічний склад застосовується для завивки здорового і натурального волосся і створює пружний завиток. Його рН становить 8,5-9,5 (залежно від вмісту аміаку).</a:t>
            </a:r>
          </a:p>
          <a:p>
            <a:pPr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Недоліком лужного перманенту є те, що він виділяє шкідливі пари сірководню, які при вдиханні можуть викликати у людини різні побічні явища - головний біль, нездужання, дерматити. Тому дуже важливо стежити за тим, щоб приміщення перукарських салонів дуже добре провітрювалися.</a:t>
            </a:r>
          </a:p>
          <a:p>
            <a:pPr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Класичні лужні склади сьогодні вже не так агресивно діють на волосся завдяки наявності в них речовин, які заліковують вже наявні на волоссі ушкодження і послаблюють дію хімічного складу для завивки на ці місця.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A71CAD93-2CB1-45D3-9546-605180721F59}" type="slidenum">
              <a:rPr lang="ru-RU" altLang="ru-RU" sz="1200">
                <a:solidFill>
                  <a:srgbClr val="D38E27"/>
                </a:solidFill>
                <a:latin typeface="Franklin Gothic Book" panose="020B0503020102020204" pitchFamily="34" charset="0"/>
              </a:rPr>
              <a:pPr algn="r">
                <a:buClrTx/>
                <a:buFontTx/>
                <a:buNone/>
              </a:pPr>
              <a:t>3</a:t>
            </a:fld>
            <a:endParaRPr lang="ru-RU" altLang="ru-RU" sz="1200">
              <a:solidFill>
                <a:srgbClr val="D38E27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8313" y="5084763"/>
            <a:ext cx="8496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68313" y="215900"/>
            <a:ext cx="8496300" cy="594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endParaRPr lang="ru-RU" altLang="ru-RU" sz="240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buClrTx/>
              <a:buFontTx/>
              <a:buNone/>
            </a:pPr>
            <a:r>
              <a:rPr lang="ru-RU" altLang="ru-RU" sz="2400" b="1">
                <a:latin typeface="Times New Roman" panose="02020603050405020304" pitchFamily="18" charset="0"/>
                <a:cs typeface="Calibri" panose="020F0502020204030204" pitchFamily="34" charset="0"/>
              </a:rPr>
              <a:t>Нейтральний та кислотно-збалансований прперат для хімічної завивки</a:t>
            </a:r>
          </a:p>
          <a:p>
            <a:pPr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Нейтральні і кислотно-збалансовані хімічні склади для завивки волосся з'явилися в 1970 році.</a:t>
            </a:r>
          </a:p>
          <a:p>
            <a:pPr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Ці склади не містять сильних лугів і, отже, менш шкідливі для волосся.</a:t>
            </a:r>
          </a:p>
          <a:p>
            <a:pPr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Головним компонентом цих хімічних складів є гліцерил-монотіогліколят.</a:t>
            </a:r>
          </a:p>
          <a:p>
            <a:pPr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У цих розчинів pH (5-7) нижче, ніж у лужного, тобто ближче до pH волосся і шкіри голови.</a:t>
            </a:r>
          </a:p>
          <a:p>
            <a:pPr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Препарат починає «працювати» тільки після того, як буде змішаний з активатором. При змішуванні відбувається хімічна реакція з великим виділенням тепла, і склад нагрівається до температури 40 ° С, що значно прискорює процес завивки волосся.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3F0808BB-EA0F-4989-928A-06283463C5CE}" type="slidenum">
              <a:rPr lang="ru-RU" altLang="ru-RU" sz="1200">
                <a:solidFill>
                  <a:srgbClr val="D38E27"/>
                </a:solidFill>
                <a:latin typeface="Franklin Gothic Book" panose="020B0503020102020204" pitchFamily="34" charset="0"/>
              </a:rPr>
              <a:pPr algn="r">
                <a:buClrTx/>
                <a:buFontTx/>
                <a:buNone/>
              </a:pPr>
              <a:t>4</a:t>
            </a:fld>
            <a:endParaRPr lang="ru-RU" altLang="ru-RU" sz="1200">
              <a:solidFill>
                <a:srgbClr val="D38E27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68313" y="5084763"/>
            <a:ext cx="8496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50825" y="1225550"/>
            <a:ext cx="8713788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Дія кислотно-збалансованого перманенту набагато м'якше лужного, але завиток виходить менш пружним. Так як в волоссі цей склад проникає повільніше лужного, процес завивки волосся триває трохи довше.</a:t>
            </a:r>
          </a:p>
          <a:p>
            <a:pPr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Такий вид перманенту застосовують при слабкому від природи, втомленому, сильно знебарвленому волоссі.</a:t>
            </a:r>
          </a:p>
          <a:p>
            <a:pPr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Недолік цього складу в тому, що він менш стійкий, і завивка тримається на волоссі не дуже довго. Особливістю кислотного складу для завивки є те, що завдяки малому розбуханню волосся зачіска менше боїться вологи і впливів погоди, а кучері і хвилі виглядають більш природно. При роботі з цим препаратом слід пам'ятати, що обидві рідини змішуються безпосередньо перед самим вживанням і отриманий склад не підлягає зберіганню.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2BD7B3F4-7A23-499D-AF4E-703D6858113D}" type="slidenum">
              <a:rPr lang="ru-RU" altLang="ru-RU" sz="1200">
                <a:solidFill>
                  <a:srgbClr val="D38E27"/>
                </a:solidFill>
                <a:latin typeface="Franklin Gothic Book" panose="020B0503020102020204" pitchFamily="34" charset="0"/>
              </a:rPr>
              <a:pPr algn="r">
                <a:buClrTx/>
                <a:buFontTx/>
                <a:buNone/>
              </a:pPr>
              <a:t>5</a:t>
            </a:fld>
            <a:endParaRPr lang="ru-RU" altLang="ru-RU" sz="1200">
              <a:solidFill>
                <a:srgbClr val="D38E27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68313" y="5084763"/>
            <a:ext cx="8496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04825" y="792163"/>
            <a:ext cx="8351838" cy="551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  <a:buClrTx/>
              <a:buFontTx/>
              <a:buNone/>
            </a:pPr>
            <a:r>
              <a:rPr lang="ru-RU" altLang="ru-RU" sz="2400" b="1">
                <a:latin typeface="Times New Roman" panose="02020603050405020304" pitchFamily="18" charset="0"/>
                <a:cs typeface="Calibri" panose="020F0502020204030204" pitchFamily="34" charset="0"/>
              </a:rPr>
              <a:t>М'який лужний препарат для хімічної завивки 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М'який лужний розчин перманенту на амінокислотах не завдає волоссю ніякої шкоди в порівнянні зі звичайним лужним.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При виконанні хімії волосся отримують протеїновий курс лікування, завдяки якому поліпшується структура пошкодженого волосся, а завивка виходить більш довговічною.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Препарат майже не має запаху, не завдає шкірі і дихальним органам ніякої шкоди. Але ризик появи алергії при використанні даного складу вищий, ніж при використанні звичайного лужного складу.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5CB20F96-D5D7-4E25-809F-C0F6343E13CE}" type="slidenum">
              <a:rPr lang="ru-RU" altLang="ru-RU" sz="1200">
                <a:solidFill>
                  <a:srgbClr val="D38E27"/>
                </a:solidFill>
                <a:latin typeface="Franklin Gothic Book" panose="020B0503020102020204" pitchFamily="34" charset="0"/>
              </a:rPr>
              <a:pPr algn="r">
                <a:buClrTx/>
                <a:buFontTx/>
                <a:buNone/>
              </a:pPr>
              <a:t>6</a:t>
            </a:fld>
            <a:endParaRPr lang="ru-RU" altLang="ru-RU" sz="1200">
              <a:solidFill>
                <a:srgbClr val="D38E27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8313" y="5084763"/>
            <a:ext cx="8496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68313" y="1412875"/>
            <a:ext cx="8351837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58775" y="792163"/>
            <a:ext cx="8569325" cy="521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Гелеподібний препарат для хімічної завивки:</a:t>
            </a:r>
          </a:p>
          <a:p>
            <a:pPr>
              <a:buClrTx/>
              <a:buFontTx/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На відміну від звичайних рідких препаратів гелеобразний добре видавлюється з тюбика і наноситься пензликом на волосся.</a:t>
            </a:r>
          </a:p>
          <a:p>
            <a:pPr>
              <a:buClrTx/>
              <a:buFontTx/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Гелеобразний препарат зручний для завивки окремих ділянок волосся голови. Такий препарат застосовується для завивки відрослого кореня волосся, підняття коренів короткого волосся, завивки скроневих зон в чоловічих коротких стрижках. У цьому випадку використовують не коклюшки, а гребінець. На волосся наносять гель-перманент і гребінцем надають волоссю необхідну форму.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FEA55012-1143-478B-AA7B-7211AC71C7A7}" type="slidenum">
              <a:rPr lang="ru-RU" altLang="ru-RU" sz="1200">
                <a:solidFill>
                  <a:srgbClr val="D38E27"/>
                </a:solidFill>
                <a:latin typeface="Franklin Gothic Book" panose="020B0503020102020204" pitchFamily="34" charset="0"/>
              </a:rPr>
              <a:pPr algn="r">
                <a:buClrTx/>
                <a:buFontTx/>
                <a:buNone/>
              </a:pPr>
              <a:t>7</a:t>
            </a:fld>
            <a:endParaRPr lang="ru-RU" altLang="ru-RU" sz="1200">
              <a:solidFill>
                <a:srgbClr val="D38E27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68313" y="5084763"/>
            <a:ext cx="8496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68313" y="1412875"/>
            <a:ext cx="8351837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68313" y="1255713"/>
            <a:ext cx="8675687" cy="292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endParaRPr lang="ru-RU" altLang="ru-RU"/>
          </a:p>
          <a:p>
            <a:pPr algn="ctr">
              <a:buClrTx/>
              <a:buFontTx/>
              <a:buNone/>
            </a:pPr>
            <a:r>
              <a:rPr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Піноподібний препарат для хімічної завивки:</a:t>
            </a:r>
          </a:p>
          <a:p>
            <a:pPr>
              <a:buClrTx/>
              <a:buFontTx/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Пеноподібний перманент найбільш нешкідливий препарат для завивки волосся. Вплив його настільки м'яке, що в результаті завивки волосся набуває обсяг практично без завитків.</a:t>
            </a:r>
          </a:p>
          <a:p>
            <a:pPr>
              <a:buClrTx/>
              <a:buFontTx/>
              <a:buNone/>
            </a:pP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99E49F23-A2C3-4B4D-A10E-89DF043C5F38}" type="slidenum">
              <a:rPr lang="ru-RU" altLang="ru-RU" sz="1200">
                <a:solidFill>
                  <a:srgbClr val="D38E27"/>
                </a:solidFill>
                <a:latin typeface="Franklin Gothic Book" panose="020B0503020102020204" pitchFamily="34" charset="0"/>
              </a:rPr>
              <a:pPr algn="r">
                <a:buClrTx/>
                <a:buFontTx/>
                <a:buNone/>
              </a:pPr>
              <a:t>8</a:t>
            </a:fld>
            <a:endParaRPr lang="ru-RU" altLang="ru-RU" sz="1200">
              <a:solidFill>
                <a:srgbClr val="D38E27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68313" y="5084763"/>
            <a:ext cx="8496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68313" y="1412875"/>
            <a:ext cx="8351837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  <a:buClrTx/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1858963"/>
            <a:ext cx="8675687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endParaRPr lang="ru-RU" altLang="ru-RU"/>
          </a:p>
          <a:p>
            <a:pPr>
              <a:buClrTx/>
              <a:buFontTx/>
              <a:buNone/>
            </a:pPr>
            <a:endParaRPr lang="ru-RU" altLang="ru-RU"/>
          </a:p>
          <a:p>
            <a:pPr>
              <a:buClrTx/>
              <a:buFontTx/>
              <a:buNone/>
            </a:pPr>
            <a:endParaRPr lang="ru-RU" alt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95288" y="431800"/>
            <a:ext cx="8496300" cy="606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Фіксатори( фіксажі) для хімічної завивки</a:t>
            </a: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ClrTx/>
              <a:buFontTx/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Щоб зафіксувати отриманий завиток, застосовують склад, що володіє окислювальними властивостями. Всі готові препарати для фіксування волосся після хімічної завивки містять перекис водню (не більше 3%).</a:t>
            </a:r>
          </a:p>
          <a:p>
            <a:pPr>
              <a:buClrTx/>
              <a:buFontTx/>
              <a:buNone/>
            </a:pP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Tx/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При її впливі, зв'язки всередині волосся відновлюються і волоссю повертаються його колишні властивості.</a:t>
            </a:r>
          </a:p>
          <a:p>
            <a:pPr>
              <a:buClrTx/>
              <a:buFontTx/>
              <a:buNone/>
            </a:pP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Tx/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Фіксатори можуть бути:</a:t>
            </a:r>
          </a:p>
          <a:p>
            <a:pPr>
              <a:buClrTx/>
              <a:buFontTx/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  концентровані і неконцентровані,</a:t>
            </a:r>
          </a:p>
          <a:p>
            <a:pPr>
              <a:buClrTx/>
              <a:buFontTx/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  пінні і непінні.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B86C2525-B8E8-42D6-B15C-1917E927878B}" type="slidenum">
              <a:rPr lang="ru-RU" altLang="ru-RU" sz="1200">
                <a:solidFill>
                  <a:srgbClr val="D38E27"/>
                </a:solidFill>
                <a:latin typeface="Franklin Gothic Book" panose="020B0503020102020204" pitchFamily="34" charset="0"/>
              </a:rPr>
              <a:pPr algn="r">
                <a:buClrTx/>
                <a:buFontTx/>
                <a:buNone/>
              </a:pPr>
              <a:t>9</a:t>
            </a:fld>
            <a:endParaRPr lang="ru-RU" altLang="ru-RU" sz="1200">
              <a:solidFill>
                <a:srgbClr val="D38E27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Franklin Gothic Medium"/>
        <a:ea typeface="Microsoft YaHei"/>
        <a:cs typeface=""/>
      </a:majorFont>
      <a:minorFont>
        <a:latin typeface="Franklin Gothic Book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Franklin Gothic Medium"/>
        <a:ea typeface="Microsoft YaHei"/>
        <a:cs typeface=""/>
      </a:majorFont>
      <a:minorFont>
        <a:latin typeface="Franklin Gothic Book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Franklin Gothic Medium"/>
        <a:ea typeface="Microsoft YaHei"/>
        <a:cs typeface=""/>
      </a:majorFont>
      <a:minorFont>
        <a:latin typeface="Franklin Gothic Book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Franklin Gothic Medium"/>
        <a:ea typeface="Microsoft YaHei"/>
        <a:cs typeface=""/>
      </a:majorFont>
      <a:minorFont>
        <a:latin typeface="Franklin Gothic Book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Franklin Gothic Medium"/>
        <a:ea typeface="Microsoft YaHei"/>
        <a:cs typeface=""/>
      </a:majorFont>
      <a:minorFont>
        <a:latin typeface="Franklin Gothic Book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Franklin Gothic Medium"/>
        <a:ea typeface="Microsoft YaHei"/>
        <a:cs typeface=""/>
      </a:majorFont>
      <a:minorFont>
        <a:latin typeface="Franklin Gothic Book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Franklin Gothic Medium"/>
        <a:ea typeface="Microsoft YaHei"/>
        <a:cs typeface=""/>
      </a:majorFont>
      <a:minorFont>
        <a:latin typeface="Franklin Gothic Book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Franklin Gothic Medium"/>
        <a:ea typeface="Microsoft YaHei"/>
        <a:cs typeface=""/>
      </a:majorFont>
      <a:minorFont>
        <a:latin typeface="Franklin Gothic Book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Franklin Gothic Medium"/>
        <a:ea typeface="Microsoft YaHei"/>
        <a:cs typeface=""/>
      </a:majorFont>
      <a:minorFont>
        <a:latin typeface="Franklin Gothic Book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2601</TotalTime>
  <Words>875</Words>
  <Application>Microsoft Office PowerPoint</Application>
  <PresentationFormat>Экран (4:3)</PresentationFormat>
  <Paragraphs>92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13</vt:i4>
      </vt:variant>
    </vt:vector>
  </HeadingPairs>
  <TitlesOfParts>
    <vt:vector size="31" baseType="lpstr">
      <vt:lpstr>Times New Roman</vt:lpstr>
      <vt:lpstr>Franklin Gothic Medium</vt:lpstr>
      <vt:lpstr>Microsoft YaHei</vt:lpstr>
      <vt:lpstr>Franklin Gothic Book</vt:lpstr>
      <vt:lpstr>Arial</vt:lpstr>
      <vt:lpstr>Arial Unicode MS</vt:lpstr>
      <vt:lpstr>Wingdings</vt:lpstr>
      <vt:lpstr>Arial Black</vt:lpstr>
      <vt:lpstr>Calibri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1</cp:lastModifiedBy>
  <cp:revision>113</cp:revision>
  <cp:lastPrinted>2012-09-02T13:37:48Z</cp:lastPrinted>
  <dcterms:created xsi:type="dcterms:W3CDTF">2011-09-13T14:43:25Z</dcterms:created>
  <dcterms:modified xsi:type="dcterms:W3CDTF">2020-05-20T14:18:14Z</dcterms:modified>
</cp:coreProperties>
</file>