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75" r:id="rId6"/>
    <p:sldId id="267" r:id="rId7"/>
    <p:sldId id="268" r:id="rId8"/>
    <p:sldId id="269" r:id="rId9"/>
    <p:sldId id="276" r:id="rId10"/>
    <p:sldId id="277"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866" autoAdjust="0"/>
  </p:normalViewPr>
  <p:slideViewPr>
    <p:cSldViewPr>
      <p:cViewPr varScale="1">
        <p:scale>
          <a:sx n="73" d="100"/>
          <a:sy n="73" d="100"/>
        </p:scale>
        <p:origin x="12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0001D5A-8C9F-4CC0-8677-074CB87C1726}" type="datetimeFigureOut">
              <a:rPr lang="ru-RU"/>
              <a:pPr>
                <a:defRPr/>
              </a:pPr>
              <a:t>26.05.2020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D333D73C-FC4E-47B2-8E9F-61FE4EA41542}" type="slidenum">
              <a:rPr lang="ru-RU" altLang="ru-RU"/>
              <a:pPr/>
              <a:t>‹#›</a:t>
            </a:fld>
            <a:endParaRPr lang="ru-RU" altLang="ru-RU"/>
          </a:p>
        </p:txBody>
      </p:sp>
    </p:spTree>
    <p:extLst>
      <p:ext uri="{BB962C8B-B14F-4D97-AF65-F5344CB8AC3E}">
        <p14:creationId xmlns:p14="http://schemas.microsoft.com/office/powerpoint/2010/main" val="88192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2474A0E-6D37-4C30-9C6D-58AAD230C462}" type="datetimeFigureOut">
              <a:rPr lang="ru-RU"/>
              <a:pPr>
                <a:defRPr/>
              </a:pPr>
              <a:t>26.05.2020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65446B0D-D592-4668-AD13-626DAC257BC0}" type="slidenum">
              <a:rPr lang="ru-RU" altLang="ru-RU"/>
              <a:pPr/>
              <a:t>‹#›</a:t>
            </a:fld>
            <a:endParaRPr lang="ru-RU" altLang="ru-RU"/>
          </a:p>
        </p:txBody>
      </p:sp>
    </p:spTree>
    <p:extLst>
      <p:ext uri="{BB962C8B-B14F-4D97-AF65-F5344CB8AC3E}">
        <p14:creationId xmlns:p14="http://schemas.microsoft.com/office/powerpoint/2010/main" val="146076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7B8D1EB-0756-4362-9C46-C6C4E611AF2D}" type="datetimeFigureOut">
              <a:rPr lang="ru-RU"/>
              <a:pPr>
                <a:defRPr/>
              </a:pPr>
              <a:t>26.05.2020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EE3D2E07-0B43-45C7-9385-10093766E8DA}" type="slidenum">
              <a:rPr lang="ru-RU" altLang="ru-RU"/>
              <a:pPr/>
              <a:t>‹#›</a:t>
            </a:fld>
            <a:endParaRPr lang="ru-RU" altLang="ru-RU"/>
          </a:p>
        </p:txBody>
      </p:sp>
    </p:spTree>
    <p:extLst>
      <p:ext uri="{BB962C8B-B14F-4D97-AF65-F5344CB8AC3E}">
        <p14:creationId xmlns:p14="http://schemas.microsoft.com/office/powerpoint/2010/main" val="379067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9EC7B55-C4EA-465F-94E1-631C7C5911FD}" type="datetimeFigureOut">
              <a:rPr lang="ru-RU"/>
              <a:pPr>
                <a:defRPr/>
              </a:pPr>
              <a:t>26.05.2020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41B4AE93-06D3-465A-AEEA-B2D86D35D115}" type="slidenum">
              <a:rPr lang="ru-RU" altLang="ru-RU"/>
              <a:pPr/>
              <a:t>‹#›</a:t>
            </a:fld>
            <a:endParaRPr lang="ru-RU" altLang="ru-RU"/>
          </a:p>
        </p:txBody>
      </p:sp>
    </p:spTree>
    <p:extLst>
      <p:ext uri="{BB962C8B-B14F-4D97-AF65-F5344CB8AC3E}">
        <p14:creationId xmlns:p14="http://schemas.microsoft.com/office/powerpoint/2010/main" val="222774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3DD2F24-F3B0-4E99-ABC3-45C0F23C1133}" type="datetimeFigureOut">
              <a:rPr lang="ru-RU"/>
              <a:pPr>
                <a:defRPr/>
              </a:pPr>
              <a:t>26.05.2020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20387C0-BB4C-4F2D-A924-646958E962CA}" type="slidenum">
              <a:rPr lang="ru-RU" altLang="ru-RU"/>
              <a:pPr/>
              <a:t>‹#›</a:t>
            </a:fld>
            <a:endParaRPr lang="ru-RU" altLang="ru-RU"/>
          </a:p>
        </p:txBody>
      </p:sp>
    </p:spTree>
    <p:extLst>
      <p:ext uri="{BB962C8B-B14F-4D97-AF65-F5344CB8AC3E}">
        <p14:creationId xmlns:p14="http://schemas.microsoft.com/office/powerpoint/2010/main" val="359208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4CAEB02-89BF-485B-B613-C5674E91C025}" type="datetimeFigureOut">
              <a:rPr lang="ru-RU"/>
              <a:pPr>
                <a:defRPr/>
              </a:pPr>
              <a:t>26.05.2020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4E9F6D3C-B941-456B-8F13-EFED6DD558F6}" type="slidenum">
              <a:rPr lang="ru-RU" altLang="ru-RU"/>
              <a:pPr/>
              <a:t>‹#›</a:t>
            </a:fld>
            <a:endParaRPr lang="ru-RU" altLang="ru-RU"/>
          </a:p>
        </p:txBody>
      </p:sp>
    </p:spTree>
    <p:extLst>
      <p:ext uri="{BB962C8B-B14F-4D97-AF65-F5344CB8AC3E}">
        <p14:creationId xmlns:p14="http://schemas.microsoft.com/office/powerpoint/2010/main" val="166212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9D5BEA6-9FAB-49E3-8586-469757156567}" type="datetimeFigureOut">
              <a:rPr lang="ru-RU"/>
              <a:pPr>
                <a:defRPr/>
              </a:pPr>
              <a:t>26.05.2020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502EF407-2D7B-462C-88B4-A726A899E076}" type="slidenum">
              <a:rPr lang="ru-RU" altLang="ru-RU"/>
              <a:pPr/>
              <a:t>‹#›</a:t>
            </a:fld>
            <a:endParaRPr lang="ru-RU" altLang="ru-RU"/>
          </a:p>
        </p:txBody>
      </p:sp>
    </p:spTree>
    <p:extLst>
      <p:ext uri="{BB962C8B-B14F-4D97-AF65-F5344CB8AC3E}">
        <p14:creationId xmlns:p14="http://schemas.microsoft.com/office/powerpoint/2010/main" val="212071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EDE601D-2C1A-4591-A401-F2CBA94F1662}" type="datetimeFigureOut">
              <a:rPr lang="ru-RU"/>
              <a:pPr>
                <a:defRPr/>
              </a:pPr>
              <a:t>26.05.2020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CE656EEB-DF00-46B8-970D-C93AED25695D}" type="slidenum">
              <a:rPr lang="ru-RU" altLang="ru-RU"/>
              <a:pPr/>
              <a:t>‹#›</a:t>
            </a:fld>
            <a:endParaRPr lang="ru-RU" altLang="ru-RU"/>
          </a:p>
        </p:txBody>
      </p:sp>
    </p:spTree>
    <p:extLst>
      <p:ext uri="{BB962C8B-B14F-4D97-AF65-F5344CB8AC3E}">
        <p14:creationId xmlns:p14="http://schemas.microsoft.com/office/powerpoint/2010/main" val="211749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610C653-9E0D-4510-AD32-7CC64AB4EC8A}" type="datetimeFigureOut">
              <a:rPr lang="ru-RU"/>
              <a:pPr>
                <a:defRPr/>
              </a:pPr>
              <a:t>26.05.2020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735D0D85-D89C-4212-8D22-8EDA0754EBC7}" type="slidenum">
              <a:rPr lang="ru-RU" altLang="ru-RU"/>
              <a:pPr/>
              <a:t>‹#›</a:t>
            </a:fld>
            <a:endParaRPr lang="ru-RU" altLang="ru-RU"/>
          </a:p>
        </p:txBody>
      </p:sp>
    </p:spTree>
    <p:extLst>
      <p:ext uri="{BB962C8B-B14F-4D97-AF65-F5344CB8AC3E}">
        <p14:creationId xmlns:p14="http://schemas.microsoft.com/office/powerpoint/2010/main" val="397375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9D84846-C39B-42E3-B3A8-D7B4ECE83F15}" type="datetimeFigureOut">
              <a:rPr lang="ru-RU"/>
              <a:pPr>
                <a:defRPr/>
              </a:pPr>
              <a:t>26.05.2020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41CE290C-96EA-42BA-A9C4-5AE25EBF373C}" type="slidenum">
              <a:rPr lang="ru-RU" altLang="ru-RU"/>
              <a:pPr/>
              <a:t>‹#›</a:t>
            </a:fld>
            <a:endParaRPr lang="ru-RU" altLang="ru-RU"/>
          </a:p>
        </p:txBody>
      </p:sp>
    </p:spTree>
    <p:extLst>
      <p:ext uri="{BB962C8B-B14F-4D97-AF65-F5344CB8AC3E}">
        <p14:creationId xmlns:p14="http://schemas.microsoft.com/office/powerpoint/2010/main" val="217254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310733F-F56B-4020-AD72-309F1FD530F4}" type="datetimeFigureOut">
              <a:rPr lang="ru-RU"/>
              <a:pPr>
                <a:defRPr/>
              </a:pPr>
              <a:t>26.05.2020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18302FA9-0A57-44F0-AE55-8803ADE5F4DE}" type="slidenum">
              <a:rPr lang="ru-RU" altLang="ru-RU"/>
              <a:pPr/>
              <a:t>‹#›</a:t>
            </a:fld>
            <a:endParaRPr lang="ru-RU" altLang="ru-RU"/>
          </a:p>
        </p:txBody>
      </p:sp>
    </p:spTree>
    <p:extLst>
      <p:ext uri="{BB962C8B-B14F-4D97-AF65-F5344CB8AC3E}">
        <p14:creationId xmlns:p14="http://schemas.microsoft.com/office/powerpoint/2010/main" val="319129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8E3AA5B-3C03-46E5-A052-A1B765BAABAE}" type="datetimeFigureOut">
              <a:rPr lang="ru-RU"/>
              <a:pPr>
                <a:defRPr/>
              </a:pPr>
              <a:t>26.05.2020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83A6369-EBE2-4133-A030-4FA21EB98D2D}"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hyperlink" Target="mailto:dimaslyut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043608" y="620688"/>
            <a:ext cx="6696744" cy="2123658"/>
          </a:xfrm>
          <a:prstGeom prst="rect">
            <a:avLst/>
          </a:prstGeom>
          <a:noFill/>
        </p:spPr>
        <p:txBody>
          <a:bodyPr>
            <a:spAutoFit/>
          </a:bodyPr>
          <a:lstStyle/>
          <a:p>
            <a:pPr>
              <a:defRPr/>
            </a:pPr>
            <a:r>
              <a:rPr lang="uk-UA" sz="4400" b="1" spc="50">
                <a:ln w="12700" cmpd="sng">
                  <a:solidFill>
                    <a:schemeClr val="tx2">
                      <a:lumMod val="50000"/>
                    </a:schemeClr>
                  </a:solidFill>
                  <a:prstDash val="solid"/>
                </a:ln>
                <a:solidFill>
                  <a:schemeClr val="accent6">
                    <a:tint val="1000"/>
                  </a:schemeClr>
                </a:solidFill>
                <a:effectLst>
                  <a:glow rad="53100">
                    <a:schemeClr val="accent6">
                      <a:satMod val="180000"/>
                      <a:alpha val="30000"/>
                    </a:schemeClr>
                  </a:glow>
                </a:effectLst>
                <a:latin typeface="Bookman Old Style" pitchFamily="18" charset="0"/>
                <a:cs typeface="Arial" charset="0"/>
              </a:rPr>
              <a:t>РОЗВИТОК УЯВЛЕНЬ ПРО ПРИРОДУ СВІТЛА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b="1" i="1" dirty="0">
                <a:latin typeface="+mn-lt"/>
              </a:rPr>
              <a:t>Домашнє завдання</a:t>
            </a:r>
            <a:endParaRPr lang="ru-RU" b="1" i="1" dirty="0">
              <a:latin typeface="+mn-lt"/>
            </a:endParaRPr>
          </a:p>
        </p:txBody>
      </p:sp>
      <p:sp>
        <p:nvSpPr>
          <p:cNvPr id="3" name="Содержимое 2"/>
          <p:cNvSpPr>
            <a:spLocks noGrp="1"/>
          </p:cNvSpPr>
          <p:nvPr>
            <p:ph idx="1"/>
          </p:nvPr>
        </p:nvSpPr>
        <p:spPr>
          <a:xfrm>
            <a:off x="395288" y="1447800"/>
            <a:ext cx="8539162" cy="4800600"/>
          </a:xfrm>
        </p:spPr>
        <p:txBody>
          <a:bodyPr>
            <a:normAutofit lnSpcReduction="10000"/>
          </a:bodyPr>
          <a:lstStyle/>
          <a:p>
            <a:pPr marL="109728" indent="0" eaLnBrk="1" hangingPunct="1">
              <a:buFont typeface="Arial" charset="0"/>
              <a:buNone/>
              <a:defRPr/>
            </a:pPr>
            <a:r>
              <a:rPr lang="uk-UA" sz="2400" b="1" u="sng" dirty="0">
                <a:solidFill>
                  <a:schemeClr val="accent1">
                    <a:lumMod val="50000"/>
                  </a:schemeClr>
                </a:solidFill>
                <a:latin typeface="Times New Roman" pitchFamily="18" charset="0"/>
                <a:cs typeface="Times New Roman" pitchFamily="18" charset="0"/>
              </a:rPr>
              <a:t>Підручник: </a:t>
            </a:r>
            <a:r>
              <a:rPr lang="uk-UA" sz="2400" b="1" u="sng">
                <a:solidFill>
                  <a:schemeClr val="accent1">
                    <a:lumMod val="50000"/>
                  </a:schemeClr>
                </a:solidFill>
                <a:latin typeface="Times New Roman" pitchFamily="18" charset="0"/>
                <a:cs typeface="Times New Roman" pitchFamily="18" charset="0"/>
              </a:rPr>
              <a:t>Фізика </a:t>
            </a:r>
            <a:r>
              <a:rPr lang="uk-UA" sz="2400" b="1" u="sng" smtClean="0">
                <a:solidFill>
                  <a:schemeClr val="accent1">
                    <a:lumMod val="50000"/>
                  </a:schemeClr>
                </a:solidFill>
                <a:latin typeface="Times New Roman" pitchFamily="18" charset="0"/>
                <a:cs typeface="Times New Roman" pitchFamily="18" charset="0"/>
              </a:rPr>
              <a:t>11 </a:t>
            </a:r>
            <a:r>
              <a:rPr lang="uk-UA" sz="2400" b="1" u="sng" dirty="0" err="1">
                <a:solidFill>
                  <a:schemeClr val="accent1">
                    <a:lumMod val="50000"/>
                  </a:schemeClr>
                </a:solidFill>
                <a:latin typeface="Times New Roman" pitchFamily="18" charset="0"/>
                <a:cs typeface="Times New Roman" pitchFamily="18" charset="0"/>
              </a:rPr>
              <a:t>кл</a:t>
            </a:r>
            <a:r>
              <a:rPr lang="uk-UA" sz="2400" b="1" u="sng" dirty="0">
                <a:solidFill>
                  <a:schemeClr val="accent1">
                    <a:lumMod val="50000"/>
                  </a:schemeClr>
                </a:solidFill>
                <a:latin typeface="Times New Roman" pitchFamily="18" charset="0"/>
                <a:cs typeface="Times New Roman" pitchFamily="18" charset="0"/>
              </a:rPr>
              <a:t>. Стандарт. За </a:t>
            </a:r>
            <a:r>
              <a:rPr lang="uk-UA" sz="2400" b="1" u="sng" dirty="0" err="1">
                <a:solidFill>
                  <a:schemeClr val="accent1">
                    <a:lumMod val="50000"/>
                  </a:schemeClr>
                </a:solidFill>
                <a:latin typeface="Times New Roman" pitchFamily="18" charset="0"/>
                <a:cs typeface="Times New Roman" pitchFamily="18" charset="0"/>
              </a:rPr>
              <a:t>редацією</a:t>
            </a:r>
            <a:r>
              <a:rPr lang="uk-UA" sz="2400" b="1" u="sng" dirty="0">
                <a:solidFill>
                  <a:schemeClr val="accent1">
                    <a:lumMod val="50000"/>
                  </a:schemeClr>
                </a:solidFill>
                <a:latin typeface="Times New Roman" pitchFamily="18" charset="0"/>
                <a:cs typeface="Times New Roman" pitchFamily="18" charset="0"/>
              </a:rPr>
              <a:t> В.Г. </a:t>
            </a:r>
            <a:r>
              <a:rPr lang="uk-UA" sz="2400" b="1" u="sng" dirty="0" err="1">
                <a:solidFill>
                  <a:schemeClr val="accent1">
                    <a:lumMod val="50000"/>
                  </a:schemeClr>
                </a:solidFill>
                <a:latin typeface="Times New Roman" pitchFamily="18" charset="0"/>
                <a:cs typeface="Times New Roman" pitchFamily="18" charset="0"/>
              </a:rPr>
              <a:t>Баряхтара</a:t>
            </a:r>
            <a:r>
              <a:rPr lang="uk-UA" sz="2400" b="1" u="sng" dirty="0">
                <a:solidFill>
                  <a:schemeClr val="accent1">
                    <a:lumMod val="50000"/>
                  </a:schemeClr>
                </a:solidFill>
                <a:latin typeface="Times New Roman" pitchFamily="18" charset="0"/>
                <a:cs typeface="Times New Roman" pitchFamily="18" charset="0"/>
              </a:rPr>
              <a:t>, С.О. Довгого:   </a:t>
            </a:r>
          </a:p>
          <a:p>
            <a:pPr eaLnBrk="1" hangingPunct="1">
              <a:buFont typeface="Arial" charset="0"/>
              <a:buChar char="•"/>
              <a:defRPr/>
            </a:pPr>
            <a:r>
              <a:rPr lang="uk-UA" sz="2600" b="1" smtClean="0">
                <a:solidFill>
                  <a:schemeClr val="accent1">
                    <a:lumMod val="50000"/>
                  </a:schemeClr>
                </a:solidFill>
                <a:latin typeface="Times New Roman" pitchFamily="18" charset="0"/>
                <a:cs typeface="Times New Roman" pitchFamily="18" charset="0"/>
              </a:rPr>
              <a:t>Вивчити:  </a:t>
            </a:r>
            <a:r>
              <a:rPr lang="en-US" sz="2600" b="1" smtClean="0">
                <a:solidFill>
                  <a:schemeClr val="accent1">
                    <a:lumMod val="50000"/>
                  </a:schemeClr>
                </a:solidFill>
                <a:latin typeface="Times New Roman" pitchFamily="18" charset="0"/>
                <a:cs typeface="Times New Roman" pitchFamily="18" charset="0"/>
              </a:rPr>
              <a:t>§</a:t>
            </a:r>
            <a:r>
              <a:rPr lang="uk-UA" sz="2600" b="1" smtClean="0">
                <a:solidFill>
                  <a:schemeClr val="accent1">
                    <a:lumMod val="50000"/>
                  </a:schemeClr>
                </a:solidFill>
                <a:latin typeface="Times New Roman" pitchFamily="18" charset="0"/>
                <a:cs typeface="Times New Roman" pitchFamily="18" charset="0"/>
              </a:rPr>
              <a:t> 24</a:t>
            </a:r>
            <a:endParaRPr lang="uk-UA" sz="2600" b="1" dirty="0" smtClean="0">
              <a:solidFill>
                <a:schemeClr val="accent1">
                  <a:lumMod val="50000"/>
                </a:schemeClr>
              </a:solidFill>
              <a:latin typeface="Times New Roman" pitchFamily="18" charset="0"/>
              <a:cs typeface="Times New Roman" pitchFamily="18" charset="0"/>
            </a:endParaRPr>
          </a:p>
          <a:p>
            <a:pPr eaLnBrk="1" hangingPunct="1">
              <a:buFont typeface="Arial" charset="0"/>
              <a:buChar char="•"/>
              <a:defRPr/>
            </a:pPr>
            <a:r>
              <a:rPr lang="uk-UA" sz="2600" dirty="0" err="1" smtClean="0">
                <a:solidFill>
                  <a:schemeClr val="accent1">
                    <a:lumMod val="50000"/>
                  </a:schemeClr>
                </a:solidFill>
                <a:latin typeface="Times New Roman" pitchFamily="18" charset="0"/>
                <a:cs typeface="Times New Roman" pitchFamily="18" charset="0"/>
              </a:rPr>
              <a:t>Розв</a:t>
            </a:r>
            <a:r>
              <a:rPr lang="en-US" sz="2600" dirty="0" smtClean="0">
                <a:solidFill>
                  <a:schemeClr val="accent1">
                    <a:lumMod val="50000"/>
                  </a:schemeClr>
                </a:solidFill>
                <a:latin typeface="Times New Roman" pitchFamily="18" charset="0"/>
                <a:cs typeface="Times New Roman" pitchFamily="18" charset="0"/>
              </a:rPr>
              <a:t>’</a:t>
            </a:r>
            <a:r>
              <a:rPr lang="uk-UA" sz="2600" dirty="0" err="1" smtClean="0">
                <a:solidFill>
                  <a:schemeClr val="accent1">
                    <a:lumMod val="50000"/>
                  </a:schemeClr>
                </a:solidFill>
                <a:latin typeface="Times New Roman" pitchFamily="18" charset="0"/>
                <a:cs typeface="Times New Roman" pitchFamily="18" charset="0"/>
              </a:rPr>
              <a:t>язати</a:t>
            </a:r>
            <a:r>
              <a:rPr lang="uk-UA" sz="2600" dirty="0" smtClean="0">
                <a:solidFill>
                  <a:schemeClr val="accent1">
                    <a:lumMod val="50000"/>
                  </a:schemeClr>
                </a:solidFill>
                <a:latin typeface="Times New Roman" pitchFamily="18" charset="0"/>
                <a:cs typeface="Times New Roman" pitchFamily="18" charset="0"/>
              </a:rPr>
              <a:t>: </a:t>
            </a:r>
            <a:r>
              <a:rPr lang="uk-UA" sz="2600" err="1" smtClean="0">
                <a:solidFill>
                  <a:schemeClr val="accent1">
                    <a:lumMod val="50000"/>
                  </a:schemeClr>
                </a:solidFill>
                <a:latin typeface="Times New Roman" pitchFamily="18" charset="0"/>
                <a:cs typeface="Times New Roman" pitchFamily="18" charset="0"/>
              </a:rPr>
              <a:t>Врправа</a:t>
            </a:r>
            <a:r>
              <a:rPr lang="uk-UA" sz="2600" smtClean="0">
                <a:solidFill>
                  <a:schemeClr val="accent1">
                    <a:lumMod val="50000"/>
                  </a:schemeClr>
                </a:solidFill>
                <a:latin typeface="Times New Roman" pitchFamily="18" charset="0"/>
                <a:cs typeface="Times New Roman" pitchFamily="18" charset="0"/>
              </a:rPr>
              <a:t> 24 № 1 - 4 </a:t>
            </a:r>
            <a:endParaRPr lang="uk-UA" sz="2600" b="1" dirty="0">
              <a:solidFill>
                <a:schemeClr val="accent1">
                  <a:lumMod val="50000"/>
                </a:schemeClr>
              </a:solidFill>
              <a:latin typeface="Times New Roman" pitchFamily="18" charset="0"/>
              <a:cs typeface="Times New Roman" pitchFamily="18" charset="0"/>
            </a:endParaRPr>
          </a:p>
          <a:p>
            <a:pPr marL="0" indent="0" eaLnBrk="1" hangingPunct="1">
              <a:buFont typeface="Arial" charset="0"/>
              <a:buNone/>
              <a:defRPr/>
            </a:pPr>
            <a:endParaRPr lang="uk-UA" b="1" dirty="0">
              <a:solidFill>
                <a:schemeClr val="accent1">
                  <a:lumMod val="50000"/>
                </a:schemeClr>
              </a:solidFill>
              <a:latin typeface="Times New Roman" pitchFamily="18" charset="0"/>
              <a:cs typeface="Times New Roman" pitchFamily="18" charset="0"/>
            </a:endParaRPr>
          </a:p>
          <a:p>
            <a:pPr eaLnBrk="1" hangingPunct="1">
              <a:buFont typeface="Arial" charset="0"/>
              <a:buChar char="•"/>
              <a:defRPr/>
            </a:pPr>
            <a:endParaRPr lang="uk-UA" b="1" dirty="0">
              <a:solidFill>
                <a:schemeClr val="accent1">
                  <a:lumMod val="50000"/>
                </a:schemeClr>
              </a:solidFill>
              <a:latin typeface="Times New Roman" pitchFamily="18" charset="0"/>
              <a:cs typeface="Times New Roman" pitchFamily="18" charset="0"/>
            </a:endParaRPr>
          </a:p>
          <a:p>
            <a:pPr eaLnBrk="1" hangingPunct="1">
              <a:buFont typeface="Arial" charset="0"/>
              <a:buChar char="•"/>
              <a:defRPr/>
            </a:pPr>
            <a:endParaRPr lang="uk-UA" b="1" dirty="0">
              <a:solidFill>
                <a:schemeClr val="accent1">
                  <a:lumMod val="50000"/>
                </a:schemeClr>
              </a:solidFill>
              <a:latin typeface="Times New Roman" pitchFamily="18" charset="0"/>
              <a:cs typeface="Times New Roman" pitchFamily="18" charset="0"/>
            </a:endParaRPr>
          </a:p>
          <a:p>
            <a:pPr eaLnBrk="1" hangingPunct="1">
              <a:buFont typeface="Arial" charset="0"/>
              <a:buChar char="•"/>
              <a:defRPr/>
            </a:pPr>
            <a:endParaRPr lang="uk-UA" b="1" dirty="0">
              <a:solidFill>
                <a:schemeClr val="accent1">
                  <a:lumMod val="50000"/>
                </a:schemeClr>
              </a:solidFill>
              <a:latin typeface="Times New Roman" pitchFamily="18" charset="0"/>
              <a:cs typeface="Times New Roman" pitchFamily="18" charset="0"/>
            </a:endParaRPr>
          </a:p>
          <a:p>
            <a:pPr marL="0" indent="0" eaLnBrk="1" hangingPunct="1">
              <a:buFont typeface="Arial" charset="0"/>
              <a:buNone/>
              <a:defRPr/>
            </a:pPr>
            <a:r>
              <a:rPr lang="uk-UA" sz="2600" b="1" dirty="0" err="1" smtClean="0">
                <a:solidFill>
                  <a:schemeClr val="accent1">
                    <a:lumMod val="50000"/>
                  </a:schemeClr>
                </a:solidFill>
                <a:latin typeface="Times New Roman" pitchFamily="18" charset="0"/>
                <a:cs typeface="Times New Roman" pitchFamily="18" charset="0"/>
              </a:rPr>
              <a:t>Розв</a:t>
            </a:r>
            <a:r>
              <a:rPr lang="en-US" sz="2600" b="1" dirty="0" smtClean="0">
                <a:solidFill>
                  <a:schemeClr val="accent1">
                    <a:lumMod val="50000"/>
                  </a:schemeClr>
                </a:solidFill>
                <a:latin typeface="Times New Roman" pitchFamily="18" charset="0"/>
                <a:cs typeface="Times New Roman" pitchFamily="18" charset="0"/>
              </a:rPr>
              <a:t>’</a:t>
            </a:r>
            <a:r>
              <a:rPr lang="uk-UA" sz="2600" b="1" dirty="0" err="1" smtClean="0">
                <a:solidFill>
                  <a:schemeClr val="accent1">
                    <a:lumMod val="50000"/>
                  </a:schemeClr>
                </a:solidFill>
                <a:latin typeface="Times New Roman" pitchFamily="18" charset="0"/>
                <a:cs typeface="Times New Roman" pitchFamily="18" charset="0"/>
              </a:rPr>
              <a:t>язки</a:t>
            </a:r>
            <a:r>
              <a:rPr lang="uk-UA" sz="2600" b="1" dirty="0" smtClean="0">
                <a:solidFill>
                  <a:schemeClr val="accent1">
                    <a:lumMod val="50000"/>
                  </a:schemeClr>
                </a:solidFill>
                <a:latin typeface="Times New Roman" pitchFamily="18" charset="0"/>
                <a:cs typeface="Times New Roman" pitchFamily="18" charset="0"/>
              </a:rPr>
              <a:t>  </a:t>
            </a:r>
            <a:r>
              <a:rPr lang="uk-UA" sz="2600" b="1" dirty="0">
                <a:solidFill>
                  <a:schemeClr val="accent1">
                    <a:lumMod val="50000"/>
                  </a:schemeClr>
                </a:solidFill>
                <a:latin typeface="Times New Roman" pitchFamily="18" charset="0"/>
                <a:cs typeface="Times New Roman" pitchFamily="18" charset="0"/>
              </a:rPr>
              <a:t>надіслати: </a:t>
            </a:r>
            <a:r>
              <a:rPr lang="en-US" sz="2600" b="1" dirty="0">
                <a:solidFill>
                  <a:schemeClr val="accent1">
                    <a:lumMod val="50000"/>
                  </a:schemeClr>
                </a:solidFill>
                <a:latin typeface="Times New Roman" pitchFamily="18" charset="0"/>
                <a:cs typeface="Times New Roman" pitchFamily="18" charset="0"/>
                <a:hlinkClick r:id="rId2"/>
              </a:rPr>
              <a:t>dimaslyuta@gmail.com</a:t>
            </a:r>
            <a:r>
              <a:rPr lang="en-US" sz="2600" b="1" dirty="0">
                <a:solidFill>
                  <a:schemeClr val="accent1">
                    <a:lumMod val="50000"/>
                  </a:schemeClr>
                </a:solidFill>
                <a:latin typeface="Times New Roman" pitchFamily="18" charset="0"/>
                <a:cs typeface="Times New Roman" pitchFamily="18" charset="0"/>
              </a:rPr>
              <a:t> – </a:t>
            </a:r>
            <a:r>
              <a:rPr lang="uk-UA" sz="2600" b="1" dirty="0">
                <a:solidFill>
                  <a:schemeClr val="accent1">
                    <a:lumMod val="50000"/>
                  </a:schemeClr>
                </a:solidFill>
                <a:latin typeface="Times New Roman" pitchFamily="18" charset="0"/>
                <a:cs typeface="Times New Roman" pitchFamily="18" charset="0"/>
              </a:rPr>
              <a:t>пошта.</a:t>
            </a:r>
            <a:endParaRPr lang="en-US" sz="2600" b="1" dirty="0">
              <a:solidFill>
                <a:schemeClr val="accent1">
                  <a:lumMod val="50000"/>
                </a:schemeClr>
              </a:solidFill>
              <a:latin typeface="Times New Roman" pitchFamily="18" charset="0"/>
              <a:cs typeface="Times New Roman" pitchFamily="18" charset="0"/>
            </a:endParaRPr>
          </a:p>
          <a:p>
            <a:pPr marL="0" indent="0" eaLnBrk="1" hangingPunct="1">
              <a:buFont typeface="Arial" charset="0"/>
              <a:buNone/>
              <a:defRPr/>
            </a:pPr>
            <a:r>
              <a:rPr lang="uk-UA" sz="2600" b="1" dirty="0">
                <a:solidFill>
                  <a:schemeClr val="accent1">
                    <a:lumMod val="50000"/>
                  </a:schemeClr>
                </a:solidFill>
                <a:latin typeface="Times New Roman" pitchFamily="18" charset="0"/>
                <a:cs typeface="Times New Roman" pitchFamily="18" charset="0"/>
              </a:rPr>
              <a:t>                                      </a:t>
            </a:r>
            <a:r>
              <a:rPr lang="en-US" sz="2600" b="1" u="sng" dirty="0">
                <a:solidFill>
                  <a:schemeClr val="accent1">
                    <a:lumMod val="75000"/>
                  </a:schemeClr>
                </a:solidFill>
                <a:latin typeface="Times New Roman" pitchFamily="18" charset="0"/>
                <a:cs typeface="Times New Roman" pitchFamily="18" charset="0"/>
              </a:rPr>
              <a:t>0660098440</a:t>
            </a:r>
            <a:r>
              <a:rPr lang="en-US" sz="2600" b="1" dirty="0">
                <a:solidFill>
                  <a:schemeClr val="accent1">
                    <a:lumMod val="50000"/>
                  </a:schemeClr>
                </a:solidFill>
                <a:latin typeface="Times New Roman" pitchFamily="18" charset="0"/>
                <a:cs typeface="Times New Roman" pitchFamily="18" charset="0"/>
              </a:rPr>
              <a:t> </a:t>
            </a:r>
            <a:r>
              <a:rPr lang="uk-UA" sz="2600" b="1" dirty="0">
                <a:solidFill>
                  <a:schemeClr val="accent1">
                    <a:lumMod val="50000"/>
                  </a:schemeClr>
                </a:solidFill>
                <a:latin typeface="Times New Roman" pitchFamily="18" charset="0"/>
                <a:cs typeface="Times New Roman" pitchFamily="18" charset="0"/>
              </a:rPr>
              <a:t> </a:t>
            </a:r>
            <a:r>
              <a:rPr lang="en-US" sz="2600" b="1" dirty="0">
                <a:solidFill>
                  <a:schemeClr val="accent1">
                    <a:lumMod val="50000"/>
                  </a:schemeClr>
                </a:solidFill>
                <a:latin typeface="Times New Roman" pitchFamily="18" charset="0"/>
                <a:cs typeface="Times New Roman" pitchFamily="18" charset="0"/>
              </a:rPr>
              <a:t>Viber, Telegram</a:t>
            </a:r>
            <a:endParaRPr lang="uk-UA" sz="2600" b="1" dirty="0">
              <a:solidFill>
                <a:schemeClr val="accent1">
                  <a:lumMod val="50000"/>
                </a:schemeClr>
              </a:solidFill>
              <a:latin typeface="Times New Roman" pitchFamily="18" charset="0"/>
              <a:cs typeface="Times New Roman" pitchFamily="18" charset="0"/>
            </a:endParaRPr>
          </a:p>
        </p:txBody>
      </p:sp>
      <p:pic>
        <p:nvPicPr>
          <p:cNvPr id="11268" name="Picture 6" descr="E:\Новая папка\картинки\WMF\VOL_WMF\BOOK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3488" y="2959100"/>
            <a:ext cx="2166937"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eaLnBrk="1" fontAlgn="auto" hangingPunct="1">
              <a:spcAft>
                <a:spcPts val="0"/>
              </a:spcAft>
              <a:defRPr/>
            </a:pPr>
            <a:r>
              <a:rPr lang="uk-UA" dirty="0" smtClean="0"/>
              <a:t>1. Ідеї стародавніх філософів</a:t>
            </a:r>
            <a:endParaRPr lang="uk-UA" dirty="0"/>
          </a:p>
        </p:txBody>
      </p:sp>
      <p:sp>
        <p:nvSpPr>
          <p:cNvPr id="3" name="Содержимое 2"/>
          <p:cNvSpPr>
            <a:spLocks noGrp="1"/>
          </p:cNvSpPr>
          <p:nvPr>
            <p:ph idx="1"/>
          </p:nvPr>
        </p:nvSpPr>
        <p:spPr>
          <a:xfrm>
            <a:off x="428625" y="1600200"/>
            <a:ext cx="8258175" cy="4972050"/>
          </a:xfrm>
        </p:spPr>
        <p:style>
          <a:lnRef idx="1">
            <a:schemeClr val="accent1"/>
          </a:lnRef>
          <a:fillRef idx="2">
            <a:schemeClr val="accent1"/>
          </a:fillRef>
          <a:effectRef idx="1">
            <a:schemeClr val="accent1"/>
          </a:effectRef>
          <a:fontRef idx="minor">
            <a:schemeClr val="dk1"/>
          </a:fontRef>
        </p:style>
        <p:txBody>
          <a:bodyPr rtlCol="0">
            <a:normAutofit fontScale="85000" lnSpcReduction="10000"/>
          </a:bodyPr>
          <a:lstStyle/>
          <a:p>
            <a:pPr marL="0" indent="0" eaLnBrk="1" fontAlgn="auto" hangingPunct="1">
              <a:spcAft>
                <a:spcPts val="0"/>
              </a:spcAft>
              <a:buFont typeface="Arial" panose="020B0604020202020204" pitchFamily="34" charset="0"/>
              <a:buNone/>
              <a:defRPr/>
            </a:pPr>
            <a:r>
              <a:rPr lang="uk-UA" dirty="0" smtClean="0"/>
              <a:t>Питання «Що таке світло?» цікавило ще стародавніх філософів. Більшість із них дотримувалися тієї точки зору, що світло створюється усередині самої людини й випромінюється з її ока. Деякі філософи розглядали світло як матеріальні промені, що сполучають тіло, яке світиться, та людське око. Вони вважали, що відкрите око випромінює «флюїди» та «обмацує» ними, ніби найтоншими щупальцями, предмети, які бачить. Інші вважали, що з кожного предмета зриваються оболонки, подібні до самих предметів. Ці «образи», потрапляючи до ока, викликають відчуття форми й кольору предметів.</a:t>
            </a: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rtlCol="0">
            <a:normAutofit fontScale="90000"/>
          </a:bodyPr>
          <a:lstStyle/>
          <a:p>
            <a:pPr algn="l" eaLnBrk="1" fontAlgn="auto" hangingPunct="1">
              <a:spcAft>
                <a:spcPts val="0"/>
              </a:spcAft>
              <a:defRPr/>
            </a:pPr>
            <a:r>
              <a:rPr lang="uk-UA" dirty="0" smtClean="0"/>
              <a:t>     2. Корпускулярна теорія </a:t>
            </a:r>
            <a:br>
              <a:rPr lang="uk-UA" dirty="0" smtClean="0"/>
            </a:br>
            <a:r>
              <a:rPr lang="uk-UA" dirty="0" smtClean="0"/>
              <a:t>		світла Ньютона</a:t>
            </a:r>
            <a:endParaRPr lang="uk-UA" dirty="0"/>
          </a:p>
        </p:txBody>
      </p:sp>
      <p:sp>
        <p:nvSpPr>
          <p:cNvPr id="3" name="Содержимое 2"/>
          <p:cNvSpPr>
            <a:spLocks noGrp="1"/>
          </p:cNvSpPr>
          <p:nvPr>
            <p:ph idx="1"/>
          </p:nvPr>
        </p:nvSpPr>
        <p:spPr>
          <a:xfrm>
            <a:off x="395288" y="1484313"/>
            <a:ext cx="8229600" cy="5113337"/>
          </a:xfrm>
        </p:spPr>
        <p:style>
          <a:lnRef idx="1">
            <a:schemeClr val="accent1"/>
          </a:lnRef>
          <a:fillRef idx="2">
            <a:schemeClr val="accent1"/>
          </a:fillRef>
          <a:effectRef idx="1">
            <a:schemeClr val="accent1"/>
          </a:effectRef>
          <a:fontRef idx="minor">
            <a:schemeClr val="dk1"/>
          </a:fontRef>
        </p:style>
        <p:txBody>
          <a:bodyPr rtlCol="0">
            <a:noAutofit/>
          </a:bodyPr>
          <a:lstStyle/>
          <a:p>
            <a:pPr marL="0" indent="0" eaLnBrk="1" fontAlgn="auto" hangingPunct="1">
              <a:spcAft>
                <a:spcPts val="0"/>
              </a:spcAft>
              <a:buFont typeface="Arial" panose="020B0604020202020204" pitchFamily="34" charset="0"/>
              <a:buNone/>
              <a:defRPr/>
            </a:pPr>
            <a:r>
              <a:rPr lang="uk-UA" sz="2400" dirty="0" smtClean="0"/>
              <a:t>Першою науковою теорією, яка намагалася пояснити </a:t>
            </a:r>
            <a:br>
              <a:rPr lang="uk-UA" sz="2400" dirty="0" smtClean="0"/>
            </a:br>
            <a:r>
              <a:rPr lang="uk-UA" sz="2400" dirty="0" smtClean="0"/>
              <a:t>фізичну природу світла, стала теорія світлових частинок, розроблена І. Ньютоном і викладена ним у книзі «Оптика». Відповідно до її положень </a:t>
            </a:r>
            <a:r>
              <a:rPr lang="uk-UA" sz="2400" b="1" dirty="0" smtClean="0">
                <a:solidFill>
                  <a:srgbClr val="FF0000"/>
                </a:solidFill>
              </a:rPr>
              <a:t>світло являє собою потік частинок</a:t>
            </a:r>
            <a:r>
              <a:rPr lang="uk-UA" sz="2400" dirty="0" smtClean="0"/>
              <a:t>, які випускаються світним тілом у всіх напрямах (перенесення речовини). Виходячи з корпускулярних уявлень, Ньютон пояснив більшість відомих тоді оптичних явищ: прямолінійне поширення світла в однорідному середовищі, відбивання та заломлення світла.</a:t>
            </a:r>
            <a:endParaRPr lang="uk-UA" sz="2400" dirty="0"/>
          </a:p>
        </p:txBody>
      </p:sp>
      <p:pic>
        <p:nvPicPr>
          <p:cNvPr id="4100" name="Picture 2" descr="C:\Users\Two_2\Downloads\newt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244475"/>
            <a:ext cx="1216025"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375" y="4954588"/>
            <a:ext cx="737552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037"/>
          </a:xfrm>
        </p:spPr>
        <p:style>
          <a:lnRef idx="3">
            <a:schemeClr val="lt1"/>
          </a:lnRef>
          <a:fillRef idx="1">
            <a:schemeClr val="accent1"/>
          </a:fillRef>
          <a:effectRef idx="1">
            <a:schemeClr val="accent1"/>
          </a:effectRef>
          <a:fontRef idx="minor">
            <a:schemeClr val="lt1"/>
          </a:fontRef>
        </p:style>
        <p:txBody>
          <a:bodyPr rtlCol="0">
            <a:normAutofit/>
          </a:bodyPr>
          <a:lstStyle/>
          <a:p>
            <a:pPr algn="l" eaLnBrk="1" fontAlgn="auto" hangingPunct="1">
              <a:spcAft>
                <a:spcPts val="0"/>
              </a:spcAft>
              <a:defRPr/>
            </a:pPr>
            <a:r>
              <a:rPr lang="uk-UA" dirty="0" smtClean="0"/>
              <a:t>	3.</a:t>
            </a:r>
            <a:r>
              <a:rPr lang="uk-UA" dirty="0"/>
              <a:t> </a:t>
            </a:r>
            <a:r>
              <a:rPr lang="uk-UA" dirty="0" smtClean="0"/>
              <a:t>Хвильова теорія </a:t>
            </a:r>
            <a:br>
              <a:rPr lang="uk-UA" dirty="0" smtClean="0"/>
            </a:br>
            <a:r>
              <a:rPr lang="uk-UA" dirty="0" smtClean="0"/>
              <a:t>		  </a:t>
            </a:r>
            <a:r>
              <a:rPr lang="uk-UA" dirty="0" err="1" smtClean="0"/>
              <a:t>Гюйгенса</a:t>
            </a:r>
            <a:endParaRPr lang="uk-UA" dirty="0"/>
          </a:p>
        </p:txBody>
      </p:sp>
      <p:sp>
        <p:nvSpPr>
          <p:cNvPr id="3" name="Содержимое 2"/>
          <p:cNvSpPr>
            <a:spLocks noGrp="1"/>
          </p:cNvSpPr>
          <p:nvPr>
            <p:ph idx="1"/>
          </p:nvPr>
        </p:nvSpPr>
        <p:spPr>
          <a:xfrm>
            <a:off x="500063" y="1844675"/>
            <a:ext cx="8158162" cy="4727575"/>
          </a:xfrm>
        </p:spPr>
        <p:style>
          <a:lnRef idx="1">
            <a:schemeClr val="accent1"/>
          </a:lnRef>
          <a:fillRef idx="2">
            <a:schemeClr val="accent1"/>
          </a:fillRef>
          <a:effectRef idx="1">
            <a:schemeClr val="accent1"/>
          </a:effectRef>
          <a:fontRef idx="minor">
            <a:schemeClr val="dk1"/>
          </a:fontRef>
        </p:style>
        <p:txBody>
          <a:bodyPr rtlCol="0">
            <a:noAutofit/>
          </a:bodyPr>
          <a:lstStyle/>
          <a:p>
            <a:pPr eaLnBrk="1" fontAlgn="auto" hangingPunct="1">
              <a:spcAft>
                <a:spcPts val="0"/>
              </a:spcAft>
              <a:buFont typeface="Arial" panose="020B0604020202020204" pitchFamily="34" charset="0"/>
              <a:buNone/>
              <a:defRPr/>
            </a:pPr>
            <a:r>
              <a:rPr lang="uk-UA" sz="2400" dirty="0" smtClean="0"/>
              <a:t>Відповідно до теорії X. </a:t>
            </a:r>
            <a:r>
              <a:rPr lang="uk-UA" sz="2400" dirty="0" err="1" smtClean="0"/>
              <a:t>Гюйгенса</a:t>
            </a:r>
            <a:r>
              <a:rPr lang="uk-UA" sz="2400" dirty="0" smtClean="0"/>
              <a:t> </a:t>
            </a:r>
            <a:r>
              <a:rPr lang="uk-UA" sz="2400" b="1" dirty="0" smtClean="0">
                <a:solidFill>
                  <a:srgbClr val="FF0000"/>
                </a:solidFill>
              </a:rPr>
              <a:t>світло — це хвилі,</a:t>
            </a:r>
            <a:br>
              <a:rPr lang="uk-UA" sz="2400" b="1" dirty="0" smtClean="0">
                <a:solidFill>
                  <a:srgbClr val="FF0000"/>
                </a:solidFill>
              </a:rPr>
            </a:br>
            <a:r>
              <a:rPr lang="uk-UA" sz="2400" b="1" dirty="0" smtClean="0">
                <a:solidFill>
                  <a:srgbClr val="FF0000"/>
                </a:solidFill>
              </a:rPr>
              <a:t> що поширюються в особливому, гіпотетичному середовищі — ефірі</a:t>
            </a:r>
            <a:r>
              <a:rPr lang="uk-UA" sz="2400" dirty="0" smtClean="0"/>
              <a:t>, який заповнює весь простір і проникає усередину всіх тіл. </a:t>
            </a:r>
          </a:p>
          <a:p>
            <a:pPr eaLnBrk="1" fontAlgn="auto" hangingPunct="1">
              <a:spcAft>
                <a:spcPts val="0"/>
              </a:spcAft>
              <a:buFont typeface="Arial" panose="020B0604020202020204" pitchFamily="34" charset="0"/>
              <a:buNone/>
              <a:defRPr/>
            </a:pPr>
            <a:r>
              <a:rPr lang="uk-UA" sz="2400" dirty="0" err="1" smtClean="0"/>
              <a:t>Гюйгенс</a:t>
            </a:r>
            <a:r>
              <a:rPr lang="uk-UA" sz="2400" dirty="0" smtClean="0"/>
              <a:t> не розглядав справжнього хвильового </a:t>
            </a:r>
            <a:br>
              <a:rPr lang="uk-UA" sz="2400" dirty="0" smtClean="0"/>
            </a:br>
            <a:r>
              <a:rPr lang="uk-UA" sz="2400" dirty="0" smtClean="0"/>
              <a:t>процесу, його міркування стосувалися лише </a:t>
            </a:r>
            <a:br>
              <a:rPr lang="uk-UA" sz="2400" dirty="0" smtClean="0"/>
            </a:br>
            <a:r>
              <a:rPr lang="uk-UA" sz="2400" dirty="0" smtClean="0"/>
              <a:t>поширення хвильового фронту. Він суто </a:t>
            </a:r>
            <a:br>
              <a:rPr lang="uk-UA" sz="2400" dirty="0" smtClean="0"/>
            </a:br>
            <a:r>
              <a:rPr lang="uk-UA" sz="2400" dirty="0" smtClean="0"/>
              <a:t>математично описав явище відбивання й </a:t>
            </a:r>
            <a:br>
              <a:rPr lang="uk-UA" sz="2400" dirty="0" smtClean="0"/>
            </a:br>
            <a:r>
              <a:rPr lang="uk-UA" sz="2400" dirty="0" smtClean="0"/>
              <a:t>заломлення хвиль і показав, що  швидкість </a:t>
            </a:r>
            <a:br>
              <a:rPr lang="uk-UA" sz="2400" dirty="0" smtClean="0"/>
            </a:br>
            <a:r>
              <a:rPr lang="uk-UA" sz="2400" dirty="0" smtClean="0"/>
              <a:t>світла в більш густому середовищі має бути </a:t>
            </a:r>
            <a:br>
              <a:rPr lang="uk-UA" sz="2400" dirty="0" smtClean="0"/>
            </a:br>
            <a:r>
              <a:rPr lang="uk-UA" sz="2400" dirty="0" smtClean="0"/>
              <a:t>меншою, ніж у повітрі.</a:t>
            </a:r>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l="13849" r="18655" b="42384"/>
          <a:stretch>
            <a:fillRect/>
          </a:stretch>
        </p:blipFill>
        <p:spPr bwMode="auto">
          <a:xfrm>
            <a:off x="7212013" y="257175"/>
            <a:ext cx="151447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3" descr="C:\Users\Two_2\Downloads\00005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363" y="3716338"/>
            <a:ext cx="1670050" cy="27066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uk-UA" dirty="0" smtClean="0"/>
              <a:t>3.</a:t>
            </a:r>
            <a:r>
              <a:rPr lang="uk-UA" dirty="0"/>
              <a:t> </a:t>
            </a:r>
            <a:r>
              <a:rPr lang="uk-UA" dirty="0" smtClean="0"/>
              <a:t>Хвильова теорія </a:t>
            </a:r>
            <a:r>
              <a:rPr lang="uk-UA" dirty="0" err="1" smtClean="0"/>
              <a:t>Гюйгенса</a:t>
            </a:r>
            <a:endParaRPr lang="uk-UA" dirty="0"/>
          </a:p>
        </p:txBody>
      </p:sp>
      <p:sp>
        <p:nvSpPr>
          <p:cNvPr id="3" name="Содержимое 2"/>
          <p:cNvSpPr>
            <a:spLocks noGrp="1"/>
          </p:cNvSpPr>
          <p:nvPr>
            <p:ph idx="1"/>
          </p:nvPr>
        </p:nvSpPr>
        <p:spPr>
          <a:xfrm>
            <a:off x="500063" y="1357313"/>
            <a:ext cx="8158162" cy="5214937"/>
          </a:xfrm>
        </p:spPr>
        <p:style>
          <a:lnRef idx="1">
            <a:schemeClr val="accent1"/>
          </a:lnRef>
          <a:fillRef idx="2">
            <a:schemeClr val="accent1"/>
          </a:fillRef>
          <a:effectRef idx="1">
            <a:schemeClr val="accent1"/>
          </a:effectRef>
          <a:fontRef idx="minor">
            <a:schemeClr val="dk1"/>
          </a:fontRef>
        </p:style>
        <p:txBody>
          <a:bodyPr rtlCol="0">
            <a:noAutofit/>
          </a:bodyPr>
          <a:lstStyle/>
          <a:p>
            <a:pPr eaLnBrk="1" fontAlgn="auto" hangingPunct="1">
              <a:spcAft>
                <a:spcPts val="0"/>
              </a:spcAft>
              <a:buFont typeface="Arial" panose="020B0604020202020204" pitchFamily="34" charset="0"/>
              <a:buNone/>
              <a:defRPr/>
            </a:pPr>
            <a:r>
              <a:rPr lang="uk-UA" sz="2000" dirty="0" smtClean="0"/>
              <a:t>У 1801 році </a:t>
            </a:r>
            <a:r>
              <a:rPr lang="uk-UA" sz="2000" b="1" dirty="0" smtClean="0"/>
              <a:t>Т. Юнг </a:t>
            </a:r>
            <a:r>
              <a:rPr lang="uk-UA" sz="2000" dirty="0" smtClean="0"/>
              <a:t>на підставі хвильових уявлень дуже просто й наочно роз'яснив інтерференцію світла та розвинув, таким чином, хвильову теорію. У 1818 році </a:t>
            </a:r>
            <a:r>
              <a:rPr lang="uk-UA" sz="2000" b="1" dirty="0" smtClean="0"/>
              <a:t>О. </a:t>
            </a:r>
            <a:r>
              <a:rPr lang="uk-UA" sz="2000" b="1" dirty="0" err="1" smtClean="0"/>
              <a:t>Френель</a:t>
            </a:r>
            <a:r>
              <a:rPr lang="uk-UA" sz="2000" b="1" dirty="0" smtClean="0"/>
              <a:t> </a:t>
            </a:r>
            <a:r>
              <a:rPr lang="uk-UA" sz="2000" dirty="0" smtClean="0"/>
              <a:t>незалежно від  Юнга вивів докладну теорію дифракції й інтерференції  світла, показавши, що  інтерференція є прямим наслідком хвильової природи світла.</a:t>
            </a:r>
            <a:endParaRPr lang="uk-UA" sz="2000" dirty="0"/>
          </a:p>
          <a:p>
            <a:pPr eaLnBrk="1" fontAlgn="auto" hangingPunct="1">
              <a:spcAft>
                <a:spcPts val="0"/>
              </a:spcAft>
              <a:buFont typeface="Arial" panose="020B0604020202020204" pitchFamily="34" charset="0"/>
              <a:buNone/>
              <a:defRPr/>
            </a:pPr>
            <a:r>
              <a:rPr lang="uk-UA" sz="2000" dirty="0" smtClean="0"/>
              <a:t>Остаточний удар по корпускулярній теорії був нанесений дослідами </a:t>
            </a:r>
            <a:br>
              <a:rPr lang="uk-UA" sz="2000" dirty="0" smtClean="0"/>
            </a:br>
            <a:r>
              <a:rPr lang="uk-UA" sz="2000" b="1" dirty="0" smtClean="0"/>
              <a:t>Ж. Фуко</a:t>
            </a:r>
            <a:r>
              <a:rPr lang="uk-UA" sz="2000" dirty="0" smtClean="0"/>
              <a:t>. Він виміряв швидкість світла у воді й показав, що її значення збігається з теоретично здобутим у хвильовій теорії.</a:t>
            </a:r>
          </a:p>
          <a:p>
            <a:pPr eaLnBrk="1" fontAlgn="auto" hangingPunct="1">
              <a:spcAft>
                <a:spcPts val="0"/>
              </a:spcAft>
              <a:buFont typeface="Arial" panose="020B0604020202020204" pitchFamily="34" charset="0"/>
              <a:buNone/>
              <a:defRPr/>
            </a:pPr>
            <a:r>
              <a:rPr lang="uk-UA" sz="2000" dirty="0" smtClean="0"/>
              <a:t>Хвильова теорія з єдиної точки зору пояснила усі відомі тоді явища й передбачила низку нових. Понад сто років </a:t>
            </a:r>
            <a:br>
              <a:rPr lang="uk-UA" sz="2000" dirty="0" smtClean="0"/>
            </a:br>
            <a:r>
              <a:rPr lang="uk-UA" sz="2000" dirty="0" smtClean="0"/>
              <a:t>корпускулярна й хвильова гіпотези про природу</a:t>
            </a:r>
            <a:br>
              <a:rPr lang="uk-UA" sz="2000" dirty="0" smtClean="0"/>
            </a:br>
            <a:r>
              <a:rPr lang="uk-UA" sz="2000" dirty="0" smtClean="0"/>
              <a:t> світла існували паралельно. Жодна з них не </a:t>
            </a:r>
            <a:br>
              <a:rPr lang="uk-UA" sz="2000" dirty="0" smtClean="0"/>
            </a:br>
            <a:r>
              <a:rPr lang="uk-UA" sz="2000" dirty="0" smtClean="0"/>
              <a:t>могла здобути вирішальної перемоги. Лише </a:t>
            </a:r>
            <a:br>
              <a:rPr lang="uk-UA" sz="2000" dirty="0" smtClean="0"/>
            </a:br>
            <a:r>
              <a:rPr lang="uk-UA" sz="2000" dirty="0" smtClean="0"/>
              <a:t>авторитет І.Ньютона змушував більшість учених</a:t>
            </a:r>
            <a:br>
              <a:rPr lang="uk-UA" sz="2000" dirty="0" smtClean="0"/>
            </a:br>
            <a:r>
              <a:rPr lang="uk-UA" sz="2000" dirty="0" smtClean="0"/>
              <a:t> віддати перевагу корпускулярній теорії.</a:t>
            </a:r>
            <a:endParaRPr lang="uk-UA" sz="2000" dirty="0"/>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750" y="4365625"/>
            <a:ext cx="2411413" cy="211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algn="l" eaLnBrk="1" fontAlgn="auto" hangingPunct="1">
              <a:spcAft>
                <a:spcPts val="0"/>
              </a:spcAft>
              <a:defRPr/>
            </a:pPr>
            <a:r>
              <a:rPr lang="uk-UA" dirty="0" smtClean="0"/>
              <a:t>	4. Електромагнітна </a:t>
            </a:r>
            <a:br>
              <a:rPr lang="uk-UA" dirty="0" smtClean="0"/>
            </a:br>
            <a:r>
              <a:rPr lang="uk-UA" dirty="0" smtClean="0"/>
              <a:t>		теорія світла</a:t>
            </a:r>
            <a:endParaRPr lang="uk-UA" dirty="0"/>
          </a:p>
        </p:txBody>
      </p:sp>
      <p:sp>
        <p:nvSpPr>
          <p:cNvPr id="3" name="Содержимое 2"/>
          <p:cNvSpPr>
            <a:spLocks noGrp="1"/>
          </p:cNvSpPr>
          <p:nvPr>
            <p:ph idx="1"/>
          </p:nvPr>
        </p:nvSpPr>
        <p:spPr>
          <a:xfrm>
            <a:off x="468313" y="1484313"/>
            <a:ext cx="8229600" cy="5073650"/>
          </a:xfrm>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uk-UA" dirty="0" smtClean="0"/>
              <a:t>У другій половині XIX століття Дж. Максвелл </a:t>
            </a:r>
            <a:br>
              <a:rPr lang="uk-UA" dirty="0" smtClean="0"/>
            </a:br>
            <a:r>
              <a:rPr lang="uk-UA" dirty="0" smtClean="0"/>
              <a:t>довів, що </a:t>
            </a:r>
            <a:r>
              <a:rPr lang="uk-UA" b="1" dirty="0" smtClean="0">
                <a:solidFill>
                  <a:srgbClr val="FF0000"/>
                </a:solidFill>
              </a:rPr>
              <a:t>світло являє собою окремий вид електромагнітних хвиль</a:t>
            </a:r>
            <a:r>
              <a:rPr lang="uk-UA" dirty="0" smtClean="0"/>
              <a:t>. Його роботи заклали підґрунтя електромагнітної теорії світла. Після експериментального виявлення електромагнітних хвиль Г.</a:t>
            </a:r>
            <a:r>
              <a:rPr lang="uk-UA" dirty="0" err="1" smtClean="0"/>
              <a:t>Герцем</a:t>
            </a:r>
            <a:r>
              <a:rPr lang="uk-UA" dirty="0" smtClean="0"/>
              <a:t> не залишилося ніяких сумнівів у тому, що під час поширення світло «поводиться» як хвиля.</a:t>
            </a:r>
            <a:br>
              <a:rPr lang="uk-UA" dirty="0" smtClean="0"/>
            </a:br>
            <a:r>
              <a:rPr lang="uk-UA" dirty="0" smtClean="0"/>
              <a:t>У 1899 році П. М. Лебедєв навів новий доказ тотожності світлових і електромагнітних хвиль. Він виявив дослідним шляхом, що світло тисне на тіла, на які падає, й виміряв цей тиск. За теорією Максвелла електромагнітні хвилі також чинять подібний тиск.</a:t>
            </a:r>
            <a:br>
              <a:rPr lang="uk-UA" dirty="0" smtClean="0"/>
            </a:br>
            <a:r>
              <a:rPr lang="uk-UA" dirty="0" smtClean="0"/>
              <a:t>Таким чином, у другій половині </a:t>
            </a:r>
            <a:br>
              <a:rPr lang="uk-UA" dirty="0" smtClean="0"/>
            </a:br>
            <a:r>
              <a:rPr lang="uk-UA" dirty="0" smtClean="0"/>
              <a:t>XIX століття була заснована </a:t>
            </a:r>
            <a:br>
              <a:rPr lang="uk-UA" dirty="0" smtClean="0"/>
            </a:br>
            <a:r>
              <a:rPr lang="uk-UA" dirty="0" smtClean="0"/>
              <a:t>електромагнітна теорія світла.</a:t>
            </a:r>
            <a:endParaRPr lang="uk-UA" dirty="0"/>
          </a:p>
        </p:txBody>
      </p:sp>
      <p:pic>
        <p:nvPicPr>
          <p:cNvPr id="4098" name="Picture 2"/>
          <p:cNvPicPr>
            <a:picLocks noChangeAspect="1" noChangeArrowheads="1"/>
          </p:cNvPicPr>
          <p:nvPr/>
        </p:nvPicPr>
        <p:blipFill>
          <a:blip r:embed="rId2"/>
          <a:srcRect/>
          <a:stretch>
            <a:fillRect/>
          </a:stretch>
        </p:blipFill>
        <p:spPr bwMode="auto">
          <a:xfrm>
            <a:off x="7380288" y="188913"/>
            <a:ext cx="1428750" cy="1857375"/>
          </a:xfrm>
          <a:prstGeom prst="rect">
            <a:avLst/>
          </a:prstGeom>
          <a:noFill/>
          <a:ln w="9525">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5516563"/>
            <a:ext cx="18669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09675"/>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algn="l" eaLnBrk="1" fontAlgn="auto" hangingPunct="1">
              <a:spcAft>
                <a:spcPts val="0"/>
              </a:spcAft>
              <a:defRPr/>
            </a:pPr>
            <a:r>
              <a:rPr lang="uk-UA" dirty="0" smtClean="0"/>
              <a:t>		5. Квантова </a:t>
            </a:r>
            <a:br>
              <a:rPr lang="uk-UA" dirty="0" smtClean="0"/>
            </a:br>
            <a:r>
              <a:rPr lang="uk-UA" dirty="0" smtClean="0"/>
              <a:t>		теорія світла</a:t>
            </a:r>
            <a:endParaRPr lang="uk-UA" dirty="0"/>
          </a:p>
        </p:txBody>
      </p:sp>
      <p:sp>
        <p:nvSpPr>
          <p:cNvPr id="3" name="Содержимое 2"/>
          <p:cNvSpPr>
            <a:spLocks noGrp="1"/>
          </p:cNvSpPr>
          <p:nvPr>
            <p:ph idx="1"/>
          </p:nvPr>
        </p:nvSpPr>
        <p:spPr>
          <a:xfrm>
            <a:off x="457200" y="1484313"/>
            <a:ext cx="8229600" cy="5040312"/>
          </a:xfrm>
        </p:spPr>
        <p:style>
          <a:lnRef idx="1">
            <a:schemeClr val="accent1"/>
          </a:lnRef>
          <a:fillRef idx="2">
            <a:schemeClr val="accent1"/>
          </a:fillRef>
          <a:effectRef idx="1">
            <a:schemeClr val="accent1"/>
          </a:effectRef>
          <a:fontRef idx="minor">
            <a:schemeClr val="dk1"/>
          </a:fontRef>
        </p:style>
        <p:txBody>
          <a:bodyPr rtlCol="0">
            <a:normAutofit fontScale="85000" lnSpcReduction="10000"/>
          </a:bodyPr>
          <a:lstStyle/>
          <a:p>
            <a:pPr eaLnBrk="1" fontAlgn="auto" hangingPunct="1">
              <a:spcAft>
                <a:spcPts val="0"/>
              </a:spcAft>
              <a:buFont typeface="Arial" panose="020B0604020202020204" pitchFamily="34" charset="0"/>
              <a:buNone/>
              <a:defRPr/>
            </a:pPr>
            <a:r>
              <a:rPr lang="uk-UA" dirty="0" smtClean="0"/>
              <a:t>      На початку XX століття уявлення про </a:t>
            </a:r>
            <a:br>
              <a:rPr lang="uk-UA" dirty="0" smtClean="0"/>
            </a:br>
            <a:r>
              <a:rPr lang="uk-UA" dirty="0" smtClean="0"/>
              <a:t>природу світла почали докорінно змінюватися. Раптом з'ясувалося, що відкинута корпускулярна теорія все-таки має відношення до реальності.</a:t>
            </a:r>
            <a:br>
              <a:rPr lang="uk-UA" dirty="0" smtClean="0"/>
            </a:br>
            <a:r>
              <a:rPr lang="uk-UA" dirty="0" smtClean="0"/>
              <a:t>  У 1900 році німецький фізик М.Планк припустив, що </a:t>
            </a:r>
            <a:r>
              <a:rPr lang="uk-UA" b="1" dirty="0" smtClean="0">
                <a:solidFill>
                  <a:srgbClr val="FF0000"/>
                </a:solidFill>
              </a:rPr>
              <a:t>атоми тіл поглинають і  випромінюють  енергію скінченними порціями — квантами</a:t>
            </a:r>
            <a:r>
              <a:rPr lang="uk-UA" dirty="0" smtClean="0"/>
              <a:t>.</a:t>
            </a:r>
            <a:br>
              <a:rPr lang="uk-UA" dirty="0" smtClean="0"/>
            </a:br>
            <a:r>
              <a:rPr lang="uk-UA" dirty="0" smtClean="0"/>
              <a:t>  У 1905 році А. Ейнштейн припустив, що світло поширюється в просторі у вигляді дискретних об'єктів — квантів світла.</a:t>
            </a:r>
            <a:br>
              <a:rPr lang="uk-UA" dirty="0" smtClean="0"/>
            </a:br>
            <a:r>
              <a:rPr lang="uk-UA" dirty="0" smtClean="0"/>
              <a:t>Таким чином, були виявлені властивості переривистості або, як кажуть, </a:t>
            </a:r>
            <a:r>
              <a:rPr lang="uk-UA" b="1" dirty="0" smtClean="0">
                <a:solidFill>
                  <a:srgbClr val="002060"/>
                </a:solidFill>
              </a:rPr>
              <a:t>квантові </a:t>
            </a:r>
            <a:br>
              <a:rPr lang="uk-UA" b="1" dirty="0" smtClean="0">
                <a:solidFill>
                  <a:srgbClr val="002060"/>
                </a:solidFill>
              </a:rPr>
            </a:br>
            <a:r>
              <a:rPr lang="uk-UA" b="1" dirty="0" smtClean="0">
                <a:solidFill>
                  <a:srgbClr val="002060"/>
                </a:solidFill>
              </a:rPr>
              <a:t>властивості світла</a:t>
            </a:r>
            <a:r>
              <a:rPr lang="uk-UA" dirty="0" smtClean="0"/>
              <a:t>.</a:t>
            </a:r>
            <a:endParaRPr lang="uk-UA" dirty="0"/>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4892675"/>
            <a:ext cx="1655762" cy="154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6488" y="188913"/>
            <a:ext cx="1341437"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eaLnBrk="1" fontAlgn="auto" hangingPunct="1">
              <a:spcAft>
                <a:spcPts val="0"/>
              </a:spcAft>
              <a:defRPr/>
            </a:pPr>
            <a:r>
              <a:rPr lang="uk-UA" dirty="0" smtClean="0"/>
              <a:t>6. Корпускулярно-хвильовий дуалізм</a:t>
            </a:r>
            <a:endParaRPr lang="uk-UA" dirty="0"/>
          </a:p>
        </p:txBody>
      </p:sp>
      <p:sp>
        <p:nvSpPr>
          <p:cNvPr id="3" name="Содержимое 2"/>
          <p:cNvSpPr>
            <a:spLocks noGrp="1"/>
          </p:cNvSpPr>
          <p:nvPr>
            <p:ph idx="1"/>
          </p:nvPr>
        </p:nvSpPr>
        <p:spPr>
          <a:xfrm>
            <a:off x="457200" y="1484313"/>
            <a:ext cx="8229600" cy="5040312"/>
          </a:xfrm>
        </p:spPr>
        <p:style>
          <a:lnRef idx="1">
            <a:schemeClr val="accent1"/>
          </a:lnRef>
          <a:fillRef idx="2">
            <a:schemeClr val="accent1"/>
          </a:fillRef>
          <a:effectRef idx="1">
            <a:schemeClr val="accent1"/>
          </a:effectRef>
          <a:fontRef idx="minor">
            <a:schemeClr val="dk1"/>
          </a:fontRef>
        </p:style>
        <p:txBody>
          <a:bodyPr lIns="180000" rIns="180000" rtlCol="0">
            <a:normAutofit fontScale="92500" lnSpcReduction="10000"/>
          </a:bodyPr>
          <a:lstStyle/>
          <a:p>
            <a:pPr marL="0" indent="0" eaLnBrk="1" fontAlgn="auto" hangingPunct="1">
              <a:spcAft>
                <a:spcPts val="0"/>
              </a:spcAft>
              <a:buFont typeface="Arial" panose="020B0604020202020204" pitchFamily="34" charset="0"/>
              <a:buNone/>
              <a:defRPr/>
            </a:pPr>
            <a:r>
              <a:rPr lang="uk-UA" dirty="0" smtClean="0"/>
              <a:t>Виникла надзвичайна ситуація:</a:t>
            </a:r>
            <a:br>
              <a:rPr lang="uk-UA" dirty="0" smtClean="0"/>
            </a:br>
            <a:r>
              <a:rPr lang="uk-UA" dirty="0" smtClean="0"/>
              <a:t>явища інтерференції та дифракції, як і раніше, можна було пояснити, вважаючи світло хвилею, а явища випромінювання й поглинання — вважаючи світло потоком частинок.</a:t>
            </a:r>
            <a:br>
              <a:rPr lang="uk-UA" dirty="0" smtClean="0"/>
            </a:br>
            <a:r>
              <a:rPr lang="uk-UA" dirty="0" smtClean="0"/>
              <a:t>У результаті численних обговорень, пошуків і досліджень виникла </a:t>
            </a:r>
            <a:r>
              <a:rPr lang="uk-UA" b="1" i="1" dirty="0" smtClean="0">
                <a:solidFill>
                  <a:srgbClr val="002060"/>
                </a:solidFill>
              </a:rPr>
              <a:t>сучасна теорія світла, що є синтезом корпускулярної та хвильової теорій</a:t>
            </a:r>
            <a:r>
              <a:rPr lang="uk-UA" dirty="0" smtClean="0"/>
              <a:t>. В основі цієї теорії лежить думка, що </a:t>
            </a:r>
            <a:r>
              <a:rPr lang="uk-UA" b="1" dirty="0" smtClean="0">
                <a:solidFill>
                  <a:srgbClr val="FF0000"/>
                </a:solidFill>
              </a:rPr>
              <a:t>світло одночасно має і хвильові, й корпускулярні властивості</a:t>
            </a:r>
            <a:r>
              <a:rPr lang="uk-UA" dirty="0" smtClean="0"/>
              <a:t>. Таку двоякість властивостей називають </a:t>
            </a:r>
            <a:r>
              <a:rPr lang="uk-UA" b="1" i="1" dirty="0" smtClean="0">
                <a:solidFill>
                  <a:srgbClr val="002060"/>
                </a:solidFill>
              </a:rPr>
              <a:t>дуалізмом</a:t>
            </a:r>
            <a:r>
              <a:rPr lang="uk-UA" dirty="0" smtClean="0"/>
              <a:t>.</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700"/>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algn="l" eaLnBrk="1" fontAlgn="auto" hangingPunct="1">
              <a:spcAft>
                <a:spcPts val="0"/>
              </a:spcAft>
              <a:defRPr/>
            </a:pPr>
            <a:r>
              <a:rPr lang="uk-UA" dirty="0" smtClean="0"/>
              <a:t>6. Корпускулярно-хвильовий</a:t>
            </a:r>
            <a:br>
              <a:rPr lang="uk-UA" dirty="0" smtClean="0"/>
            </a:br>
            <a:r>
              <a:rPr lang="uk-UA" dirty="0" smtClean="0"/>
              <a:t> 			дуалізм</a:t>
            </a:r>
            <a:endParaRPr lang="uk-UA" dirty="0"/>
          </a:p>
        </p:txBody>
      </p:sp>
      <p:sp>
        <p:nvSpPr>
          <p:cNvPr id="3" name="Содержимое 2"/>
          <p:cNvSpPr>
            <a:spLocks noGrp="1"/>
          </p:cNvSpPr>
          <p:nvPr>
            <p:ph idx="1"/>
          </p:nvPr>
        </p:nvSpPr>
        <p:spPr>
          <a:xfrm>
            <a:off x="457200" y="1600200"/>
            <a:ext cx="8229600" cy="4924425"/>
          </a:xfrm>
        </p:spPr>
        <p:style>
          <a:lnRef idx="1">
            <a:schemeClr val="accent1"/>
          </a:lnRef>
          <a:fillRef idx="2">
            <a:schemeClr val="accent1"/>
          </a:fillRef>
          <a:effectRef idx="1">
            <a:schemeClr val="accent1"/>
          </a:effectRef>
          <a:fontRef idx="minor">
            <a:schemeClr val="dk1"/>
          </a:fontRef>
        </p:style>
        <p:txBody>
          <a:bodyPr lIns="180000" rIns="180000" rtlCol="0">
            <a:normAutofit fontScale="85000" lnSpcReduction="20000"/>
          </a:bodyPr>
          <a:lstStyle/>
          <a:p>
            <a:pPr marL="0" indent="0" eaLnBrk="1" fontAlgn="auto" hangingPunct="1">
              <a:spcAft>
                <a:spcPts val="0"/>
              </a:spcAft>
              <a:buFont typeface="Arial" panose="020B0604020202020204" pitchFamily="34" charset="0"/>
              <a:buNone/>
              <a:defRPr/>
            </a:pPr>
            <a:r>
              <a:rPr lang="uk-UA" b="1" i="1" dirty="0">
                <a:solidFill>
                  <a:srgbClr val="002060"/>
                </a:solidFill>
              </a:rPr>
              <a:t>Корпускулярно-хвильовий дуалізм </a:t>
            </a:r>
            <a:r>
              <a:rPr lang="uk-UA" dirty="0"/>
              <a:t>— </a:t>
            </a:r>
            <a:r>
              <a:rPr lang="uk-UA" dirty="0" smtClean="0"/>
              <a:t/>
            </a:r>
            <a:br>
              <a:rPr lang="uk-UA" dirty="0" smtClean="0"/>
            </a:br>
            <a:r>
              <a:rPr lang="uk-UA" dirty="0" smtClean="0"/>
              <a:t>запропонована </a:t>
            </a:r>
            <a:r>
              <a:rPr lang="uk-UA" dirty="0"/>
              <a:t>Луї де Бройлем гіпотеза про те, що </a:t>
            </a:r>
            <a:r>
              <a:rPr lang="uk-UA" b="1" dirty="0">
                <a:solidFill>
                  <a:srgbClr val="FF0000"/>
                </a:solidFill>
              </a:rPr>
              <a:t>будь-яка елементарна частка має хвильові властивості, а будь-яка хвиля має властивості, характерні для частинки</a:t>
            </a:r>
            <a:r>
              <a:rPr lang="uk-UA" dirty="0"/>
              <a:t>. </a:t>
            </a:r>
            <a:r>
              <a:rPr lang="uk-UA" dirty="0" smtClean="0"/>
              <a:t>Тобто</a:t>
            </a:r>
            <a:r>
              <a:rPr lang="uk-UA" dirty="0"/>
              <a:t>, хвилі демонструють властивості, які раніше приписувалися лише частинкам (корпускулам).</a:t>
            </a:r>
          </a:p>
          <a:p>
            <a:pPr marL="0" indent="0" eaLnBrk="1" fontAlgn="auto" hangingPunct="1">
              <a:spcAft>
                <a:spcPts val="0"/>
              </a:spcAft>
              <a:buFont typeface="Arial" panose="020B0604020202020204" pitchFamily="34" charset="0"/>
              <a:buNone/>
              <a:defRPr/>
            </a:pPr>
            <a:r>
              <a:rPr lang="uk-UA" dirty="0"/>
              <a:t>Експериментальне відкриття в 1927 </a:t>
            </a:r>
            <a:r>
              <a:rPr lang="uk-UA" dirty="0" smtClean="0"/>
              <a:t>році </a:t>
            </a:r>
            <a:r>
              <a:rPr lang="uk-UA" dirty="0"/>
              <a:t>явища дифракції електронів остаточно підтвердило справедливість </a:t>
            </a:r>
            <a:r>
              <a:rPr lang="uk-UA" dirty="0" smtClean="0"/>
              <a:t>корпускулярно-хвильового </a:t>
            </a:r>
            <a:r>
              <a:rPr lang="uk-UA" dirty="0"/>
              <a:t>дуалізму.  У 1929 році Луї де Бройль отримав Нобелівську премію з фізики з формулюванням: «за відкриття хвильової природи електронів».</a:t>
            </a:r>
          </a:p>
        </p:txBody>
      </p:sp>
      <p:pic>
        <p:nvPicPr>
          <p:cNvPr id="6146" name="Picture 2"/>
          <p:cNvPicPr>
            <a:picLocks noChangeAspect="1" noChangeArrowheads="1"/>
          </p:cNvPicPr>
          <p:nvPr/>
        </p:nvPicPr>
        <p:blipFill>
          <a:blip r:embed="rId2"/>
          <a:srcRect/>
          <a:stretch>
            <a:fillRect/>
          </a:stretch>
        </p:blipFill>
        <p:spPr bwMode="auto">
          <a:xfrm>
            <a:off x="7478713" y="188913"/>
            <a:ext cx="1344612" cy="1727200"/>
          </a:xfrm>
          <a:prstGeom prst="rect">
            <a:avLst/>
          </a:prstGeom>
          <a:noFill/>
          <a:ln w="9525">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280</Words>
  <Application>Microsoft Office PowerPoint</Application>
  <PresentationFormat>Экран (4:3)</PresentationFormat>
  <Paragraphs>31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Calibri</vt:lpstr>
      <vt:lpstr>Arial</vt:lpstr>
      <vt:lpstr>Times New Roman</vt:lpstr>
      <vt:lpstr>Тема Office</vt:lpstr>
      <vt:lpstr>Презентация PowerPoint</vt:lpstr>
      <vt:lpstr>1. Ідеї стародавніх філософів</vt:lpstr>
      <vt:lpstr>     2. Корпускулярна теорія    світла Ньютона</vt:lpstr>
      <vt:lpstr> 3. Хвильова теорія      Гюйгенса</vt:lpstr>
      <vt:lpstr>3. Хвильова теорія Гюйгенса</vt:lpstr>
      <vt:lpstr> 4. Електромагнітна    теорія світла</vt:lpstr>
      <vt:lpstr>  5. Квантова    теорія світла</vt:lpstr>
      <vt:lpstr>6. Корпускулярно-хвильовий дуалізм</vt:lpstr>
      <vt:lpstr>6. Корпускулярно-хвильовий     дуалізм</vt:lpstr>
      <vt:lpstr>Домашнє завдання</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Корпускулярна і хвильова теорії світла. Відповідно до двох можливих способів передавання дії від джерела до приймача виникли й почали розвиватися дві зовсім різні теорії про те, що таке світло, яка його природа. Причому виникли вони майже одночасно в XVII ст</dc:title>
  <dc:creator>Lidia</dc:creator>
  <cp:lastModifiedBy>1</cp:lastModifiedBy>
  <cp:revision>41</cp:revision>
  <dcterms:created xsi:type="dcterms:W3CDTF">2013-02-05T13:59:33Z</dcterms:created>
  <dcterms:modified xsi:type="dcterms:W3CDTF">2020-05-26T16:13:15Z</dcterms:modified>
</cp:coreProperties>
</file>