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5" r:id="rId6"/>
    <p:sldId id="261" r:id="rId7"/>
    <p:sldId id="276" r:id="rId8"/>
    <p:sldId id="277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10:04:01.01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44816" cy="1800200"/>
          </a:xfrm>
        </p:spPr>
        <p:txBody>
          <a:bodyPr>
            <a:noAutofit/>
          </a:bodyPr>
          <a:lstStyle/>
          <a:p>
            <a:pPr algn="ctr"/>
            <a:r>
              <a:rPr lang="ru-RU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ДИФРАКЦІЯ СВІТЛА. ПРИНЦИП ГЮЙГЕНСА - ФРЕНЕЛЯ</a:t>
            </a:r>
          </a:p>
        </p:txBody>
      </p:sp>
      <p:pic>
        <p:nvPicPr>
          <p:cNvPr id="1026" name="Picture 2" descr="Как Вы кладете компакт-диск на стол, если он без коробочки ...">
            <a:extLst>
              <a:ext uri="{FF2B5EF4-FFF2-40B4-BE49-F238E27FC236}">
                <a16:creationId xmlns:a16="http://schemas.microsoft.com/office/drawing/2014/main" id="{0849AC5F-7BBE-4D84-B850-A43C79101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446449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62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1215871"/>
            <a:ext cx="42484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/>
              <a:t>Явище обгинання хвилями перешкод або будь-яке інше відхилення поширення хвилі від законів геометричної оптики називають </a:t>
            </a:r>
            <a:r>
              <a:rPr lang="uk-UA" sz="1600" b="1" i="1">
                <a:solidFill>
                  <a:schemeClr val="accent2">
                    <a:lumMod val="60000"/>
                    <a:lumOff val="40000"/>
                  </a:schemeClr>
                </a:solidFill>
              </a:rPr>
              <a:t>дифракцією</a:t>
            </a:r>
            <a:r>
              <a:rPr lang="uk-UA" sz="1600"/>
              <a:t> (від латин. </a:t>
            </a:r>
            <a:r>
              <a:rPr lang="en-US" sz="1600" i="1"/>
              <a:t>diffractus </a:t>
            </a:r>
            <a:r>
              <a:rPr lang="en-US" sz="1600"/>
              <a:t>— </a:t>
            </a:r>
            <a:r>
              <a:rPr lang="uk-UA" sz="1600"/>
              <a:t>розломлений).</a:t>
            </a:r>
          </a:p>
          <a:p>
            <a:pPr algn="just"/>
            <a:r>
              <a:rPr lang="uk-UA" sz="1600" b="1" i="1">
                <a:solidFill>
                  <a:schemeClr val="accent2">
                    <a:lumMod val="60000"/>
                    <a:lumOff val="40000"/>
                  </a:schemeClr>
                </a:solidFill>
              </a:rPr>
              <a:t>Дифракцією світла </a:t>
            </a:r>
            <a:r>
              <a:rPr lang="uk-UA" sz="1600"/>
              <a:t>називають обгинання світловими </a:t>
            </a:r>
            <a:r>
              <a:rPr lang="ru-RU" sz="1600"/>
              <a:t>хвилями межі непрозорих тіл і проникнення світла в ділянку геометричної тіні.</a:t>
            </a:r>
          </a:p>
          <a:p>
            <a:r>
              <a:rPr lang="uk-UA" sz="1600"/>
              <a:t>Дифракція властива будь-яким хвилям </a:t>
            </a:r>
            <a:r>
              <a:rPr lang="ru-RU" sz="1600"/>
              <a:t>незалежно від їхньої природи і спостерігається </a:t>
            </a:r>
            <a:r>
              <a:rPr lang="uk-UA" sz="1600" i="1">
                <a:solidFill>
                  <a:schemeClr val="accent2">
                    <a:lumMod val="60000"/>
                    <a:lumOff val="40000"/>
                  </a:schemeClr>
                </a:solidFill>
              </a:rPr>
              <a:t>у двох випадках:</a:t>
            </a:r>
          </a:p>
          <a:p>
            <a:pPr algn="just"/>
            <a:r>
              <a:rPr lang="ru-RU" sz="1600"/>
              <a:t>1) коли лінійні розміри перешкод, на які падає хвиля (або розміри отворів, через які хвиля поширюється), порівнянні з довжиною</a:t>
            </a:r>
          </a:p>
          <a:p>
            <a:pPr algn="just"/>
            <a:r>
              <a:rPr lang="uk-UA" sz="1600"/>
              <a:t>хвилі;</a:t>
            </a:r>
          </a:p>
          <a:p>
            <a:pPr algn="just"/>
            <a:r>
              <a:rPr lang="ru-RU" sz="1600"/>
              <a:t>2) коли відстань від перешкоди до місця спостереження набагато більша за розмір пере</a:t>
            </a:r>
            <a:r>
              <a:rPr lang="uk-UA" sz="1600"/>
              <a:t>шкоди.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54318" y="5229200"/>
            <a:ext cx="30228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i="1"/>
              <a:t>Дифракція механічних</a:t>
            </a:r>
          </a:p>
          <a:p>
            <a:r>
              <a:rPr lang="ru-RU" sz="1400" i="1"/>
              <a:t>хвиль на отворі (а); на перешкоді</a:t>
            </a:r>
          </a:p>
          <a:p>
            <a:r>
              <a:rPr lang="ru-RU" sz="1400" i="1"/>
              <a:t>(б). На деякій відстані від</a:t>
            </a:r>
          </a:p>
          <a:p>
            <a:r>
              <a:rPr lang="uk-UA" sz="1400" i="1"/>
              <a:t>перешкоди хвилі, накладаючись</a:t>
            </a:r>
          </a:p>
          <a:p>
            <a:r>
              <a:rPr lang="uk-UA" sz="1400" i="1"/>
              <a:t>одна на одну, створюють</a:t>
            </a:r>
          </a:p>
          <a:p>
            <a:r>
              <a:rPr lang="uk-UA" sz="1400" i="1"/>
              <a:t>дифракційну картину</a:t>
            </a:r>
            <a:endParaRPr 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AFE09612-189C-4FD8-91F6-92C7170AE589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Дифракція світла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8D225FD-97FF-412C-8147-B1C683278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318" y="1329579"/>
            <a:ext cx="2886075" cy="19812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D5A0F33-9CCF-44A2-BC1F-4933A4FE2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318" y="3547222"/>
            <a:ext cx="28765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1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7" y="1188135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>
                <a:latin typeface="+mj-lt"/>
              </a:rPr>
              <a:t>Хвилі, що обгинають перешкоду, когерентні, тому дифракція завжди супрово</a:t>
            </a:r>
            <a:r>
              <a:rPr lang="uk-UA">
                <a:latin typeface="+mj-lt"/>
              </a:rPr>
              <a:t>джується інтерференцією. </a:t>
            </a:r>
            <a:r>
              <a:rPr lang="uk-UA" i="1">
                <a:latin typeface="+mj-lt"/>
              </a:rPr>
              <a:t>Інтерференційну </a:t>
            </a:r>
            <a:r>
              <a:rPr lang="ru-RU" i="1">
                <a:latin typeface="+mj-lt"/>
              </a:rPr>
              <a:t>картину, отриману внаслідок дифракції, називають </a:t>
            </a:r>
            <a:r>
              <a:rPr lang="uk-UA" b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дифракційною картиною.</a:t>
            </a:r>
            <a:endParaRPr lang="ru-RU" b="1">
              <a:solidFill>
                <a:schemeClr val="accent2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53DAA9A2-A6C9-48A2-BF8F-70FC1E9C58C4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Дифракційна картина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71E2C5-4A60-4965-8C7B-4E6FF103F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897" y="2318873"/>
            <a:ext cx="2876550" cy="29337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425E24-C756-462A-A435-FCF9B1C7E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329969"/>
            <a:ext cx="1368152" cy="22883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6EA7DAD-0E05-4ECB-9B0B-A6F035AE4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2345754"/>
            <a:ext cx="2174268" cy="22725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6442B3-FE39-478B-96CE-36CA3DDC3C01}"/>
              </a:ext>
            </a:extLst>
          </p:cNvPr>
          <p:cNvSpPr txBox="1"/>
          <p:nvPr/>
        </p:nvSpPr>
        <p:spPr>
          <a:xfrm>
            <a:off x="395536" y="5013176"/>
            <a:ext cx="35283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/>
              <a:t>Дифракція світлових</a:t>
            </a:r>
          </a:p>
          <a:p>
            <a:r>
              <a:rPr lang="uk-UA" sz="1400" i="1"/>
              <a:t>хвиль на різних перешкодах:</a:t>
            </a:r>
          </a:p>
          <a:p>
            <a:r>
              <a:rPr lang="ru-RU" sz="1400" i="1"/>
              <a:t>на тонкому дроті (а); на невеликому</a:t>
            </a:r>
          </a:p>
          <a:p>
            <a:r>
              <a:rPr lang="uk-UA" sz="1400" i="1"/>
              <a:t>непрозорому круглому</a:t>
            </a:r>
          </a:p>
          <a:p>
            <a:r>
              <a:rPr lang="uk-UA" sz="1400" i="1"/>
              <a:t>екрані (б)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7DBB7B-658C-40D6-A74E-3A4F3C36D6BE}"/>
              </a:ext>
            </a:extLst>
          </p:cNvPr>
          <p:cNvSpPr txBox="1"/>
          <p:nvPr/>
        </p:nvSpPr>
        <p:spPr>
          <a:xfrm>
            <a:off x="5796136" y="544522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/>
              <a:t>Дифракційна картина</a:t>
            </a:r>
          </a:p>
          <a:p>
            <a:r>
              <a:rPr lang="uk-UA" sz="1600" i="1"/>
              <a:t>від невеликого круглого отвору</a:t>
            </a:r>
          </a:p>
        </p:txBody>
      </p:sp>
    </p:spTree>
    <p:extLst>
      <p:ext uri="{BB962C8B-B14F-4D97-AF65-F5344CB8AC3E}">
        <p14:creationId xmlns:p14="http://schemas.microsoft.com/office/powerpoint/2010/main" val="129027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>
                <a:latin typeface="+mj-lt"/>
              </a:rPr>
              <a:t>Кількісну теорію дифракції світла побу </a:t>
            </a:r>
            <a:r>
              <a:rPr lang="ru-RU">
                <a:latin typeface="+mj-lt"/>
              </a:rPr>
              <a:t>дував франзузький фізик </a:t>
            </a:r>
            <a:r>
              <a:rPr lang="ru-RU" i="1">
                <a:latin typeface="+mj-lt"/>
              </a:rPr>
              <a:t>Оґюстен Жан Френель </a:t>
            </a:r>
            <a:r>
              <a:rPr lang="uk-UA">
                <a:latin typeface="+mj-lt"/>
              </a:rPr>
              <a:t>(1788–1827), сформулювавши принцип, </a:t>
            </a:r>
            <a:r>
              <a:rPr lang="ru-RU">
                <a:latin typeface="+mj-lt"/>
              </a:rPr>
              <a:t>який із часом отримав назву </a:t>
            </a:r>
            <a:r>
              <a:rPr lang="ru-RU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принцип Гюй</a:t>
            </a:r>
            <a:r>
              <a:rPr lang="uk-UA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ґенса — Френеля:</a:t>
            </a:r>
          </a:p>
          <a:p>
            <a:pPr algn="just"/>
            <a:r>
              <a:rPr lang="ru-RU" b="1" i="1">
                <a:latin typeface="+mj-lt"/>
              </a:rPr>
              <a:t>Кожна точка хвильової поверхні є джерелом вторинної хвилі, ці вторинні хвилі є когерентними; хвильова поверхня в будь-який момент часу є результатом інтерференції вторинних </a:t>
            </a:r>
            <a:r>
              <a:rPr lang="uk-UA" b="1" i="1">
                <a:latin typeface="+mj-lt"/>
              </a:rPr>
              <a:t>хвиль.</a:t>
            </a:r>
            <a:endParaRPr lang="ru-RU" b="1" i="1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6078" y="5301208"/>
            <a:ext cx="3276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i="1"/>
              <a:t>Природне явище</a:t>
            </a:r>
          </a:p>
          <a:p>
            <a:pPr algn="ctr"/>
            <a:r>
              <a:rPr lang="uk-UA" sz="1400" i="1"/>
              <a:t>«сяйво Будди» виникає внаслідок</a:t>
            </a:r>
          </a:p>
          <a:p>
            <a:pPr algn="ctr"/>
            <a:r>
              <a:rPr lang="uk-UA" sz="1400" i="1"/>
              <a:t>дифракції світла на дрібнесеньких</a:t>
            </a:r>
          </a:p>
          <a:p>
            <a:pPr algn="ctr"/>
            <a:r>
              <a:rPr lang="uk-UA" sz="1400" i="1"/>
              <a:t>крапельках води, коли</a:t>
            </a:r>
          </a:p>
          <a:p>
            <a:pPr algn="ctr"/>
            <a:r>
              <a:rPr lang="uk-UA" sz="1400" i="1"/>
              <a:t>сонячне світло пробивається</a:t>
            </a:r>
          </a:p>
          <a:p>
            <a:pPr algn="ctr"/>
            <a:r>
              <a:rPr lang="uk-UA" sz="1400" i="1"/>
              <a:t>крізь туман або хмару</a:t>
            </a:r>
            <a:endParaRPr lang="ru-RU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37D020EA-48BE-4EEF-8A30-72F4A4232003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Принцип Гюйгенса - Френеля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DAFE04-36E1-4FB6-9CE2-696E871CB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48" y="3047098"/>
            <a:ext cx="29337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4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1268760"/>
            <a:ext cx="842493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>
                <a:latin typeface="+mj-lt"/>
              </a:rPr>
              <a:t>Якщо на вузьку щілину падає плоска світлова хвиля, то на екрані, який розташований на досить великій відстані від щілини, </a:t>
            </a:r>
            <a:r>
              <a:rPr lang="uk-UA" sz="1600">
                <a:latin typeface="+mj-lt"/>
              </a:rPr>
              <a:t>можна спостерігати дифракційну картину</a:t>
            </a:r>
            <a:r>
              <a:rPr lang="ru-RU" sz="1600">
                <a:latin typeface="+mj-lt"/>
              </a:rPr>
              <a:t>. Пояснимо її появу, користуючись </a:t>
            </a:r>
            <a:r>
              <a:rPr lang="uk-UA" sz="1600">
                <a:latin typeface="+mj-lt"/>
              </a:rPr>
              <a:t>принципом Гюйґенса — Френеля.</a:t>
            </a:r>
          </a:p>
          <a:p>
            <a:pPr algn="just"/>
            <a:r>
              <a:rPr lang="ru-RU" sz="1600">
                <a:latin typeface="+mj-lt"/>
              </a:rPr>
              <a:t>Згідно з цим принципом, освітлену щілину можна розглядати як велику кількість вторинних джерел світла, від кожного з яких в усіх напрямках поширюються когерентні хвилі. Різниця ходу вторинних хвиль, що падають перпендикулярно до екрана, дорівнює нулю (лінза не дає додаткової різниці ходу). Тому всі вторинні хвилі, що потрапляють у точку </a:t>
            </a:r>
            <a:r>
              <a:rPr lang="ru-RU" sz="1600" i="1">
                <a:latin typeface="+mj-lt"/>
              </a:rPr>
              <a:t>О</a:t>
            </a:r>
            <a:r>
              <a:rPr lang="ru-RU" sz="1600">
                <a:latin typeface="+mj-lt"/>
              </a:rPr>
              <a:t>, посилюють одна одну. Для інших точок екрана різниця ходу падаючих</a:t>
            </a:r>
          </a:p>
          <a:p>
            <a:pPr algn="just"/>
            <a:r>
              <a:rPr lang="ru-RU" sz="1600">
                <a:latin typeface="+mj-lt"/>
              </a:rPr>
              <a:t>хвиль уже не дорівнюватиме нулю, тому в цих </a:t>
            </a:r>
            <a:r>
              <a:rPr lang="uk-UA" sz="1600">
                <a:latin typeface="+mj-lt"/>
              </a:rPr>
              <a:t>точках можуть спостерігатися інтерференційні </a:t>
            </a:r>
            <a:r>
              <a:rPr lang="ru-RU" sz="1600">
                <a:latin typeface="+mj-lt"/>
              </a:rPr>
              <a:t>максимуми або мінімуми, створюючи дифрак</a:t>
            </a:r>
            <a:r>
              <a:rPr lang="uk-UA" sz="1600">
                <a:latin typeface="+mj-lt"/>
              </a:rPr>
              <a:t>ційну картину.</a:t>
            </a:r>
            <a:endParaRPr lang="ru-RU" sz="1600" b="1" i="1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656" y="5785288"/>
            <a:ext cx="327636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i="1"/>
              <a:t>Дифракція паралельного</a:t>
            </a:r>
          </a:p>
          <a:p>
            <a:r>
              <a:rPr lang="uk-UA" sz="1100" i="1"/>
              <a:t>пучка світла на вузькій</a:t>
            </a:r>
          </a:p>
          <a:p>
            <a:r>
              <a:rPr lang="uk-UA" sz="1100" i="1"/>
              <a:t>щілині. Збиральну лінзу розміщено</a:t>
            </a:r>
          </a:p>
          <a:p>
            <a:r>
              <a:rPr lang="uk-UA" sz="1100" i="1"/>
              <a:t>для збирання паралельних</a:t>
            </a:r>
          </a:p>
          <a:p>
            <a:r>
              <a:rPr lang="uk-UA" sz="1100" i="1"/>
              <a:t>променів в одній точці</a:t>
            </a:r>
            <a:endParaRPr lang="ru-RU" sz="1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37D020EA-48BE-4EEF-8A30-72F4A4232003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Принцип Гюйгенса - Френеля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51249C-FFEF-42C6-ABEA-1014D36BC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39" y="3789040"/>
            <a:ext cx="2905125" cy="19812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EC93A8-56CE-49F4-9980-085927CEB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789039"/>
            <a:ext cx="2304256" cy="2019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B84E3E-A53E-438A-951C-A6804351FDC9}"/>
              </a:ext>
            </a:extLst>
          </p:cNvPr>
          <p:cNvSpPr txBox="1"/>
          <p:nvPr/>
        </p:nvSpPr>
        <p:spPr>
          <a:xfrm>
            <a:off x="5868144" y="5949280"/>
            <a:ext cx="22322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i="1"/>
              <a:t>Хід променів після</a:t>
            </a:r>
          </a:p>
          <a:p>
            <a:r>
              <a:rPr lang="uk-UA" sz="1100" i="1"/>
              <a:t>дифракції паралельного пучка</a:t>
            </a:r>
          </a:p>
          <a:p>
            <a:r>
              <a:rPr lang="uk-UA" sz="1100" i="1"/>
              <a:t>світла на вузькій щілині</a:t>
            </a:r>
          </a:p>
        </p:txBody>
      </p:sp>
    </p:spTree>
    <p:extLst>
      <p:ext uri="{BB962C8B-B14F-4D97-AF65-F5344CB8AC3E}">
        <p14:creationId xmlns:p14="http://schemas.microsoft.com/office/powerpoint/2010/main" val="244799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98722"/>
            <a:ext cx="63367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Дифракційна ґратка </a:t>
            </a:r>
            <a:r>
              <a:rPr lang="ru-RU">
                <a:latin typeface="+mj-lt"/>
              </a:rPr>
              <a:t>— це оптичний пристрій, дія якого заснована на явищі дифракції світла і який являє собою сукупність великої кількості паралельних штрихів, нанесених на певну поверхню на однаковій відстані один </a:t>
            </a:r>
            <a:r>
              <a:rPr lang="uk-UA">
                <a:latin typeface="+mj-lt"/>
              </a:rPr>
              <a:t>від одного.</a:t>
            </a:r>
          </a:p>
          <a:p>
            <a:pPr algn="just"/>
            <a:r>
              <a:rPr lang="ru-RU">
                <a:latin typeface="+mj-lt"/>
              </a:rPr>
              <a:t>На якісні дифракційні ґратки штрихи наносять алмазним різцем спеці</a:t>
            </a:r>
            <a:r>
              <a:rPr lang="uk-UA">
                <a:latin typeface="+mj-lt"/>
              </a:rPr>
              <a:t>альні ділильні машини. Кількість штрихів сягає 2000 на 1 мм.</a:t>
            </a:r>
          </a:p>
          <a:p>
            <a:pPr algn="just"/>
            <a:r>
              <a:rPr lang="uk-UA">
                <a:latin typeface="+mj-lt"/>
              </a:rPr>
              <a:t>Існують </a:t>
            </a:r>
            <a:r>
              <a:rPr lang="uk-UA" i="1">
                <a:latin typeface="+mj-lt"/>
              </a:rPr>
              <a:t>відбивні і прозорі дифракційні ґратки. </a:t>
            </a:r>
            <a:r>
              <a:rPr lang="uk-UA">
                <a:latin typeface="+mj-lt"/>
              </a:rPr>
              <a:t>На відбивних ґрат</a:t>
            </a:r>
            <a:r>
              <a:rPr lang="ru-RU">
                <a:latin typeface="+mj-lt"/>
              </a:rPr>
              <a:t>ках штрихи нанесено на дзеркальну (металеву) поверхню, на прозорих ґратках — на скляну поверхню. Найпростіші прозори дифракційні ґратки виготовляють із желатину, затискаючи його між двома скляними дифракційними ґратками (виготовляють желатиновий зліпок). </a:t>
            </a:r>
          </a:p>
          <a:p>
            <a:pPr algn="just"/>
            <a:r>
              <a:rPr lang="ru-RU">
                <a:latin typeface="+mj-lt"/>
              </a:rPr>
              <a:t>На металевих ґратках спостереження проводять тільки у відбитому світлі, на скляних — найчастіше в прохідному світлі, на желатинових — </a:t>
            </a:r>
            <a:r>
              <a:rPr lang="uk-UA">
                <a:latin typeface="+mj-lt"/>
              </a:rPr>
              <a:t>тільки в прохідному світлі.</a:t>
            </a:r>
          </a:p>
          <a:p>
            <a:pPr algn="just"/>
            <a:r>
              <a:rPr lang="ru-RU">
                <a:latin typeface="+mj-lt"/>
              </a:rPr>
              <a:t>Загальну ширину </a:t>
            </a:r>
            <a:r>
              <a:rPr lang="ru-RU" i="1">
                <a:latin typeface="+mj-lt"/>
              </a:rPr>
              <a:t>d </a:t>
            </a:r>
            <a:r>
              <a:rPr lang="ru-RU">
                <a:latin typeface="+mj-lt"/>
              </a:rPr>
              <a:t>непрозорої та прозорої ділянок дифракційної ґратки називають </a:t>
            </a:r>
            <a:r>
              <a:rPr lang="ru-RU" b="1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періодом ґратки або сталою ґратки</a:t>
            </a:r>
            <a:r>
              <a:rPr lang="ru-RU">
                <a:latin typeface="+mj-lt"/>
              </a:rPr>
              <a:t>:</a:t>
            </a:r>
            <a:endParaRPr lang="ru-RU" sz="20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29A1602-DA09-4DE4-82B1-E840FEF268E8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Дифракційна гратка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1AA186-1EE6-45FE-9EA2-C39B7CDF3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058759"/>
            <a:ext cx="1476375" cy="5905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559956-8B1C-4C08-9416-E56348F41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1292678"/>
            <a:ext cx="2025539" cy="1623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57AACC-5E38-440A-AFE8-BB22CE07E17B}"/>
              </a:ext>
            </a:extLst>
          </p:cNvPr>
          <p:cNvSpPr txBox="1"/>
          <p:nvPr/>
        </p:nvSpPr>
        <p:spPr>
          <a:xfrm>
            <a:off x="6726333" y="305966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/>
              <a:t>Пласка дифракційна</a:t>
            </a:r>
          </a:p>
          <a:p>
            <a:r>
              <a:rPr lang="uk-UA" sz="1400" i="1"/>
              <a:t>ґратка</a:t>
            </a:r>
          </a:p>
        </p:txBody>
      </p:sp>
    </p:spTree>
    <p:extLst>
      <p:ext uri="{BB962C8B-B14F-4D97-AF65-F5344CB8AC3E}">
        <p14:creationId xmlns:p14="http://schemas.microsoft.com/office/powerpoint/2010/main" val="47068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98722"/>
            <a:ext cx="633670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Дифракційна ґратка </a:t>
            </a:r>
            <a:r>
              <a:rPr lang="ru-RU" sz="1600">
                <a:latin typeface="+mj-lt"/>
              </a:rPr>
              <a:t>— це оптичний пристрій, дія якого заснована на явищі дифракції світла і який являє собою сукупність великої кількості паралельних штрихів, нанесених на певну поверхню на однаковій відстані один </a:t>
            </a:r>
            <a:r>
              <a:rPr lang="uk-UA" sz="1600">
                <a:latin typeface="+mj-lt"/>
              </a:rPr>
              <a:t>від одного.</a:t>
            </a:r>
          </a:p>
          <a:p>
            <a:pPr algn="just"/>
            <a:r>
              <a:rPr lang="ru-RU" sz="1600">
                <a:latin typeface="+mj-lt"/>
              </a:rPr>
              <a:t>На якісні дифракційні ґратки штрихи наносять алмазним різцем спеці</a:t>
            </a:r>
            <a:r>
              <a:rPr lang="uk-UA" sz="1600">
                <a:latin typeface="+mj-lt"/>
              </a:rPr>
              <a:t>альні ділильні машини. Кількість штрихів сягає 2000 на 1 мм.</a:t>
            </a:r>
          </a:p>
          <a:p>
            <a:pPr algn="just"/>
            <a:r>
              <a:rPr lang="uk-UA" sz="1600">
                <a:latin typeface="+mj-lt"/>
              </a:rPr>
              <a:t>Існують </a:t>
            </a:r>
            <a:r>
              <a:rPr lang="uk-UA" sz="1600" i="1">
                <a:latin typeface="+mj-lt"/>
              </a:rPr>
              <a:t>відбивні і прозорі дифракційні ґратки. </a:t>
            </a:r>
            <a:r>
              <a:rPr lang="uk-UA" sz="1600">
                <a:latin typeface="+mj-lt"/>
              </a:rPr>
              <a:t>На відбивних ґрат</a:t>
            </a:r>
            <a:r>
              <a:rPr lang="ru-RU" sz="1600">
                <a:latin typeface="+mj-lt"/>
              </a:rPr>
              <a:t>ках штрихи нанесено на дзеркальну (металеву) поверхню, на прозорих ґратках — на скляну поверхню. Найпростіші прозори дифракційні ґратки виготовляють із желатину, затискаючи його між двома скляними дифракційними ґратками (виготовляють желатиновий зліпок). </a:t>
            </a:r>
          </a:p>
          <a:p>
            <a:pPr algn="just"/>
            <a:r>
              <a:rPr lang="ru-RU" sz="1600">
                <a:latin typeface="+mj-lt"/>
              </a:rPr>
              <a:t>На металевих ґратках спостереження проводять тільки у відбитому світлі, на скляних — найчастіше в прохідному світлі, на желатинових — </a:t>
            </a:r>
            <a:r>
              <a:rPr lang="uk-UA" sz="1600">
                <a:latin typeface="+mj-lt"/>
              </a:rPr>
              <a:t>тільки в прохідному світлі.</a:t>
            </a:r>
          </a:p>
          <a:p>
            <a:pPr algn="just"/>
            <a:r>
              <a:rPr lang="ru-RU" sz="1600">
                <a:latin typeface="+mj-lt"/>
              </a:rPr>
              <a:t>Загальну ширину </a:t>
            </a:r>
            <a:r>
              <a:rPr lang="ru-RU" sz="1600" i="1">
                <a:latin typeface="+mj-lt"/>
              </a:rPr>
              <a:t>d </a:t>
            </a:r>
            <a:r>
              <a:rPr lang="ru-RU" sz="1600">
                <a:latin typeface="+mj-lt"/>
              </a:rPr>
              <a:t>непрозорої та прозорої ділянок дифракційної ґратки називають </a:t>
            </a:r>
            <a:r>
              <a:rPr lang="ru-RU" sz="1600" b="1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періодом ґратки або сталою ґратки</a:t>
            </a:r>
            <a:r>
              <a:rPr lang="ru-RU" sz="1600">
                <a:latin typeface="+mj-lt"/>
              </a:rPr>
              <a:t>:</a:t>
            </a:r>
          </a:p>
          <a:p>
            <a:pPr algn="just"/>
            <a:endParaRPr lang="ru-RU" sz="160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ru-RU" sz="160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ru-RU" sz="160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1400">
                <a:latin typeface="+mj-lt"/>
              </a:rPr>
              <a:t>де </a:t>
            </a:r>
            <a:r>
              <a:rPr lang="ru-RU" sz="1400" i="1">
                <a:latin typeface="+mj-lt"/>
              </a:rPr>
              <a:t>а </a:t>
            </a:r>
            <a:r>
              <a:rPr lang="ru-RU" sz="1400">
                <a:latin typeface="+mj-lt"/>
              </a:rPr>
              <a:t>— ширина непрозорої ділянки (у прозорих ґратках) або смуги, що розсіює світло (у відбивних ґратках); </a:t>
            </a:r>
            <a:r>
              <a:rPr lang="ru-RU" sz="1400" i="1">
                <a:latin typeface="+mj-lt"/>
              </a:rPr>
              <a:t>D </a:t>
            </a:r>
            <a:r>
              <a:rPr lang="ru-RU" sz="1400">
                <a:latin typeface="+mj-lt"/>
              </a:rPr>
              <a:t>— ширина прозорої ділянки (або смуги, </a:t>
            </a:r>
            <a:r>
              <a:rPr lang="uk-UA" sz="1400">
                <a:latin typeface="+mj-lt"/>
              </a:rPr>
              <a:t>що відбиває світло); </a:t>
            </a:r>
            <a:r>
              <a:rPr lang="en-US" sz="1400" i="1">
                <a:latin typeface="+mj-lt"/>
              </a:rPr>
              <a:t>N </a:t>
            </a:r>
            <a:r>
              <a:rPr lang="en-US" sz="1400">
                <a:latin typeface="+mj-lt"/>
              </a:rPr>
              <a:t>— </a:t>
            </a:r>
            <a:r>
              <a:rPr lang="uk-UA" sz="1400">
                <a:latin typeface="+mj-lt"/>
              </a:rPr>
              <a:t>кількість штрихів на відрізку довжиною </a:t>
            </a:r>
            <a:r>
              <a:rPr lang="en-US" sz="1400" i="1">
                <a:latin typeface="+mj-lt"/>
              </a:rPr>
              <a:t>l</a:t>
            </a:r>
            <a:r>
              <a:rPr lang="en-US" sz="1400">
                <a:latin typeface="+mj-lt"/>
              </a:rPr>
              <a:t>.</a:t>
            </a:r>
            <a:endParaRPr lang="ru-RU" sz="14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29A1602-DA09-4DE4-82B1-E840FEF268E8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Дифракційна гратка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1AA186-1EE6-45FE-9EA2-C39B7CDF3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5268728"/>
            <a:ext cx="1476375" cy="5905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559956-8B1C-4C08-9416-E56348F41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1292678"/>
            <a:ext cx="2025539" cy="1623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57AACC-5E38-440A-AFE8-BB22CE07E17B}"/>
              </a:ext>
            </a:extLst>
          </p:cNvPr>
          <p:cNvSpPr txBox="1"/>
          <p:nvPr/>
        </p:nvSpPr>
        <p:spPr>
          <a:xfrm>
            <a:off x="6726333" y="305966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/>
              <a:t>Пласка дифракційна</a:t>
            </a:r>
          </a:p>
          <a:p>
            <a:r>
              <a:rPr lang="uk-UA" sz="1400" i="1"/>
              <a:t>ґратка</a:t>
            </a:r>
          </a:p>
        </p:txBody>
      </p:sp>
    </p:spTree>
    <p:extLst>
      <p:ext uri="{BB962C8B-B14F-4D97-AF65-F5344CB8AC3E}">
        <p14:creationId xmlns:p14="http://schemas.microsoft.com/office/powerpoint/2010/main" val="144040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29A1602-DA09-4DE4-82B1-E840FEF268E8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Дифракційна гратка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57AACC-5E38-440A-AFE8-BB22CE07E17B}"/>
              </a:ext>
            </a:extLst>
          </p:cNvPr>
          <p:cNvSpPr txBox="1"/>
          <p:nvPr/>
        </p:nvSpPr>
        <p:spPr>
          <a:xfrm>
            <a:off x="2251042" y="4268447"/>
            <a:ext cx="41211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/>
              <a:t>Схема ходу променів</a:t>
            </a:r>
          </a:p>
          <a:p>
            <a:r>
              <a:rPr lang="uk-UA" sz="1400" i="1"/>
              <a:t>під час дифракції плоскої світлової</a:t>
            </a:r>
          </a:p>
          <a:p>
            <a:r>
              <a:rPr lang="uk-UA" sz="1400" i="1"/>
              <a:t>хвилі на прозорій дифракційній</a:t>
            </a:r>
          </a:p>
          <a:p>
            <a:r>
              <a:rPr lang="uk-UA" sz="1400" i="1"/>
              <a:t>ґратці.</a:t>
            </a:r>
          </a:p>
          <a:p>
            <a:r>
              <a:rPr lang="uk-UA" sz="1400" i="1"/>
              <a:t>а — ширина непрозорої ділянки;</a:t>
            </a:r>
          </a:p>
          <a:p>
            <a:r>
              <a:rPr lang="en-US" sz="1400" i="1"/>
              <a:t>D — </a:t>
            </a:r>
            <a:r>
              <a:rPr lang="uk-UA" sz="1400" i="1"/>
              <a:t>ширина прозорої</a:t>
            </a:r>
          </a:p>
          <a:p>
            <a:r>
              <a:rPr lang="uk-UA" sz="1400" i="1"/>
              <a:t>ділянки; </a:t>
            </a:r>
            <a:r>
              <a:rPr lang="en-US" sz="1400" i="1"/>
              <a:t>d — </a:t>
            </a:r>
            <a:r>
              <a:rPr lang="uk-UA" sz="1400" i="1"/>
              <a:t>період ґратки —</a:t>
            </a:r>
          </a:p>
          <a:p>
            <a:r>
              <a:rPr lang="uk-UA" sz="1400" i="1"/>
              <a:t>загальна ширина непрозорої</a:t>
            </a:r>
          </a:p>
          <a:p>
            <a:r>
              <a:rPr lang="uk-UA" sz="1400" i="1"/>
              <a:t>та прозорої ділянок</a:t>
            </a:r>
            <a:endParaRPr lang="uk-UA" sz="1100" i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61ABCC-1F09-417F-9919-91EA07A2A4F1}"/>
              </a:ext>
            </a:extLst>
          </p:cNvPr>
          <p:cNvSpPr txBox="1"/>
          <p:nvPr/>
        </p:nvSpPr>
        <p:spPr>
          <a:xfrm>
            <a:off x="395536" y="1129126"/>
            <a:ext cx="59766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Формула дифракційної гратки:</a:t>
            </a:r>
          </a:p>
          <a:p>
            <a:endParaRPr lang="uk-UA">
              <a:latin typeface="+mj-lt"/>
            </a:endParaRPr>
          </a:p>
          <a:p>
            <a:endParaRPr lang="uk-UA">
              <a:latin typeface="+mj-lt"/>
            </a:endParaRPr>
          </a:p>
          <a:p>
            <a:endParaRPr lang="uk-UA">
              <a:latin typeface="+mj-lt"/>
            </a:endParaRPr>
          </a:p>
          <a:p>
            <a:r>
              <a:rPr lang="ru-RU">
                <a:latin typeface="+mj-lt"/>
              </a:rPr>
              <a:t>де </a:t>
            </a:r>
            <a:r>
              <a:rPr lang="ru-RU" i="1">
                <a:latin typeface="+mj-lt"/>
              </a:rPr>
              <a:t>k </a:t>
            </a:r>
            <a:r>
              <a:rPr lang="ru-RU">
                <a:latin typeface="+mj-lt"/>
              </a:rPr>
              <a:t>— ціле число: </a:t>
            </a:r>
            <a:r>
              <a:rPr lang="ru-RU" i="1">
                <a:latin typeface="+mj-lt"/>
              </a:rPr>
              <a:t>k </a:t>
            </a:r>
            <a:r>
              <a:rPr lang="ru-RU">
                <a:latin typeface="+mj-lt"/>
              </a:rPr>
              <a:t>= 0 — відповідає централь-</a:t>
            </a:r>
          </a:p>
          <a:p>
            <a:r>
              <a:rPr lang="ru-RU">
                <a:latin typeface="+mj-lt"/>
              </a:rPr>
              <a:t>ному (нульовому) максимуму (D</a:t>
            </a:r>
            <a:r>
              <a:rPr lang="ru-RU" i="1">
                <a:latin typeface="+mj-lt"/>
              </a:rPr>
              <a:t>d </a:t>
            </a:r>
            <a:r>
              <a:rPr lang="ru-RU">
                <a:latin typeface="+mj-lt"/>
              </a:rPr>
              <a:t>= 0), </a:t>
            </a:r>
            <a:r>
              <a:rPr lang="ru-RU" i="1">
                <a:latin typeface="+mj-lt"/>
              </a:rPr>
              <a:t>k </a:t>
            </a:r>
            <a:r>
              <a:rPr lang="ru-RU">
                <a:latin typeface="+mj-lt"/>
              </a:rPr>
              <a:t>= ±1 —</a:t>
            </a:r>
          </a:p>
          <a:p>
            <a:r>
              <a:rPr lang="ru-RU">
                <a:latin typeface="+mj-lt"/>
              </a:rPr>
              <a:t>відповідає максимумам першого порядку (D</a:t>
            </a:r>
            <a:r>
              <a:rPr lang="ru-RU" i="1">
                <a:latin typeface="+mj-lt"/>
              </a:rPr>
              <a:t>d </a:t>
            </a:r>
            <a:r>
              <a:rPr lang="ru-RU">
                <a:latin typeface="+mj-lt"/>
              </a:rPr>
              <a:t>= l)</a:t>
            </a:r>
          </a:p>
          <a:p>
            <a:r>
              <a:rPr lang="ru-RU">
                <a:latin typeface="+mj-lt"/>
              </a:rPr>
              <a:t>і т. д. Максимуми одного порядку розташовані</a:t>
            </a:r>
          </a:p>
          <a:p>
            <a:r>
              <a:rPr lang="ru-RU">
                <a:latin typeface="+mj-lt"/>
              </a:rPr>
              <a:t>симетрично з обох боків від центрального мак-</a:t>
            </a:r>
          </a:p>
          <a:p>
            <a:r>
              <a:rPr lang="uk-UA">
                <a:latin typeface="+mj-lt"/>
              </a:rPr>
              <a:t>симуму. </a:t>
            </a:r>
          </a:p>
          <a:p>
            <a:endParaRPr lang="uk-UA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CD7EC3A-F124-42DB-949E-4960130D3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853510"/>
            <a:ext cx="1219200" cy="3333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EC8A7E6-DFC2-42F1-904E-8CBBB1A79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682" y="1381125"/>
            <a:ext cx="34671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8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>
              <a:buFont typeface="Wingdings" pitchFamily="2" charset="2"/>
              <a:buChar char="ü"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Вправа 31 № 1 - 3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8" y="3341338"/>
            <a:ext cx="2232248" cy="1054832"/>
          </a:xfrm>
          <a:prstGeom prst="rect">
            <a:avLst/>
          </a:prstGeom>
          <a:noFill/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EC589FEA-9010-4DE3-AA3C-BBFFA92B571E}"/>
              </a:ext>
            </a:extLst>
          </p:cNvPr>
          <p:cNvSpPr/>
          <p:nvPr/>
        </p:nvSpPr>
        <p:spPr>
          <a:xfrm>
            <a:off x="323527" y="332656"/>
            <a:ext cx="8496944" cy="648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ДОМАШНЄ ЗАВДАННЯ</a:t>
            </a:r>
            <a:endParaRPr lang="uk-UA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05441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100</TotalTime>
  <Words>935</Words>
  <Application>Microsoft Office PowerPoint</Application>
  <PresentationFormat>Екран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Times New Roman</vt:lpstr>
      <vt:lpstr>Tw Cen MT</vt:lpstr>
      <vt:lpstr>Wingdings</vt:lpstr>
      <vt:lpstr>Паркет</vt:lpstr>
      <vt:lpstr>ДИФРАКЦІЯ СВІТЛА. ПРИНЦИП ГЮЙГЕНСА - ФРЕНЕЛЯ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Інтерференція хвиль. Дифракція світла</dc:title>
  <dc:creator>Администратор</dc:creator>
  <cp:lastModifiedBy>2</cp:lastModifiedBy>
  <cp:revision>18</cp:revision>
  <dcterms:created xsi:type="dcterms:W3CDTF">2014-02-20T23:53:41Z</dcterms:created>
  <dcterms:modified xsi:type="dcterms:W3CDTF">2020-05-26T10:31:00Z</dcterms:modified>
</cp:coreProperties>
</file>