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72"/>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sldImg"/>
          </p:nvPr>
        </p:nvSpPr>
        <p:spPr bwMode="auto">
          <a:xfrm>
            <a:off x="0" y="695325"/>
            <a:ext cx="0"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050" name="Rectangle 2"/>
          <p:cNvSpPr>
            <a:spLocks noGrp="1" noChangeArrowheads="1"/>
          </p:cNvSpPr>
          <p:nvPr>
            <p:ph type="body"/>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ru-RU" altLang="ru-RU" smtClean="0"/>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Rectangle 1"/>
          <p:cNvSpPr txBox="1">
            <a:spLocks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938" name="Rectangle 2"/>
          <p:cNvSpPr txBox="1">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ltLang="ru-R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3" name="Rectangle 1"/>
          <p:cNvSpPr txBox="1">
            <a:spLocks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4" name="Rectangle 2"/>
          <p:cNvSpPr txBox="1">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ltLang="ru-R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7" name="Rectangle 1"/>
          <p:cNvSpPr txBox="1">
            <a:spLocks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0178" name="Rectangle 2"/>
          <p:cNvSpPr txBox="1">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ltLang="ru-R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1" name="Rectangle 1"/>
          <p:cNvSpPr txBox="1">
            <a:spLocks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02" name="Rectangle 2"/>
          <p:cNvSpPr txBox="1">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ltLang="ru-R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5" name="Rectangle 1"/>
          <p:cNvSpPr txBox="1">
            <a:spLocks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2226" name="Rectangle 2"/>
          <p:cNvSpPr txBox="1">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ltLang="ru-RU"/>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49" name="Rectangle 1"/>
          <p:cNvSpPr txBox="1">
            <a:spLocks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0" name="Rectangle 2"/>
          <p:cNvSpPr txBox="1">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ltLang="ru-RU"/>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3" name="Rectangle 1"/>
          <p:cNvSpPr txBox="1">
            <a:spLocks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274" name="Rectangle 2"/>
          <p:cNvSpPr txBox="1">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ltLang="ru-R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7" name="Rectangle 1"/>
          <p:cNvSpPr txBox="1">
            <a:spLocks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298" name="Rectangle 2"/>
          <p:cNvSpPr txBox="1">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ltLang="ru-RU"/>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1" name="Rectangle 1"/>
          <p:cNvSpPr txBox="1">
            <a:spLocks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6322" name="Rectangle 2"/>
          <p:cNvSpPr txBox="1">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ltLang="ru-RU"/>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5" name="Rectangle 1"/>
          <p:cNvSpPr txBox="1">
            <a:spLocks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7346" name="Rectangle 2"/>
          <p:cNvSpPr txBox="1">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ltLang="ru-RU"/>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Rectangle 1"/>
          <p:cNvSpPr txBox="1">
            <a:spLocks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8370" name="Rectangle 2"/>
          <p:cNvSpPr txBox="1">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lt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Rectangle 1"/>
          <p:cNvSpPr txBox="1">
            <a:spLocks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62" name="Rectangle 2"/>
          <p:cNvSpPr txBox="1">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ltLang="ru-RU"/>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3" name="Rectangle 1"/>
          <p:cNvSpPr txBox="1">
            <a:spLocks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394" name="Rectangle 2"/>
          <p:cNvSpPr txBox="1">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ltLang="ru-RU"/>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7" name="Rectangle 1"/>
          <p:cNvSpPr txBox="1">
            <a:spLocks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0418" name="Rectangle 2"/>
          <p:cNvSpPr txBox="1">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ltLang="ru-RU"/>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1" name="Rectangle 1"/>
          <p:cNvSpPr txBox="1">
            <a:spLocks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42" name="Rectangle 2"/>
          <p:cNvSpPr txBox="1">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ltLang="ru-RU"/>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465" name="Rectangle 1"/>
          <p:cNvSpPr txBox="1">
            <a:spLocks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2466" name="Rectangle 2"/>
          <p:cNvSpPr txBox="1">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ltLang="ru-RU"/>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89" name="Rectangle 1"/>
          <p:cNvSpPr txBox="1">
            <a:spLocks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3490" name="Rectangle 2"/>
          <p:cNvSpPr txBox="1">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ltLang="ru-RU"/>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3" name="Rectangle 1"/>
          <p:cNvSpPr txBox="1">
            <a:spLocks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4" name="Rectangle 2"/>
          <p:cNvSpPr txBox="1">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ltLang="ru-RU"/>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7" name="Rectangle 1"/>
          <p:cNvSpPr txBox="1">
            <a:spLocks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38" name="Rectangle 2"/>
          <p:cNvSpPr txBox="1">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ltLang="ru-RU"/>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1" name="Rectangle 1"/>
          <p:cNvSpPr txBox="1">
            <a:spLocks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6562" name="Rectangle 2"/>
          <p:cNvSpPr txBox="1">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ltLang="ru-RU"/>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5" name="Rectangle 1"/>
          <p:cNvSpPr txBox="1">
            <a:spLocks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586" name="Rectangle 2"/>
          <p:cNvSpPr txBox="1">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ltLang="ru-RU"/>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09" name="Rectangle 1"/>
          <p:cNvSpPr txBox="1">
            <a:spLocks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8610" name="Rectangle 2"/>
          <p:cNvSpPr txBox="1">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lt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Rectangle 1"/>
          <p:cNvSpPr txBox="1">
            <a:spLocks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986" name="Rectangle 2"/>
          <p:cNvSpPr txBox="1">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ltLang="ru-RU"/>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3" name="Rectangle 1"/>
          <p:cNvSpPr txBox="1">
            <a:spLocks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9634" name="Rectangle 2"/>
          <p:cNvSpPr txBox="1">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ltLang="ru-RU"/>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7" name="Rectangle 1"/>
          <p:cNvSpPr txBox="1">
            <a:spLocks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0658" name="Rectangle 2"/>
          <p:cNvSpPr txBox="1">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ltLang="ru-RU"/>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1" name="Rectangle 1"/>
          <p:cNvSpPr txBox="1">
            <a:spLocks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682" name="Rectangle 2"/>
          <p:cNvSpPr txBox="1">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ltLang="ru-RU"/>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5" name="Rectangle 1"/>
          <p:cNvSpPr txBox="1">
            <a:spLocks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2706" name="Rectangle 2"/>
          <p:cNvSpPr txBox="1">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ltLang="ru-RU"/>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29" name="Rectangle 1"/>
          <p:cNvSpPr txBox="1">
            <a:spLocks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0" name="Rectangle 2"/>
          <p:cNvSpPr txBox="1">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ltLang="ru-RU"/>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3" name="Rectangle 1"/>
          <p:cNvSpPr txBox="1">
            <a:spLocks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4754" name="Rectangle 2"/>
          <p:cNvSpPr txBox="1">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ltLang="ru-RU"/>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7" name="Rectangle 1"/>
          <p:cNvSpPr txBox="1">
            <a:spLocks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78" name="Rectangle 2"/>
          <p:cNvSpPr txBox="1">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lt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Rectangle 1"/>
          <p:cNvSpPr txBox="1">
            <a:spLocks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3010" name="Rectangle 2"/>
          <p:cNvSpPr txBox="1">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lt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Rectangle 1"/>
          <p:cNvSpPr txBox="1">
            <a:spLocks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4" name="Rectangle 2"/>
          <p:cNvSpPr txBox="1">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lt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Rectangle 1"/>
          <p:cNvSpPr txBox="1">
            <a:spLocks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5058" name="Rectangle 2"/>
          <p:cNvSpPr txBox="1">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lt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Rectangle 1"/>
          <p:cNvSpPr txBox="1">
            <a:spLocks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2" name="Rectangle 2"/>
          <p:cNvSpPr txBox="1">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ltLang="ru-R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Rectangle 1"/>
          <p:cNvSpPr txBox="1">
            <a:spLocks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6" name="Rectangle 2"/>
          <p:cNvSpPr txBox="1">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ltLang="ru-R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29" name="Rectangle 1"/>
          <p:cNvSpPr txBox="1">
            <a:spLocks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8130" name="Rectangle 2"/>
          <p:cNvSpPr txBox="1">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lt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E4298E0C-5B6A-4986-B04B-A6375AB337D2}" type="slidenum">
              <a:rPr lang="ru-RU" altLang="ru-RU"/>
              <a:pPr/>
              <a:t>‹#›</a:t>
            </a:fld>
            <a:endParaRPr lang="ru-RU" altLang="ru-RU"/>
          </a:p>
        </p:txBody>
      </p:sp>
    </p:spTree>
    <p:extLst>
      <p:ext uri="{BB962C8B-B14F-4D97-AF65-F5344CB8AC3E}">
        <p14:creationId xmlns:p14="http://schemas.microsoft.com/office/powerpoint/2010/main" val="28300647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D9A7A2F0-7CC8-4D88-89A7-F866DF7ED9F8}" type="slidenum">
              <a:rPr lang="ru-RU" altLang="ru-RU"/>
              <a:pPr/>
              <a:t>‹#›</a:t>
            </a:fld>
            <a:endParaRPr lang="ru-RU" altLang="ru-RU"/>
          </a:p>
        </p:txBody>
      </p:sp>
    </p:spTree>
    <p:extLst>
      <p:ext uri="{BB962C8B-B14F-4D97-AF65-F5344CB8AC3E}">
        <p14:creationId xmlns:p14="http://schemas.microsoft.com/office/powerpoint/2010/main" val="3445819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5813" cy="5849937"/>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4993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06513426-E66C-440F-AE9C-581AD0AF1306}" type="slidenum">
              <a:rPr lang="ru-RU" altLang="ru-RU"/>
              <a:pPr/>
              <a:t>‹#›</a:t>
            </a:fld>
            <a:endParaRPr lang="ru-RU" altLang="ru-RU"/>
          </a:p>
        </p:txBody>
      </p:sp>
    </p:spTree>
    <p:extLst>
      <p:ext uri="{BB962C8B-B14F-4D97-AF65-F5344CB8AC3E}">
        <p14:creationId xmlns:p14="http://schemas.microsoft.com/office/powerpoint/2010/main" val="15236973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F9631680-1566-4FD6-BACF-37B99067F2EE}" type="slidenum">
              <a:rPr lang="ru-RU" altLang="ru-RU"/>
              <a:pPr/>
              <a:t>‹#›</a:t>
            </a:fld>
            <a:endParaRPr lang="ru-RU" altLang="ru-RU"/>
          </a:p>
        </p:txBody>
      </p:sp>
    </p:spTree>
    <p:extLst>
      <p:ext uri="{BB962C8B-B14F-4D97-AF65-F5344CB8AC3E}">
        <p14:creationId xmlns:p14="http://schemas.microsoft.com/office/powerpoint/2010/main" val="1059936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8"/>
            <a:ext cx="78867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07D65782-8F37-4E23-811E-4667E3AD631F}" type="slidenum">
              <a:rPr lang="ru-RU" altLang="ru-RU"/>
              <a:pPr/>
              <a:t>‹#›</a:t>
            </a:fld>
            <a:endParaRPr lang="ru-RU" altLang="ru-RU"/>
          </a:p>
        </p:txBody>
      </p:sp>
    </p:spTree>
    <p:extLst>
      <p:ext uri="{BB962C8B-B14F-4D97-AF65-F5344CB8AC3E}">
        <p14:creationId xmlns:p14="http://schemas.microsoft.com/office/powerpoint/2010/main" val="441596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7013" cy="45243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600200"/>
            <a:ext cx="4038600" cy="45243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5C83B122-5498-446B-BE0C-0235FA7A44C9}" type="slidenum">
              <a:rPr lang="ru-RU" altLang="ru-RU"/>
              <a:pPr/>
              <a:t>‹#›</a:t>
            </a:fld>
            <a:endParaRPr lang="ru-RU" altLang="ru-RU"/>
          </a:p>
        </p:txBody>
      </p:sp>
    </p:spTree>
    <p:extLst>
      <p:ext uri="{BB962C8B-B14F-4D97-AF65-F5344CB8AC3E}">
        <p14:creationId xmlns:p14="http://schemas.microsoft.com/office/powerpoint/2010/main" val="2457661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365125"/>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630238" y="2505075"/>
            <a:ext cx="386873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29150" y="2505075"/>
            <a:ext cx="38877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1B123A52-387B-4E5C-B7FE-B2138C85D162}" type="slidenum">
              <a:rPr lang="ru-RU" altLang="ru-RU"/>
              <a:pPr/>
              <a:t>‹#›</a:t>
            </a:fld>
            <a:endParaRPr lang="ru-RU" altLang="ru-RU"/>
          </a:p>
        </p:txBody>
      </p:sp>
    </p:spTree>
    <p:extLst>
      <p:ext uri="{BB962C8B-B14F-4D97-AF65-F5344CB8AC3E}">
        <p14:creationId xmlns:p14="http://schemas.microsoft.com/office/powerpoint/2010/main" val="3087189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FE8D8455-1DBA-460D-AD95-D6517F9E5AD4}" type="slidenum">
              <a:rPr lang="ru-RU" altLang="ru-RU"/>
              <a:pPr/>
              <a:t>‹#›</a:t>
            </a:fld>
            <a:endParaRPr lang="ru-RU" altLang="ru-RU"/>
          </a:p>
        </p:txBody>
      </p:sp>
    </p:spTree>
    <p:extLst>
      <p:ext uri="{BB962C8B-B14F-4D97-AF65-F5344CB8AC3E}">
        <p14:creationId xmlns:p14="http://schemas.microsoft.com/office/powerpoint/2010/main" val="409663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970C8B84-5FBA-423C-A0D4-FB445A8B651A}" type="slidenum">
              <a:rPr lang="ru-RU" altLang="ru-RU"/>
              <a:pPr/>
              <a:t>‹#›</a:t>
            </a:fld>
            <a:endParaRPr lang="ru-RU" altLang="ru-RU"/>
          </a:p>
        </p:txBody>
      </p:sp>
    </p:spTree>
    <p:extLst>
      <p:ext uri="{BB962C8B-B14F-4D97-AF65-F5344CB8AC3E}">
        <p14:creationId xmlns:p14="http://schemas.microsoft.com/office/powerpoint/2010/main" val="3439934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399E9032-1D44-44B8-A744-26EC1914333C}" type="slidenum">
              <a:rPr lang="ru-RU" altLang="ru-RU"/>
              <a:pPr/>
              <a:t>‹#›</a:t>
            </a:fld>
            <a:endParaRPr lang="ru-RU" altLang="ru-RU"/>
          </a:p>
        </p:txBody>
      </p:sp>
    </p:spTree>
    <p:extLst>
      <p:ext uri="{BB962C8B-B14F-4D97-AF65-F5344CB8AC3E}">
        <p14:creationId xmlns:p14="http://schemas.microsoft.com/office/powerpoint/2010/main" val="41997764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C2B7080D-BD89-467D-9D0B-9086C821D4F1}" type="slidenum">
              <a:rPr lang="ru-RU" altLang="ru-RU"/>
              <a:pPr/>
              <a:t>‹#›</a:t>
            </a:fld>
            <a:endParaRPr lang="ru-RU" altLang="ru-RU"/>
          </a:p>
        </p:txBody>
      </p:sp>
    </p:spTree>
    <p:extLst>
      <p:ext uri="{BB962C8B-B14F-4D97-AF65-F5344CB8AC3E}">
        <p14:creationId xmlns:p14="http://schemas.microsoft.com/office/powerpoint/2010/main" val="42870584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399FF"/>
            </a:gs>
            <a:gs pos="50000">
              <a:srgbClr val="CCECFF"/>
            </a:gs>
            <a:gs pos="100000">
              <a:srgbClr val="3399FF"/>
            </a:gs>
          </a:gsLst>
          <a:lin ang="5400000" scaled="1"/>
        </a:gra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57200" y="274638"/>
            <a:ext cx="8228013" cy="114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ru-RU" smtClean="0"/>
              <a:t>Для правки текста заголовка щелкните мышью</a:t>
            </a:r>
          </a:p>
        </p:txBody>
      </p:sp>
      <p:sp>
        <p:nvSpPr>
          <p:cNvPr id="1026" name="Rectangle 2"/>
          <p:cNvSpPr>
            <a:spLocks noGrp="1" noChangeArrowheads="1"/>
          </p:cNvSpPr>
          <p:nvPr>
            <p:ph type="body" idx="1"/>
          </p:nvPr>
        </p:nvSpPr>
        <p:spPr bwMode="auto">
          <a:xfrm>
            <a:off x="457200" y="1600200"/>
            <a:ext cx="8228013"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ru-RU" smtClean="0"/>
              <a:t>Для правки структуры щелкните мышью</a:t>
            </a:r>
          </a:p>
          <a:p>
            <a:pPr lvl="1"/>
            <a:r>
              <a:rPr lang="en-GB" altLang="ru-RU" smtClean="0"/>
              <a:t>Второй уровень структуры</a:t>
            </a:r>
          </a:p>
          <a:p>
            <a:pPr lvl="2"/>
            <a:r>
              <a:rPr lang="en-GB" altLang="ru-RU" smtClean="0"/>
              <a:t>Третий уровень структуры</a:t>
            </a:r>
          </a:p>
          <a:p>
            <a:pPr lvl="3"/>
            <a:r>
              <a:rPr lang="en-GB" altLang="ru-RU" smtClean="0"/>
              <a:t>Четвёртый уровень структуры</a:t>
            </a:r>
          </a:p>
          <a:p>
            <a:pPr lvl="4"/>
            <a:r>
              <a:rPr lang="en-GB" altLang="ru-RU" smtClean="0"/>
              <a:t>Пятый уровень структуры</a:t>
            </a:r>
          </a:p>
          <a:p>
            <a:pPr lvl="4"/>
            <a:r>
              <a:rPr lang="en-GB" altLang="ru-RU" smtClean="0"/>
              <a:t>Шестой уровень структуры</a:t>
            </a:r>
          </a:p>
          <a:p>
            <a:pPr lvl="4"/>
            <a:r>
              <a:rPr lang="en-GB" altLang="ru-RU" smtClean="0"/>
              <a:t>Седьмой уровень структуры</a:t>
            </a:r>
          </a:p>
          <a:p>
            <a:pPr lvl="4"/>
            <a:r>
              <a:rPr lang="en-GB" altLang="ru-RU" smtClean="0"/>
              <a:t>Восьмой уровень структуры</a:t>
            </a:r>
          </a:p>
          <a:p>
            <a:pPr lvl="4"/>
            <a:r>
              <a:rPr lang="en-GB" altLang="ru-RU" smtClean="0"/>
              <a:t>Девятый уровень структуры</a:t>
            </a:r>
          </a:p>
        </p:txBody>
      </p:sp>
      <p:sp>
        <p:nvSpPr>
          <p:cNvPr id="1027" name="Text Box 3"/>
          <p:cNvSpPr txBox="1">
            <a:spLocks noChangeArrowheads="1"/>
          </p:cNvSpPr>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28" name="Text Box 4"/>
          <p:cNvSpPr txBox="1">
            <a:spLocks noChangeArrowheads="1"/>
          </p:cNvSpPr>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29" name="Rectangle 5"/>
          <p:cNvSpPr>
            <a:spLocks noGrp="1" noChangeArrowheads="1"/>
          </p:cNvSpPr>
          <p:nvPr>
            <p:ph type="sldNum"/>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cs typeface="Arial Unicode MS" charset="0"/>
              </a:defRPr>
            </a:lvl1pPr>
          </a:lstStyle>
          <a:p>
            <a:fld id="{DBA705A5-8BCE-4D4E-95DF-F433DD9C755D}" type="slidenum">
              <a:rPr lang="ru-RU" altLang="ru-RU"/>
              <a:pPr/>
              <a:t>‹#›</a:t>
            </a:fld>
            <a:endParaRPr lang="ru-RU" alt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marL="742950" indent="-285750"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2pPr>
      <a:lvl3pPr marL="11430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3pPr>
      <a:lvl4pPr marL="16002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4pPr>
      <a:lvl5pPr marL="20574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5pPr>
      <a:lvl6pPr marL="25146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6pPr>
      <a:lvl7pPr marL="29718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7pPr>
      <a:lvl8pPr marL="34290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8pPr>
      <a:lvl9pPr marL="38862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3000" indent="-228600" algn="l" defTabSz="449263" rtl="0" eaLnBrk="0" fontAlgn="base" hangingPunct="0">
        <a:spcBef>
          <a:spcPts val="600"/>
        </a:spcBef>
        <a:spcAft>
          <a:spcPct val="0"/>
        </a:spcAft>
        <a:buClr>
          <a:srgbClr val="000000"/>
        </a:buClr>
        <a:buSzPct val="100000"/>
        <a:buFont typeface="Times New Roman" panose="02020603050405020304" pitchFamily="18" charset="0"/>
        <a:defRPr sz="2400" kern="1200">
          <a:solidFill>
            <a:srgbClr val="000000"/>
          </a:solidFill>
          <a:latin typeface="+mn-lt"/>
          <a:ea typeface="+mn-ea"/>
          <a:cs typeface="+mn-cs"/>
        </a:defRPr>
      </a:lvl3pPr>
      <a:lvl4pPr marL="16002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1500188" y="285750"/>
            <a:ext cx="6400800" cy="1071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3074" name="WordArt 2"/>
          <p:cNvSpPr>
            <a:spLocks noChangeArrowheads="1" noChangeShapeType="1" noTextEdit="1"/>
          </p:cNvSpPr>
          <p:nvPr/>
        </p:nvSpPr>
        <p:spPr bwMode="auto">
          <a:xfrm>
            <a:off x="214313" y="857250"/>
            <a:ext cx="8643937" cy="1214438"/>
          </a:xfrm>
          <a:prstGeom prst="rect">
            <a:avLst/>
          </a:prstGeom>
        </p:spPr>
        <p:txBody>
          <a:bodyPr wrap="none" fromWordArt="1">
            <a:prstTxWarp prst="textPlain">
              <a:avLst>
                <a:gd name="adj" fmla="val 50000"/>
              </a:avLst>
            </a:prstTxWarp>
          </a:bodyPr>
          <a:lstStyle/>
          <a:p>
            <a:pPr algn="ctr"/>
            <a:r>
              <a:rPr lang="ru-RU" b="1" kern="10">
                <a:ln w="9360" cap="sq">
                  <a:solidFill>
                    <a:srgbClr val="000000"/>
                  </a:solidFill>
                  <a:miter lim="800000"/>
                  <a:headEnd/>
                  <a:tailEnd/>
                </a:ln>
                <a:blipFill dpi="0" rotWithShape="0">
                  <a:blip r:embed="rId3"/>
                  <a:srcRect/>
                  <a:stretch>
                    <a:fillRect/>
                  </a:stretch>
                </a:blipFill>
                <a:effectLst>
                  <a:outerShdw dist="17819" dir="2700000" algn="ctr" rotWithShape="0">
                    <a:srgbClr val="C0C0C0">
                      <a:alpha val="80011"/>
                    </a:srgbClr>
                  </a:outerShdw>
                </a:effectLst>
                <a:latin typeface="Uk_Decor"/>
              </a:rPr>
              <a:t>Класична технологія</a:t>
            </a:r>
          </a:p>
        </p:txBody>
      </p:sp>
      <p:sp>
        <p:nvSpPr>
          <p:cNvPr id="3075" name="WordArt 3"/>
          <p:cNvSpPr>
            <a:spLocks noChangeArrowheads="1" noChangeShapeType="1" noTextEdit="1"/>
          </p:cNvSpPr>
          <p:nvPr/>
        </p:nvSpPr>
        <p:spPr bwMode="auto">
          <a:xfrm>
            <a:off x="4929188" y="2143125"/>
            <a:ext cx="4214812" cy="3571875"/>
          </a:xfrm>
          <a:prstGeom prst="rect">
            <a:avLst/>
          </a:prstGeom>
        </p:spPr>
        <p:txBody>
          <a:bodyPr wrap="none" fromWordArt="1">
            <a:prstTxWarp prst="textPlain">
              <a:avLst>
                <a:gd name="adj" fmla="val 50000"/>
              </a:avLst>
            </a:prstTxWarp>
          </a:bodyPr>
          <a:lstStyle/>
          <a:p>
            <a:pPr algn="ctr"/>
            <a:r>
              <a:rPr lang="ru-RU" b="1" kern="10">
                <a:ln w="9360" cap="sq">
                  <a:solidFill>
                    <a:srgbClr val="000000"/>
                  </a:solidFill>
                  <a:miter lim="800000"/>
                  <a:headEnd/>
                  <a:tailEnd/>
                </a:ln>
                <a:blipFill dpi="0" rotWithShape="0">
                  <a:blip r:embed="rId4"/>
                  <a:srcRect/>
                  <a:stretch>
                    <a:fillRect/>
                  </a:stretch>
                </a:blipFill>
                <a:effectLst>
                  <a:outerShdw dist="17819" dir="2700000" algn="ctr" rotWithShape="0">
                    <a:srgbClr val="C0C0C0">
                      <a:alpha val="80011"/>
                    </a:srgbClr>
                  </a:outerShdw>
                </a:effectLst>
                <a:latin typeface="Uk_Decor"/>
              </a:rPr>
              <a:t>хімічної </a:t>
            </a:r>
          </a:p>
          <a:p>
            <a:pPr algn="ctr"/>
            <a:r>
              <a:rPr lang="ru-RU" b="1" kern="10">
                <a:ln w="9360" cap="sq">
                  <a:solidFill>
                    <a:srgbClr val="000000"/>
                  </a:solidFill>
                  <a:miter lim="800000"/>
                  <a:headEnd/>
                  <a:tailEnd/>
                </a:ln>
                <a:blipFill dpi="0" rotWithShape="0">
                  <a:blip r:embed="rId4"/>
                  <a:srcRect/>
                  <a:stretch>
                    <a:fillRect/>
                  </a:stretch>
                </a:blipFill>
                <a:effectLst>
                  <a:outerShdw dist="17819" dir="2700000" algn="ctr" rotWithShape="0">
                    <a:srgbClr val="C0C0C0">
                      <a:alpha val="80011"/>
                    </a:srgbClr>
                  </a:outerShdw>
                </a:effectLst>
                <a:latin typeface="Uk_Decor"/>
              </a:rPr>
              <a:t>завивки</a:t>
            </a:r>
          </a:p>
        </p:txBody>
      </p:sp>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313" y="2500313"/>
            <a:ext cx="4572000" cy="3429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9pPr>
          </a:lstStyle>
          <a:p>
            <a:pPr algn="ctr">
              <a:buClrTx/>
              <a:buFontTx/>
              <a:buNone/>
            </a:pPr>
            <a:r>
              <a:rPr lang="uk-UA" altLang="ru-RU" sz="4400" b="1">
                <a:solidFill>
                  <a:srgbClr val="C00000"/>
                </a:solidFill>
                <a:latin typeface="Comic Sans MS" panose="030F0702030302020204" pitchFamily="66" charset="0"/>
              </a:rPr>
              <a:t>Миття волосся перед хімічною завивкою</a:t>
            </a:r>
          </a:p>
        </p:txBody>
      </p:sp>
      <p:sp>
        <p:nvSpPr>
          <p:cNvPr id="12290" name="Text Box 2"/>
          <p:cNvSpPr txBox="1">
            <a:spLocks noChangeArrowheads="1"/>
          </p:cNvSpPr>
          <p:nvPr/>
        </p:nvSpPr>
        <p:spPr bwMode="auto">
          <a:xfrm>
            <a:off x="457200" y="1600200"/>
            <a:ext cx="403860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9pPr>
          </a:lstStyle>
          <a:p>
            <a:pPr>
              <a:spcBef>
                <a:spcPts val="600"/>
              </a:spcBef>
              <a:buFont typeface="Arial" panose="020B0604020202020204" pitchFamily="34" charset="0"/>
              <a:buChar char="•"/>
            </a:pPr>
            <a:r>
              <a:rPr lang="uk-UA" altLang="ru-RU" sz="2400"/>
              <a:t>Хімічна завивка виконується лише на чисте волосся. Тому перед завивкою волосся обов'язково миється шампунем глибокої очистки, незалежно від того, коли мили востаннє. Це дозволить злегка відкрити лусочки, що прискорить проникнення складу у волосся. </a:t>
            </a:r>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725" y="1746250"/>
            <a:ext cx="3435350" cy="5111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ext Box 1"/>
          <p:cNvSpPr txBox="1">
            <a:spLocks noChangeArrowheads="1"/>
          </p:cNvSpPr>
          <p:nvPr/>
        </p:nvSpPr>
        <p:spPr bwMode="auto">
          <a:xfrm>
            <a:off x="214313" y="357188"/>
            <a:ext cx="4281487" cy="5768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9pPr>
          </a:lstStyle>
          <a:p>
            <a:pPr>
              <a:lnSpc>
                <a:spcPct val="90000"/>
              </a:lnSpc>
              <a:spcBef>
                <a:spcPts val="650"/>
              </a:spcBef>
              <a:buFont typeface="Arial" panose="020B0604020202020204" pitchFamily="34" charset="0"/>
              <a:buChar char="•"/>
            </a:pPr>
            <a:r>
              <a:rPr lang="uk-UA" altLang="ru-RU" sz="2600"/>
              <a:t>Мити волосся слід один раз, не масажуючи при цьому шкіру голови, щоб зберегти на ній жировий прошарок і таким чином захистити від зайвої дії кислот і лугів. </a:t>
            </a:r>
          </a:p>
          <a:p>
            <a:pPr>
              <a:lnSpc>
                <a:spcPct val="90000"/>
              </a:lnSpc>
              <a:spcBef>
                <a:spcPts val="650"/>
              </a:spcBef>
              <a:buFont typeface="Arial" panose="020B0604020202020204" pitchFamily="34" charset="0"/>
              <a:buChar char="•"/>
            </a:pPr>
            <a:r>
              <a:rPr lang="uk-UA" altLang="ru-RU" sz="2600"/>
              <a:t>Витерти злегка рушником надлишкову вологу, після чого волосся розчісують. Ні до, ні після миття не слід використовувати щітку для волосся, щоб не пошкодити кутикулу. </a:t>
            </a: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0"/>
            <a:ext cx="2695575" cy="39338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4000500"/>
            <a:ext cx="3779837" cy="2543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9pPr>
          </a:lstStyle>
          <a:p>
            <a:pPr algn="ctr">
              <a:buClrTx/>
              <a:buFontTx/>
              <a:buNone/>
            </a:pPr>
            <a:r>
              <a:rPr lang="uk-UA" altLang="ru-RU" sz="4400" b="1">
                <a:solidFill>
                  <a:srgbClr val="C00000"/>
                </a:solidFill>
                <a:latin typeface="Comic Sans MS" panose="030F0702030302020204" pitchFamily="66" charset="0"/>
              </a:rPr>
              <a:t>Попередня стрижка</a:t>
            </a:r>
          </a:p>
        </p:txBody>
      </p:sp>
      <p:sp>
        <p:nvSpPr>
          <p:cNvPr id="14338" name="Text Box 2"/>
          <p:cNvSpPr txBox="1">
            <a:spLocks noChangeArrowheads="1"/>
          </p:cNvSpPr>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9pPr>
          </a:lstStyle>
          <a:p>
            <a:pPr>
              <a:lnSpc>
                <a:spcPct val="80000"/>
              </a:lnSpc>
              <a:spcBef>
                <a:spcPts val="600"/>
              </a:spcBef>
              <a:buFont typeface="Arial" panose="020B0604020202020204" pitchFamily="34" charset="0"/>
              <a:buChar char="•"/>
            </a:pPr>
            <a:r>
              <a:rPr lang="uk-UA" altLang="ru-RU" sz="2400"/>
              <a:t>Якщо волосся дуже довге, перш ніж приступати до хімічної завивки, необхідно виконати попередню стрижку волосся, трохи довше бажаної довжини. </a:t>
            </a:r>
          </a:p>
          <a:p>
            <a:pPr>
              <a:lnSpc>
                <a:spcPct val="80000"/>
              </a:lnSpc>
              <a:spcBef>
                <a:spcPts val="600"/>
              </a:spcBef>
              <a:buFont typeface="Arial" panose="020B0604020202020204" pitchFamily="34" charset="0"/>
              <a:buChar char="•"/>
            </a:pPr>
            <a:r>
              <a:rPr lang="uk-UA" altLang="ru-RU" sz="2400"/>
              <a:t>У стрижці треба профілірувати кінці волосся, оскільки природна різниця в довжині зрізалася, а волосся однієї довжини досить важко піддається накрутці на коклюшки. </a:t>
            </a:r>
          </a:p>
          <a:p>
            <a:pPr>
              <a:lnSpc>
                <a:spcPct val="80000"/>
              </a:lnSpc>
              <a:spcBef>
                <a:spcPts val="600"/>
              </a:spcBef>
              <a:buFont typeface="Arial" panose="020B0604020202020204" pitchFamily="34" charset="0"/>
              <a:buChar char="•"/>
            </a:pPr>
            <a:r>
              <a:rPr lang="uk-UA" altLang="ru-RU" sz="2400"/>
              <a:t>Слід пам'ятати, що після хімічної завивки волосся завжди виглядає коротше. </a:t>
            </a:r>
          </a:p>
          <a:p>
            <a:pPr>
              <a:lnSpc>
                <a:spcPct val="80000"/>
              </a:lnSpc>
              <a:spcBef>
                <a:spcPts val="600"/>
              </a:spcBef>
              <a:buFont typeface="Arial" panose="020B0604020202020204" pitchFamily="34" charset="0"/>
              <a:buChar char="•"/>
            </a:pPr>
            <a:r>
              <a:rPr lang="uk-UA" altLang="ru-RU" sz="2400"/>
              <a:t>Після хімічної завивки проводиться остаточна, вже точна стрижка. Якщо стрижку не зробити, то волосся із-за пересушених кінчиків погано розчісуватиметься і виглядатиме недоглянутими. </a:t>
            </a: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9pPr>
          </a:lstStyle>
          <a:p>
            <a:pPr algn="ctr">
              <a:buClrTx/>
              <a:buFontTx/>
              <a:buNone/>
            </a:pPr>
            <a:r>
              <a:rPr lang="uk-UA" altLang="ru-RU" sz="4400" b="1">
                <a:solidFill>
                  <a:srgbClr val="C00000"/>
                </a:solidFill>
                <a:latin typeface="Comic Sans MS" panose="030F0702030302020204" pitchFamily="66" charset="0"/>
              </a:rPr>
              <a:t>Фарбування і хімзавивка</a:t>
            </a:r>
          </a:p>
        </p:txBody>
      </p:sp>
      <p:sp>
        <p:nvSpPr>
          <p:cNvPr id="15362" name="Text Box 2"/>
          <p:cNvSpPr txBox="1">
            <a:spLocks noChangeArrowheads="1"/>
          </p:cNvSpPr>
          <p:nvPr/>
        </p:nvSpPr>
        <p:spPr bwMode="auto">
          <a:xfrm>
            <a:off x="457200" y="1600200"/>
            <a:ext cx="4186238"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9pPr>
          </a:lstStyle>
          <a:p>
            <a:pPr>
              <a:spcBef>
                <a:spcPts val="800"/>
              </a:spcBef>
              <a:buFont typeface="Arial" panose="020B0604020202020204" pitchFamily="34" charset="0"/>
              <a:buChar char="•"/>
            </a:pPr>
            <a:r>
              <a:rPr lang="uk-UA" altLang="ru-RU" sz="3200"/>
              <a:t>Рекомендують фарбування виконувати після процедури хімзавивки, оскільки в процесі, внаслідок хімічних реакцій,  колір буде змінено</a:t>
            </a:r>
          </a:p>
        </p:txBody>
      </p:sp>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r="33751"/>
          <a:stretch>
            <a:fillRect/>
          </a:stretch>
        </p:blipFill>
        <p:spPr bwMode="auto">
          <a:xfrm>
            <a:off x="4786313" y="2071688"/>
            <a:ext cx="3786187" cy="3248025"/>
          </a:xfrm>
          <a:prstGeom prst="rect">
            <a:avLst/>
          </a:prstGeom>
          <a:noFill/>
          <a:ln>
            <a:noFill/>
          </a:ln>
          <a:effectLst/>
          <a:extLst>
            <a:ext uri="{909E8E84-426E-40DD-AFC4-6F175D3DCCD1}">
              <a14:hiddenFill xmlns:a14="http://schemas.microsoft.com/office/drawing/2010/main">
                <a:blipFill dpi="0" rotWithShape="0">
                  <a:blip/>
                  <a:srcRect r="3375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9pPr>
          </a:lstStyle>
          <a:p>
            <a:pPr algn="ctr">
              <a:buClrTx/>
              <a:buFontTx/>
              <a:buNone/>
            </a:pPr>
            <a:r>
              <a:rPr lang="uk-UA" altLang="ru-RU" sz="4400" b="1">
                <a:solidFill>
                  <a:srgbClr val="C00000"/>
                </a:solidFill>
                <a:latin typeface="Comic Sans MS" panose="030F0702030302020204" pitchFamily="66" charset="0"/>
              </a:rPr>
              <a:t>Вибір схеми накрутки </a:t>
            </a:r>
          </a:p>
        </p:txBody>
      </p:sp>
      <p:sp>
        <p:nvSpPr>
          <p:cNvPr id="16386" name="Text Box 2"/>
          <p:cNvSpPr txBox="1">
            <a:spLocks noChangeArrowheads="1"/>
          </p:cNvSpPr>
          <p:nvPr/>
        </p:nvSpPr>
        <p:spPr bwMode="auto">
          <a:xfrm>
            <a:off x="457200" y="1600200"/>
            <a:ext cx="7686675" cy="1471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9pPr>
          </a:lstStyle>
          <a:p>
            <a:pPr>
              <a:spcBef>
                <a:spcPts val="700"/>
              </a:spcBef>
              <a:buFont typeface="Arial" panose="020B0604020202020204" pitchFamily="34" charset="0"/>
              <a:buChar char="•"/>
            </a:pPr>
            <a:r>
              <a:rPr lang="uk-UA" altLang="ru-RU" sz="2800"/>
              <a:t>Розподіл волосся на зони і вибір схеми накручування залежить від бажаного результату</a:t>
            </a:r>
          </a:p>
          <a:p>
            <a:pPr>
              <a:spcBef>
                <a:spcPts val="700"/>
              </a:spcBef>
              <a:buClrTx/>
              <a:buSzTx/>
              <a:buFontTx/>
              <a:buNone/>
            </a:pPr>
            <a:endParaRPr lang="uk-UA" altLang="ru-RU" sz="2800"/>
          </a:p>
        </p:txBody>
      </p:sp>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0" y="3357563"/>
            <a:ext cx="7178675" cy="2962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9pPr>
          </a:lstStyle>
          <a:p>
            <a:pPr algn="ctr">
              <a:buClrTx/>
              <a:buFontTx/>
              <a:buNone/>
            </a:pPr>
            <a:r>
              <a:rPr lang="uk-UA" altLang="ru-RU" sz="4400" b="1">
                <a:solidFill>
                  <a:srgbClr val="C00000"/>
                </a:solidFill>
                <a:latin typeface="Comic Sans MS" panose="030F0702030302020204" pitchFamily="66" charset="0"/>
              </a:rPr>
              <a:t>Вибір нанесення препарата </a:t>
            </a:r>
          </a:p>
        </p:txBody>
      </p:sp>
      <p:sp>
        <p:nvSpPr>
          <p:cNvPr id="17410" name="Text Box 2"/>
          <p:cNvSpPr txBox="1">
            <a:spLocks noChangeArrowheads="1"/>
          </p:cNvSpPr>
          <p:nvPr/>
        </p:nvSpPr>
        <p:spPr bwMode="auto">
          <a:xfrm>
            <a:off x="457200" y="1152525"/>
            <a:ext cx="7686675" cy="1919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0000"/>
                </a:solidFill>
                <a:latin typeface="Arial" panose="020B0604020202020204" pitchFamily="34" charset="0"/>
                <a:ea typeface="Microsoft YaHei" panose="020B0503020204020204" pitchFamily="34" charset="-122"/>
              </a:defRPr>
            </a:lvl1pPr>
            <a:lvl2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0000"/>
                </a:solidFill>
                <a:latin typeface="Arial" panose="020B0604020202020204" pitchFamily="34" charset="0"/>
                <a:ea typeface="Microsoft YaHei" panose="020B0503020204020204" pitchFamily="34" charset="-122"/>
              </a:defRPr>
            </a:lvl2pPr>
            <a:lvl3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0000"/>
                </a:solidFill>
                <a:latin typeface="Arial" panose="020B0604020202020204" pitchFamily="34" charset="0"/>
                <a:ea typeface="Microsoft YaHei" panose="020B0503020204020204" pitchFamily="34" charset="-122"/>
              </a:defRPr>
            </a:lvl3pPr>
            <a:lvl4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0000"/>
                </a:solidFill>
                <a:latin typeface="Arial" panose="020B0604020202020204" pitchFamily="34" charset="0"/>
                <a:ea typeface="Microsoft YaHei" panose="020B0503020204020204" pitchFamily="34" charset="-122"/>
              </a:defRPr>
            </a:lvl4pPr>
            <a:lvl5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0000"/>
                </a:solidFill>
                <a:latin typeface="Arial" panose="020B0604020202020204" pitchFamily="34" charset="0"/>
                <a:ea typeface="Microsoft YaHei" panose="020B0503020204020204" pitchFamily="34" charset="-122"/>
              </a:defRPr>
            </a:lvl9pPr>
          </a:lstStyle>
          <a:p>
            <a:pPr>
              <a:spcBef>
                <a:spcPts val="700"/>
              </a:spcBef>
            </a:pPr>
            <a:r>
              <a:rPr lang="uk-UA" altLang="ru-RU" sz="2600">
                <a:latin typeface="Times New Roman" panose="02020603050405020304" pitchFamily="18" charset="0"/>
              </a:rPr>
              <a:t>При виборі методу нанесення суміші враховують:</a:t>
            </a:r>
          </a:p>
          <a:p>
            <a:pPr>
              <a:spcBef>
                <a:spcPts val="700"/>
              </a:spcBef>
            </a:pPr>
            <a:endParaRPr lang="uk-UA" altLang="ru-RU" sz="2600">
              <a:latin typeface="Times New Roman" panose="02020603050405020304" pitchFamily="18" charset="0"/>
            </a:endParaRPr>
          </a:p>
          <a:p>
            <a:pPr>
              <a:spcBef>
                <a:spcPts val="700"/>
              </a:spcBef>
            </a:pPr>
            <a:r>
              <a:rPr lang="uk-UA" altLang="ru-RU" sz="2600">
                <a:latin typeface="Times New Roman" panose="02020603050405020304" pitchFamily="18" charset="0"/>
              </a:rPr>
              <a:t>— структуру та стан волосся;</a:t>
            </a:r>
          </a:p>
          <a:p>
            <a:pPr>
              <a:spcBef>
                <a:spcPts val="700"/>
              </a:spcBef>
            </a:pPr>
            <a:endParaRPr lang="uk-UA" altLang="ru-RU" sz="2600">
              <a:latin typeface="Times New Roman" panose="02020603050405020304" pitchFamily="18" charset="0"/>
            </a:endParaRPr>
          </a:p>
          <a:p>
            <a:pPr>
              <a:spcBef>
                <a:spcPts val="700"/>
              </a:spcBef>
            </a:pPr>
            <a:r>
              <a:rPr lang="uk-UA" altLang="ru-RU" sz="2600">
                <a:latin typeface="Times New Roman" panose="02020603050405020304" pitchFamily="18" charset="0"/>
              </a:rPr>
              <a:t>— довжину волосся;</a:t>
            </a:r>
          </a:p>
          <a:p>
            <a:pPr>
              <a:spcBef>
                <a:spcPts val="700"/>
              </a:spcBef>
            </a:pPr>
            <a:endParaRPr lang="uk-UA" altLang="ru-RU" sz="2600">
              <a:latin typeface="Times New Roman" panose="02020603050405020304" pitchFamily="18" charset="0"/>
            </a:endParaRPr>
          </a:p>
          <a:p>
            <a:pPr>
              <a:spcBef>
                <a:spcPts val="700"/>
              </a:spcBef>
            </a:pPr>
            <a:r>
              <a:rPr lang="uk-UA" altLang="ru-RU" sz="2600">
                <a:latin typeface="Times New Roman" panose="02020603050405020304" pitchFamily="18" charset="0"/>
              </a:rPr>
              <a:t>— вид накручування на коклюшки.</a:t>
            </a:r>
          </a:p>
          <a:p>
            <a:pPr>
              <a:spcBef>
                <a:spcPts val="700"/>
              </a:spcBef>
            </a:pPr>
            <a:endParaRPr lang="uk-UA" altLang="ru-RU" sz="2600">
              <a:latin typeface="Times New Roman" panose="02020603050405020304" pitchFamily="18" charset="0"/>
            </a:endParaRPr>
          </a:p>
          <a:p>
            <a:pPr>
              <a:spcBef>
                <a:spcPts val="700"/>
              </a:spcBef>
            </a:pPr>
            <a:r>
              <a:rPr lang="uk-UA" altLang="ru-RU" sz="2600" b="1">
                <a:latin typeface="Times New Roman" panose="02020603050405020304" pitchFamily="18" charset="0"/>
              </a:rPr>
              <a:t>Прямий метод</a:t>
            </a:r>
            <a:r>
              <a:rPr lang="uk-UA" altLang="ru-RU" sz="2600">
                <a:latin typeface="Times New Roman" panose="02020603050405020304" pitchFamily="18" charset="0"/>
              </a:rPr>
              <a:t> — волосся змочують засобом для хімзавивки пе­ред накручуванням на коклюшки. Завершивши накручування, волосся змочують повторно.</a:t>
            </a:r>
          </a:p>
          <a:p>
            <a:pPr>
              <a:spcBef>
                <a:spcPts val="700"/>
              </a:spcBef>
            </a:pPr>
            <a:endParaRPr lang="uk-UA" altLang="ru-RU" sz="2600">
              <a:latin typeface="Times New Roman" panose="02020603050405020304" pitchFamily="18" charset="0"/>
            </a:endParaRPr>
          </a:p>
          <a:p>
            <a:pPr>
              <a:spcBef>
                <a:spcPts val="700"/>
              </a:spcBef>
            </a:pPr>
            <a:endParaRPr lang="uk-UA" altLang="ru-RU" sz="2800"/>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9pPr>
          </a:lstStyle>
          <a:p>
            <a:pPr algn="ctr">
              <a:buClrTx/>
              <a:buFontTx/>
              <a:buNone/>
            </a:pPr>
            <a:r>
              <a:rPr lang="uk-UA" altLang="ru-RU" sz="4400" b="1">
                <a:solidFill>
                  <a:srgbClr val="C00000"/>
                </a:solidFill>
                <a:latin typeface="Comic Sans MS" panose="030F0702030302020204" pitchFamily="66" charset="0"/>
              </a:rPr>
              <a:t>Вибір нанесення препарата </a:t>
            </a:r>
          </a:p>
        </p:txBody>
      </p:sp>
      <p:sp>
        <p:nvSpPr>
          <p:cNvPr id="18434" name="Text Box 2"/>
          <p:cNvSpPr txBox="1">
            <a:spLocks noChangeArrowheads="1"/>
          </p:cNvSpPr>
          <p:nvPr/>
        </p:nvSpPr>
        <p:spPr bwMode="auto">
          <a:xfrm>
            <a:off x="377825" y="1152525"/>
            <a:ext cx="7686675" cy="1471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0000"/>
                </a:solidFill>
                <a:latin typeface="Arial" panose="020B0604020202020204" pitchFamily="34" charset="0"/>
                <a:ea typeface="Microsoft YaHei" panose="020B0503020204020204" pitchFamily="34" charset="-122"/>
              </a:defRPr>
            </a:lvl1pPr>
            <a:lvl2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0000"/>
                </a:solidFill>
                <a:latin typeface="Arial" panose="020B0604020202020204" pitchFamily="34" charset="0"/>
                <a:ea typeface="Microsoft YaHei" panose="020B0503020204020204" pitchFamily="34" charset="-122"/>
              </a:defRPr>
            </a:lvl2pPr>
            <a:lvl3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0000"/>
                </a:solidFill>
                <a:latin typeface="Arial" panose="020B0604020202020204" pitchFamily="34" charset="0"/>
                <a:ea typeface="Microsoft YaHei" panose="020B0503020204020204" pitchFamily="34" charset="-122"/>
              </a:defRPr>
            </a:lvl3pPr>
            <a:lvl4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0000"/>
                </a:solidFill>
                <a:latin typeface="Arial" panose="020B0604020202020204" pitchFamily="34" charset="0"/>
                <a:ea typeface="Microsoft YaHei" panose="020B0503020204020204" pitchFamily="34" charset="-122"/>
              </a:defRPr>
            </a:lvl4pPr>
            <a:lvl5pPr>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rgbClr val="000000"/>
                </a:solidFill>
                <a:latin typeface="Arial" panose="020B0604020202020204" pitchFamily="34" charset="0"/>
                <a:ea typeface="Microsoft YaHei" panose="020B0503020204020204" pitchFamily="34" charset="-122"/>
              </a:defRPr>
            </a:lvl9pPr>
          </a:lstStyle>
          <a:p>
            <a:pPr>
              <a:spcBef>
                <a:spcPts val="700"/>
              </a:spcBef>
            </a:pPr>
            <a:endParaRPr lang="uk-UA" altLang="ru-RU"/>
          </a:p>
          <a:p>
            <a:pPr>
              <a:spcBef>
                <a:spcPts val="700"/>
              </a:spcBef>
            </a:pPr>
            <a:r>
              <a:rPr lang="uk-UA" altLang="ru-RU" sz="2800" b="1"/>
              <a:t>Непрямий метод</a:t>
            </a:r>
            <a:r>
              <a:rPr lang="uk-UA" altLang="ru-RU" sz="2800"/>
              <a:t> характерний тим, що вологе волосся накручують на коклюшки, а потім змочують сумішшю для завивки.</a:t>
            </a:r>
          </a:p>
          <a:p>
            <a:pPr>
              <a:spcBef>
                <a:spcPts val="700"/>
              </a:spcBef>
            </a:pPr>
            <a:endParaRPr lang="uk-UA" altLang="ru-RU"/>
          </a:p>
          <a:p>
            <a:pPr>
              <a:spcBef>
                <a:spcPts val="700"/>
              </a:spcBef>
            </a:pPr>
            <a:r>
              <a:rPr lang="uk-UA" altLang="ru-RU" sz="2800" b="1"/>
              <a:t>Змішаний метод</a:t>
            </a:r>
            <a:r>
              <a:rPr lang="uk-UA" altLang="ru-RU" sz="2800"/>
              <a:t> застосовується для волосся завдовжки понад 25 см. Перед накручуванням змочують засобом тільки кінці волос­ся, відступивши на 2/3 від коренів. Інша частина пасма зали­шається сухою. Коклюшки накручують по всій голові, а потім усе волосся змочують засобом.</a:t>
            </a:r>
          </a:p>
          <a:p>
            <a:pPr>
              <a:spcBef>
                <a:spcPts val="700"/>
              </a:spcBef>
            </a:pPr>
            <a:endParaRPr lang="uk-UA" altLang="ru-RU" sz="2800"/>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9pPr>
          </a:lstStyle>
          <a:p>
            <a:pPr algn="ctr">
              <a:buClrTx/>
              <a:buFontTx/>
              <a:buNone/>
            </a:pPr>
            <a:r>
              <a:rPr lang="uk-UA" altLang="ru-RU" sz="4400" b="1">
                <a:solidFill>
                  <a:srgbClr val="C00000"/>
                </a:solidFill>
                <a:latin typeface="Comic Sans MS" panose="030F0702030302020204" pitchFamily="66" charset="0"/>
              </a:rPr>
              <a:t>Ширина і товщина пасм</a:t>
            </a:r>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l="15923" t="23439" r="18742" b="15625"/>
          <a:stretch>
            <a:fillRect/>
          </a:stretch>
        </p:blipFill>
        <p:spPr bwMode="auto">
          <a:xfrm>
            <a:off x="285750" y="1357313"/>
            <a:ext cx="8501063" cy="4457700"/>
          </a:xfrm>
          <a:prstGeom prst="rect">
            <a:avLst/>
          </a:prstGeom>
          <a:noFill/>
          <a:ln>
            <a:noFill/>
          </a:ln>
          <a:effectLst/>
          <a:extLst>
            <a:ext uri="{909E8E84-426E-40DD-AFC4-6F175D3DCCD1}">
              <a14:hiddenFill xmlns:a14="http://schemas.microsoft.com/office/drawing/2010/main">
                <a:blipFill dpi="0" rotWithShape="0">
                  <a:blip/>
                  <a:srcRect l="15923" t="23439" r="18742" b="1562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459" name="Rectangle 3"/>
          <p:cNvSpPr>
            <a:spLocks noChangeArrowheads="1"/>
          </p:cNvSpPr>
          <p:nvPr/>
        </p:nvSpPr>
        <p:spPr bwMode="auto">
          <a:xfrm>
            <a:off x="285750" y="5715000"/>
            <a:ext cx="8858250" cy="1068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9pPr>
          </a:lstStyle>
          <a:p>
            <a:pPr algn="ctr">
              <a:buClrTx/>
              <a:buFontTx/>
              <a:buNone/>
            </a:pPr>
            <a:r>
              <a:rPr lang="uk-UA" altLang="ru-RU" sz="3200"/>
              <a:t>Товщина пасма = діаметру коклюшки, </a:t>
            </a:r>
          </a:p>
          <a:p>
            <a:pPr algn="ctr">
              <a:buClrTx/>
              <a:buFontTx/>
              <a:buNone/>
            </a:pPr>
            <a:r>
              <a:rPr lang="uk-UA" altLang="ru-RU" sz="3200"/>
              <a:t>а ширина довжині коклюшки мінус 1-1,5 см</a:t>
            </a: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9pPr>
          </a:lstStyle>
          <a:p>
            <a:pPr algn="ctr">
              <a:buClrTx/>
              <a:buFontTx/>
              <a:buNone/>
            </a:pPr>
            <a:r>
              <a:rPr lang="uk-UA" altLang="ru-RU" sz="4400" b="1">
                <a:solidFill>
                  <a:srgbClr val="C00000"/>
                </a:solidFill>
                <a:latin typeface="Comic Sans MS" panose="030F0702030302020204" pitchFamily="66" charset="0"/>
              </a:rPr>
              <a:t>Кут відтяжки</a:t>
            </a:r>
          </a:p>
        </p:txBody>
      </p:sp>
      <p:sp>
        <p:nvSpPr>
          <p:cNvPr id="20482" name="Text Box 2"/>
          <p:cNvSpPr txBox="1">
            <a:spLocks noChangeArrowheads="1"/>
          </p:cNvSpPr>
          <p:nvPr/>
        </p:nvSpPr>
        <p:spPr bwMode="auto">
          <a:xfrm>
            <a:off x="4000500" y="1357313"/>
            <a:ext cx="4686300" cy="4768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1313">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panose="020B0604020202020204" pitchFamily="34" charset="0"/>
                <a:ea typeface="Microsoft YaHei" panose="020B0503020204020204" pitchFamily="34" charset="-122"/>
              </a:defRPr>
            </a:lvl1pPr>
            <a:lvl2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panose="020B0604020202020204" pitchFamily="34" charset="0"/>
                <a:ea typeface="Microsoft YaHei" panose="020B0503020204020204" pitchFamily="34" charset="-122"/>
              </a:defRPr>
            </a:lvl2pPr>
            <a:lvl3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panose="020B0604020202020204" pitchFamily="34" charset="0"/>
                <a:ea typeface="Microsoft YaHei" panose="020B0503020204020204" pitchFamily="34" charset="-122"/>
              </a:defRPr>
            </a:lvl3pPr>
            <a:lvl4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panose="020B0604020202020204" pitchFamily="34" charset="0"/>
                <a:ea typeface="Microsoft YaHei" panose="020B0503020204020204" pitchFamily="34" charset="-122"/>
              </a:defRPr>
            </a:lvl4pPr>
            <a:lvl5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panose="020B0604020202020204" pitchFamily="34" charset="0"/>
                <a:ea typeface="Microsoft YaHei" panose="020B0503020204020204" pitchFamily="34" charset="-122"/>
              </a:defRPr>
            </a:lvl9pPr>
          </a:lstStyle>
          <a:p>
            <a:pPr>
              <a:spcBef>
                <a:spcPts val="700"/>
              </a:spcBef>
              <a:buClrTx/>
              <a:buFontTx/>
              <a:buNone/>
            </a:pPr>
            <a:r>
              <a:rPr lang="uk-UA" altLang="ru-RU" sz="2800"/>
              <a:t>а) Кут 45° у напрямку до чола, (максимальний обєм)</a:t>
            </a:r>
          </a:p>
          <a:p>
            <a:pPr>
              <a:spcBef>
                <a:spcPts val="700"/>
              </a:spcBef>
              <a:buClrTx/>
              <a:buFontTx/>
              <a:buNone/>
            </a:pPr>
            <a:r>
              <a:rPr lang="uk-UA" altLang="ru-RU" sz="2800"/>
              <a:t>б) кут 90°; (стандартно, нормальний обєм)</a:t>
            </a:r>
          </a:p>
          <a:p>
            <a:pPr>
              <a:spcBef>
                <a:spcPts val="700"/>
              </a:spcBef>
              <a:buClrTx/>
              <a:buFontTx/>
              <a:buNone/>
            </a:pPr>
            <a:r>
              <a:rPr lang="uk-UA" altLang="ru-RU" sz="2800"/>
              <a:t>в) кут 45° у напрямку до потилиці (мінімальний обєм)</a:t>
            </a:r>
          </a:p>
          <a:p>
            <a:pPr>
              <a:spcBef>
                <a:spcPts val="700"/>
              </a:spcBef>
              <a:buClrTx/>
              <a:buFontTx/>
              <a:buNone/>
            </a:pPr>
            <a:r>
              <a:rPr lang="uk-UA" altLang="ru-RU" sz="2800"/>
              <a:t>Кут відтяжки і сила натягу незмінні в процесі роботи.</a:t>
            </a:r>
          </a:p>
          <a:p>
            <a:pPr marL="341313" indent="-339725">
              <a:lnSpc>
                <a:spcPct val="90000"/>
              </a:lnSpc>
              <a:spcBef>
                <a:spcPts val="700"/>
              </a:spcBef>
              <a:buFont typeface="Arial" panose="020B0604020202020204" pitchFamily="34" charset="0"/>
              <a:buNone/>
            </a:pPr>
            <a:endParaRPr lang="uk-UA" altLang="ru-RU" sz="2800"/>
          </a:p>
        </p:txBody>
      </p:sp>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r="69775"/>
          <a:stretch>
            <a:fillRect/>
          </a:stretch>
        </p:blipFill>
        <p:spPr bwMode="auto">
          <a:xfrm>
            <a:off x="0" y="928688"/>
            <a:ext cx="1757363" cy="3857625"/>
          </a:xfrm>
          <a:prstGeom prst="rect">
            <a:avLst/>
          </a:prstGeom>
          <a:noFill/>
          <a:ln>
            <a:noFill/>
          </a:ln>
          <a:effectLst/>
          <a:extLst>
            <a:ext uri="{909E8E84-426E-40DD-AFC4-6F175D3DCCD1}">
              <a14:hiddenFill xmlns:a14="http://schemas.microsoft.com/office/drawing/2010/main">
                <a:blipFill dpi="0" rotWithShape="0">
                  <a:blip/>
                  <a:srcRect r="6977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84" name="Picture 4"/>
          <p:cNvPicPr>
            <a:picLocks noChangeAspect="1" noChangeArrowheads="1"/>
          </p:cNvPicPr>
          <p:nvPr/>
        </p:nvPicPr>
        <p:blipFill>
          <a:blip r:embed="rId3">
            <a:extLst>
              <a:ext uri="{28A0092B-C50C-407E-A947-70E740481C1C}">
                <a14:useLocalDpi xmlns:a14="http://schemas.microsoft.com/office/drawing/2010/main" val="0"/>
              </a:ext>
            </a:extLst>
          </a:blip>
          <a:srcRect l="36279" r="35518"/>
          <a:stretch>
            <a:fillRect/>
          </a:stretch>
        </p:blipFill>
        <p:spPr bwMode="auto">
          <a:xfrm>
            <a:off x="1285875" y="2071688"/>
            <a:ext cx="1639888" cy="3857625"/>
          </a:xfrm>
          <a:prstGeom prst="rect">
            <a:avLst/>
          </a:prstGeom>
          <a:noFill/>
          <a:ln>
            <a:noFill/>
          </a:ln>
          <a:effectLst/>
          <a:extLst>
            <a:ext uri="{909E8E84-426E-40DD-AFC4-6F175D3DCCD1}">
              <a14:hiddenFill xmlns:a14="http://schemas.microsoft.com/office/drawing/2010/main">
                <a:blipFill dpi="0" rotWithShape="0">
                  <a:blip/>
                  <a:srcRect l="36279" r="35518"/>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85" name="Picture 5"/>
          <p:cNvPicPr>
            <a:picLocks noChangeAspect="1" noChangeArrowheads="1"/>
          </p:cNvPicPr>
          <p:nvPr/>
        </p:nvPicPr>
        <p:blipFill>
          <a:blip r:embed="rId3">
            <a:extLst>
              <a:ext uri="{28A0092B-C50C-407E-A947-70E740481C1C}">
                <a14:useLocalDpi xmlns:a14="http://schemas.microsoft.com/office/drawing/2010/main" val="0"/>
              </a:ext>
            </a:extLst>
          </a:blip>
          <a:srcRect l="71674"/>
          <a:stretch>
            <a:fillRect/>
          </a:stretch>
        </p:blipFill>
        <p:spPr bwMode="auto">
          <a:xfrm>
            <a:off x="2571750" y="3429000"/>
            <a:ext cx="1428750" cy="3346450"/>
          </a:xfrm>
          <a:prstGeom prst="rect">
            <a:avLst/>
          </a:prstGeom>
          <a:noFill/>
          <a:ln>
            <a:noFill/>
          </a:ln>
          <a:effectLst/>
          <a:extLst>
            <a:ext uri="{909E8E84-426E-40DD-AFC4-6F175D3DCCD1}">
              <a14:hiddenFill xmlns:a14="http://schemas.microsoft.com/office/drawing/2010/main">
                <a:blipFill dpi="0" rotWithShape="0">
                  <a:blip/>
                  <a:srcRect l="7167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486" name="Rectangle 6"/>
          <p:cNvSpPr>
            <a:spLocks noChangeArrowheads="1"/>
          </p:cNvSpPr>
          <p:nvPr/>
        </p:nvSpPr>
        <p:spPr bwMode="auto">
          <a:xfrm>
            <a:off x="357188" y="4857750"/>
            <a:ext cx="596900"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9pPr>
          </a:lstStyle>
          <a:p>
            <a:pPr>
              <a:buClrTx/>
              <a:buFontTx/>
              <a:buNone/>
            </a:pPr>
            <a:r>
              <a:rPr lang="uk-UA" altLang="ru-RU" sz="2800"/>
              <a:t>а) </a:t>
            </a:r>
          </a:p>
        </p:txBody>
      </p:sp>
      <p:sp>
        <p:nvSpPr>
          <p:cNvPr id="20487" name="Rectangle 7"/>
          <p:cNvSpPr>
            <a:spLocks noChangeArrowheads="1"/>
          </p:cNvSpPr>
          <p:nvPr/>
        </p:nvSpPr>
        <p:spPr bwMode="auto">
          <a:xfrm>
            <a:off x="3357563" y="6072188"/>
            <a:ext cx="587375"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9pPr>
          </a:lstStyle>
          <a:p>
            <a:pPr>
              <a:buClrTx/>
              <a:buFontTx/>
              <a:buNone/>
            </a:pPr>
            <a:r>
              <a:rPr lang="uk-UA" altLang="ru-RU" sz="2800"/>
              <a:t>в) </a:t>
            </a:r>
          </a:p>
        </p:txBody>
      </p:sp>
      <p:sp>
        <p:nvSpPr>
          <p:cNvPr id="20488" name="Rectangle 8"/>
          <p:cNvSpPr>
            <a:spLocks noChangeArrowheads="1"/>
          </p:cNvSpPr>
          <p:nvPr/>
        </p:nvSpPr>
        <p:spPr bwMode="auto">
          <a:xfrm>
            <a:off x="1643063" y="6072188"/>
            <a:ext cx="601662"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9pPr>
          </a:lstStyle>
          <a:p>
            <a:pPr>
              <a:buClrTx/>
              <a:buFontTx/>
              <a:buNone/>
            </a:pPr>
            <a:r>
              <a:rPr lang="uk-UA" altLang="ru-RU" sz="2800"/>
              <a:t>б) </a:t>
            </a: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9pPr>
          </a:lstStyle>
          <a:p>
            <a:pPr algn="ctr">
              <a:buClrTx/>
              <a:buFontTx/>
              <a:buNone/>
            </a:pPr>
            <a:r>
              <a:rPr lang="uk-UA" altLang="ru-RU" sz="4400" b="1">
                <a:solidFill>
                  <a:srgbClr val="C00000"/>
                </a:solidFill>
                <a:latin typeface="Comic Sans MS" panose="030F0702030302020204" pitchFamily="66" charset="0"/>
              </a:rPr>
              <a:t>Відділення пасм</a:t>
            </a:r>
          </a:p>
        </p:txBody>
      </p:sp>
      <p:sp>
        <p:nvSpPr>
          <p:cNvPr id="21506" name="Text Box 2"/>
          <p:cNvSpPr txBox="1">
            <a:spLocks noChangeArrowheads="1"/>
          </p:cNvSpPr>
          <p:nvPr/>
        </p:nvSpPr>
        <p:spPr bwMode="auto">
          <a:xfrm>
            <a:off x="457200" y="1600200"/>
            <a:ext cx="411480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9pPr>
          </a:lstStyle>
          <a:p>
            <a:pPr>
              <a:spcBef>
                <a:spcPts val="700"/>
              </a:spcBef>
              <a:buFont typeface="Arial" panose="020B0604020202020204" pitchFamily="34" charset="0"/>
              <a:buChar char="•"/>
            </a:pPr>
            <a:r>
              <a:rPr lang="uk-UA" altLang="ru-RU" sz="2800"/>
              <a:t>Пасма при накручуванні акуратно відділяються гребінцем з хвостиком, відчісують, відтягуються перпендикулярно голові</a:t>
            </a:r>
          </a:p>
        </p:txBody>
      </p:sp>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l="25255" t="21486" r="56625" b="35545"/>
          <a:stretch>
            <a:fillRect/>
          </a:stretch>
        </p:blipFill>
        <p:spPr bwMode="auto">
          <a:xfrm>
            <a:off x="3857625" y="1357313"/>
            <a:ext cx="2357438" cy="3143250"/>
          </a:xfrm>
          <a:prstGeom prst="rect">
            <a:avLst/>
          </a:prstGeom>
          <a:noFill/>
          <a:ln>
            <a:noFill/>
          </a:ln>
          <a:effectLst/>
          <a:extLst>
            <a:ext uri="{909E8E84-426E-40DD-AFC4-6F175D3DCCD1}">
              <a14:hiddenFill xmlns:a14="http://schemas.microsoft.com/office/drawing/2010/main">
                <a:blipFill dpi="0" rotWithShape="0">
                  <a:blip/>
                  <a:srcRect l="25255" t="21486" r="56625" b="3554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508" name="Picture 4"/>
          <p:cNvPicPr>
            <a:picLocks noChangeAspect="1" noChangeArrowheads="1"/>
          </p:cNvPicPr>
          <p:nvPr/>
        </p:nvPicPr>
        <p:blipFill>
          <a:blip r:embed="rId4">
            <a:extLst>
              <a:ext uri="{28A0092B-C50C-407E-A947-70E740481C1C}">
                <a14:useLocalDpi xmlns:a14="http://schemas.microsoft.com/office/drawing/2010/main" val="0"/>
              </a:ext>
            </a:extLst>
          </a:blip>
          <a:srcRect l="24196" t="19728" r="56039" b="35353"/>
          <a:stretch>
            <a:fillRect/>
          </a:stretch>
        </p:blipFill>
        <p:spPr bwMode="auto">
          <a:xfrm>
            <a:off x="6286500" y="3286125"/>
            <a:ext cx="2571750" cy="3286125"/>
          </a:xfrm>
          <a:prstGeom prst="rect">
            <a:avLst/>
          </a:prstGeom>
          <a:noFill/>
          <a:ln>
            <a:noFill/>
          </a:ln>
          <a:effectLst/>
          <a:extLst>
            <a:ext uri="{909E8E84-426E-40DD-AFC4-6F175D3DCCD1}">
              <a14:hiddenFill xmlns:a14="http://schemas.microsoft.com/office/drawing/2010/main">
                <a:blipFill dpi="0" rotWithShape="0">
                  <a:blip/>
                  <a:srcRect l="24196" t="19728" r="56039" b="35353"/>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9pPr>
          </a:lstStyle>
          <a:p>
            <a:pPr algn="ctr">
              <a:buClrTx/>
              <a:buFontTx/>
              <a:buNone/>
            </a:pPr>
            <a:r>
              <a:rPr lang="uk-UA" altLang="ru-RU" sz="4400" b="1">
                <a:solidFill>
                  <a:srgbClr val="C00000"/>
                </a:solidFill>
                <a:latin typeface="Comic Sans MS" panose="030F0702030302020204" pitchFamily="66" charset="0"/>
              </a:rPr>
              <a:t>Тест волосся</a:t>
            </a:r>
          </a:p>
        </p:txBody>
      </p:sp>
      <p:sp>
        <p:nvSpPr>
          <p:cNvPr id="4098" name="Text Box 2"/>
          <p:cNvSpPr txBox="1">
            <a:spLocks noChangeArrowheads="1"/>
          </p:cNvSpPr>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9pPr>
          </a:lstStyle>
          <a:p>
            <a:pPr>
              <a:lnSpc>
                <a:spcPct val="90000"/>
              </a:lnSpc>
              <a:spcBef>
                <a:spcPts val="600"/>
              </a:spcBef>
              <a:buFont typeface="Arial" panose="020B0604020202020204" pitchFamily="34" charset="0"/>
              <a:buChar char="•"/>
            </a:pPr>
            <a:r>
              <a:rPr lang="uk-UA" altLang="ru-RU" sz="2400"/>
              <a:t>Якщо знебарвлене волосся розривається при розтягуванні в сухому вигляді, хімічна завивка  протипоказана. </a:t>
            </a:r>
          </a:p>
          <a:p>
            <a:pPr>
              <a:lnSpc>
                <a:spcPct val="90000"/>
              </a:lnSpc>
              <a:spcBef>
                <a:spcPts val="600"/>
              </a:spcBef>
              <a:buFont typeface="Arial" panose="020B0604020202020204" pitchFamily="34" charset="0"/>
              <a:buChar char="•"/>
            </a:pPr>
            <a:r>
              <a:rPr lang="uk-UA" altLang="ru-RU" sz="2400"/>
              <a:t>Невелике пасмо необхідно помістити в склад для завивки і витримати 10 хвилин. Якщо після цього волосся втрачає міцність і розривається, вони можуть не витримати навантаження хімічного процесу і завивку краще не проводити. </a:t>
            </a:r>
          </a:p>
          <a:p>
            <a:pPr>
              <a:lnSpc>
                <a:spcPct val="90000"/>
              </a:lnSpc>
              <a:spcBef>
                <a:spcPts val="600"/>
              </a:spcBef>
              <a:buFont typeface="Arial" panose="020B0604020202020204" pitchFamily="34" charset="0"/>
              <a:buChar char="•"/>
            </a:pPr>
            <a:r>
              <a:rPr lang="uk-UA" altLang="ru-RU" sz="2400"/>
              <a:t>Якщо блондоване волосся після занурення в хімічний склад для завивки не розривається, але їх зовнішній вигляд дещо змінився, склад слід розвести водою в співвідношенні 1:1. </a:t>
            </a: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9pPr>
          </a:lstStyle>
          <a:p>
            <a:pPr algn="ctr">
              <a:buClrTx/>
              <a:buFontTx/>
              <a:buNone/>
            </a:pPr>
            <a:r>
              <a:rPr lang="uk-UA" altLang="ru-RU" sz="4400" b="1">
                <a:solidFill>
                  <a:srgbClr val="C00000"/>
                </a:solidFill>
                <a:latin typeface="Comic Sans MS" panose="030F0702030302020204" pitchFamily="66" charset="0"/>
              </a:rPr>
              <a:t>Накручування пасм</a:t>
            </a:r>
          </a:p>
        </p:txBody>
      </p:sp>
      <p:sp>
        <p:nvSpPr>
          <p:cNvPr id="22530" name="Text Box 2"/>
          <p:cNvSpPr txBox="1">
            <a:spLocks noChangeArrowheads="1"/>
          </p:cNvSpPr>
          <p:nvPr/>
        </p:nvSpPr>
        <p:spPr bwMode="auto">
          <a:xfrm>
            <a:off x="457200" y="1600200"/>
            <a:ext cx="3971925"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9pPr>
          </a:lstStyle>
          <a:p>
            <a:pPr>
              <a:spcBef>
                <a:spcPts val="700"/>
              </a:spcBef>
              <a:buFont typeface="Arial" panose="020B0604020202020204" pitchFamily="34" charset="0"/>
              <a:buChar char="•"/>
            </a:pPr>
            <a:r>
              <a:rPr lang="uk-UA" altLang="ru-RU" sz="2800"/>
              <a:t>Дуже ретельно слід накручувати кінчики пасм, Для цього використовують папір для кінчиків пасм, що полегшують накрутку волосся при хімічній завивці. </a:t>
            </a:r>
          </a:p>
        </p:txBody>
      </p:sp>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l="23608" t="22459" r="56625" b="29689"/>
          <a:stretch>
            <a:fillRect/>
          </a:stretch>
        </p:blipFill>
        <p:spPr bwMode="auto">
          <a:xfrm>
            <a:off x="4786313" y="1357313"/>
            <a:ext cx="2205037" cy="3000375"/>
          </a:xfrm>
          <a:prstGeom prst="rect">
            <a:avLst/>
          </a:prstGeom>
          <a:noFill/>
          <a:ln>
            <a:noFill/>
          </a:ln>
          <a:effectLst/>
          <a:extLst>
            <a:ext uri="{909E8E84-426E-40DD-AFC4-6F175D3DCCD1}">
              <a14:hiddenFill xmlns:a14="http://schemas.microsoft.com/office/drawing/2010/main">
                <a:blipFill dpi="0" rotWithShape="0">
                  <a:blip/>
                  <a:srcRect l="23608" t="22459" r="56625" b="2968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532" name="Picture 4"/>
          <p:cNvPicPr>
            <a:picLocks noChangeAspect="1" noChangeArrowheads="1"/>
          </p:cNvPicPr>
          <p:nvPr/>
        </p:nvPicPr>
        <p:blipFill>
          <a:blip r:embed="rId4">
            <a:extLst>
              <a:ext uri="{28A0092B-C50C-407E-A947-70E740481C1C}">
                <a14:useLocalDpi xmlns:a14="http://schemas.microsoft.com/office/drawing/2010/main" val="0"/>
              </a:ext>
            </a:extLst>
          </a:blip>
          <a:srcRect l="24707" t="19531" r="53882" b="33597"/>
          <a:stretch>
            <a:fillRect/>
          </a:stretch>
        </p:blipFill>
        <p:spPr bwMode="auto">
          <a:xfrm>
            <a:off x="6357938" y="3429000"/>
            <a:ext cx="2786062" cy="3429000"/>
          </a:xfrm>
          <a:prstGeom prst="rect">
            <a:avLst/>
          </a:prstGeom>
          <a:noFill/>
          <a:ln>
            <a:noFill/>
          </a:ln>
          <a:effectLst/>
          <a:extLst>
            <a:ext uri="{909E8E84-426E-40DD-AFC4-6F175D3DCCD1}">
              <a14:hiddenFill xmlns:a14="http://schemas.microsoft.com/office/drawing/2010/main">
                <a:blipFill dpi="0" rotWithShape="0">
                  <a:blip/>
                  <a:srcRect l="24707" t="19531" r="53882" b="33597"/>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9pPr>
          </a:lstStyle>
          <a:p>
            <a:pPr algn="ctr">
              <a:buClrTx/>
              <a:buFontTx/>
              <a:buNone/>
            </a:pPr>
            <a:r>
              <a:rPr lang="uk-UA" altLang="ru-RU" sz="4400" b="1">
                <a:solidFill>
                  <a:srgbClr val="C00000"/>
                </a:solidFill>
                <a:latin typeface="Comic Sans MS" panose="030F0702030302020204" pitchFamily="66" charset="0"/>
              </a:rPr>
              <a:t>Закріплюючі гумки</a:t>
            </a:r>
          </a:p>
        </p:txBody>
      </p:sp>
      <p:sp>
        <p:nvSpPr>
          <p:cNvPr id="23554" name="Text Box 2"/>
          <p:cNvSpPr txBox="1">
            <a:spLocks noChangeArrowheads="1"/>
          </p:cNvSpPr>
          <p:nvPr/>
        </p:nvSpPr>
        <p:spPr bwMode="auto">
          <a:xfrm>
            <a:off x="250825" y="1600200"/>
            <a:ext cx="332105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9pPr>
          </a:lstStyle>
          <a:p>
            <a:pPr>
              <a:lnSpc>
                <a:spcPct val="90000"/>
              </a:lnSpc>
              <a:spcBef>
                <a:spcPts val="600"/>
              </a:spcBef>
              <a:buFont typeface="Arial" panose="020B0604020202020204" pitchFamily="34" charset="0"/>
              <a:buChar char="•"/>
            </a:pPr>
            <a:r>
              <a:rPr lang="uk-UA" altLang="ru-RU" sz="2400"/>
              <a:t>Закріплюючі гумки не мають бути дуже тугими, не повинні вдавлюватися у волосся і розташовуватися дуже близько до кореня, щоб не вийшло заломів, які надалі можуть привести до обриву волосся. </a:t>
            </a:r>
          </a:p>
        </p:txBody>
      </p:sp>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l="21962" t="20506" r="47293" b="33597"/>
          <a:stretch>
            <a:fillRect/>
          </a:stretch>
        </p:blipFill>
        <p:spPr bwMode="auto">
          <a:xfrm>
            <a:off x="3500438" y="1214438"/>
            <a:ext cx="4000500" cy="3357562"/>
          </a:xfrm>
          <a:prstGeom prst="rect">
            <a:avLst/>
          </a:prstGeom>
          <a:noFill/>
          <a:ln>
            <a:noFill/>
          </a:ln>
          <a:effectLst/>
          <a:extLst>
            <a:ext uri="{909E8E84-426E-40DD-AFC4-6F175D3DCCD1}">
              <a14:hiddenFill xmlns:a14="http://schemas.microsoft.com/office/drawing/2010/main">
                <a:blipFill dpi="0" rotWithShape="0">
                  <a:blip/>
                  <a:srcRect l="21962" t="20506" r="47293" b="33597"/>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3556" name="Picture 4"/>
          <p:cNvPicPr>
            <a:picLocks noChangeAspect="1" noChangeArrowheads="1"/>
          </p:cNvPicPr>
          <p:nvPr/>
        </p:nvPicPr>
        <p:blipFill>
          <a:blip r:embed="rId4">
            <a:extLst>
              <a:ext uri="{28A0092B-C50C-407E-A947-70E740481C1C}">
                <a14:useLocalDpi xmlns:a14="http://schemas.microsoft.com/office/drawing/2010/main" val="0"/>
              </a:ext>
            </a:extLst>
          </a:blip>
          <a:srcRect l="21448" t="19728" r="53845" b="34375"/>
          <a:stretch>
            <a:fillRect/>
          </a:stretch>
        </p:blipFill>
        <p:spPr bwMode="auto">
          <a:xfrm>
            <a:off x="5929313" y="3500438"/>
            <a:ext cx="3214687" cy="3357562"/>
          </a:xfrm>
          <a:prstGeom prst="rect">
            <a:avLst/>
          </a:prstGeom>
          <a:noFill/>
          <a:ln>
            <a:noFill/>
          </a:ln>
          <a:effectLst/>
          <a:extLst>
            <a:ext uri="{909E8E84-426E-40DD-AFC4-6F175D3DCCD1}">
              <a14:hiddenFill xmlns:a14="http://schemas.microsoft.com/office/drawing/2010/main">
                <a:blipFill dpi="0" rotWithShape="0">
                  <a:blip/>
                  <a:srcRect l="21448" t="19728" r="53845" b="3437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9pPr>
          </a:lstStyle>
          <a:p>
            <a:pPr algn="ctr">
              <a:buClrTx/>
              <a:buFontTx/>
              <a:buNone/>
            </a:pPr>
            <a:r>
              <a:rPr lang="uk-UA" altLang="ru-RU" sz="4400" b="1">
                <a:solidFill>
                  <a:srgbClr val="C00000"/>
                </a:solidFill>
                <a:latin typeface="Comic Sans MS" panose="030F0702030302020204" pitchFamily="66" charset="0"/>
              </a:rPr>
              <a:t>Розташування коклюшок</a:t>
            </a:r>
          </a:p>
        </p:txBody>
      </p:sp>
      <p:sp>
        <p:nvSpPr>
          <p:cNvPr id="24578" name="Text Box 2"/>
          <p:cNvSpPr txBox="1">
            <a:spLocks noChangeArrowheads="1"/>
          </p:cNvSpPr>
          <p:nvPr/>
        </p:nvSpPr>
        <p:spPr bwMode="auto">
          <a:xfrm>
            <a:off x="457200" y="1600200"/>
            <a:ext cx="403860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9pPr>
          </a:lstStyle>
          <a:p>
            <a:pPr>
              <a:spcBef>
                <a:spcPts val="900"/>
              </a:spcBef>
              <a:buFont typeface="Arial" panose="020B0604020202020204" pitchFamily="34" charset="0"/>
              <a:buChar char="•"/>
            </a:pPr>
            <a:r>
              <a:rPr lang="uk-UA" altLang="ru-RU" sz="3600"/>
              <a:t>За обраною схемою аналогічно виконується накрутка всієї маси волосся</a:t>
            </a:r>
          </a:p>
        </p:txBody>
      </p:sp>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l="20865" t="18552" r="53882" b="33597"/>
          <a:stretch>
            <a:fillRect/>
          </a:stretch>
        </p:blipFill>
        <p:spPr bwMode="auto">
          <a:xfrm>
            <a:off x="5000625" y="1785938"/>
            <a:ext cx="3286125" cy="3500437"/>
          </a:xfrm>
          <a:prstGeom prst="rect">
            <a:avLst/>
          </a:prstGeom>
          <a:noFill/>
          <a:ln>
            <a:noFill/>
          </a:ln>
          <a:effectLst/>
          <a:extLst>
            <a:ext uri="{909E8E84-426E-40DD-AFC4-6F175D3DCCD1}">
              <a14:hiddenFill xmlns:a14="http://schemas.microsoft.com/office/drawing/2010/main">
                <a:blipFill dpi="0" rotWithShape="0">
                  <a:blip/>
                  <a:srcRect l="20865" t="18552" r="53882" b="33597"/>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9pPr>
          </a:lstStyle>
          <a:p>
            <a:pPr algn="ctr">
              <a:buClrTx/>
              <a:buFontTx/>
              <a:buNone/>
            </a:pPr>
            <a:r>
              <a:rPr lang="uk-UA" altLang="ru-RU" sz="4400" b="1">
                <a:solidFill>
                  <a:srgbClr val="C00000"/>
                </a:solidFill>
                <a:latin typeface="Comic Sans MS" panose="030F0702030302020204" pitchFamily="66" charset="0"/>
              </a:rPr>
              <a:t>Нанесення хімічного складу</a:t>
            </a:r>
          </a:p>
        </p:txBody>
      </p:sp>
      <p:sp>
        <p:nvSpPr>
          <p:cNvPr id="25602" name="Text Box 2"/>
          <p:cNvSpPr txBox="1">
            <a:spLocks noChangeArrowheads="1"/>
          </p:cNvSpPr>
          <p:nvPr/>
        </p:nvSpPr>
        <p:spPr bwMode="auto">
          <a:xfrm>
            <a:off x="457200" y="1600200"/>
            <a:ext cx="4257675"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9pPr>
          </a:lstStyle>
          <a:p>
            <a:pPr>
              <a:lnSpc>
                <a:spcPct val="80000"/>
              </a:lnSpc>
              <a:spcBef>
                <a:spcPts val="800"/>
              </a:spcBef>
              <a:buFont typeface="Arial" panose="020B0604020202020204" pitchFamily="34" charset="0"/>
              <a:buChar char="•"/>
            </a:pPr>
            <a:r>
              <a:rPr lang="uk-UA" altLang="ru-RU" sz="3200"/>
              <a:t>Коли все волосся накручене, на кожну коклюшку (зверху і знизу) швидко і рівномірно наноситься хімічний склад. </a:t>
            </a:r>
          </a:p>
          <a:p>
            <a:pPr>
              <a:lnSpc>
                <a:spcPct val="80000"/>
              </a:lnSpc>
              <a:spcBef>
                <a:spcPts val="800"/>
              </a:spcBef>
              <a:buFont typeface="Arial" panose="020B0604020202020204" pitchFamily="34" charset="0"/>
              <a:buChar char="•"/>
            </a:pPr>
            <a:r>
              <a:rPr lang="uk-UA" altLang="ru-RU" sz="3200"/>
              <a:t>Навколо голови укладаємо ватний джгут</a:t>
            </a:r>
          </a:p>
        </p:txBody>
      </p:sp>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l="26353" t="6834" r="26425" b="2342"/>
          <a:stretch>
            <a:fillRect/>
          </a:stretch>
        </p:blipFill>
        <p:spPr bwMode="auto">
          <a:xfrm>
            <a:off x="4929188" y="1714500"/>
            <a:ext cx="3832225" cy="4143375"/>
          </a:xfrm>
          <a:prstGeom prst="rect">
            <a:avLst/>
          </a:prstGeom>
          <a:noFill/>
          <a:ln>
            <a:noFill/>
          </a:ln>
          <a:effectLst/>
          <a:extLst>
            <a:ext uri="{909E8E84-426E-40DD-AFC4-6F175D3DCCD1}">
              <a14:hiddenFill xmlns:a14="http://schemas.microsoft.com/office/drawing/2010/main">
                <a:blipFill dpi="0" rotWithShape="0">
                  <a:blip/>
                  <a:srcRect l="26353" t="6834" r="26425" b="2342"/>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9pPr>
          </a:lstStyle>
          <a:p>
            <a:pPr algn="ctr">
              <a:buClrTx/>
              <a:buFontTx/>
              <a:buNone/>
            </a:pPr>
            <a:r>
              <a:rPr lang="uk-UA" altLang="ru-RU" sz="4400" b="1">
                <a:solidFill>
                  <a:srgbClr val="C00000"/>
                </a:solidFill>
                <a:latin typeface="Comic Sans MS" panose="030F0702030302020204" pitchFamily="66" charset="0"/>
              </a:rPr>
              <a:t>Нанесення хімічного складу</a:t>
            </a:r>
          </a:p>
        </p:txBody>
      </p:sp>
      <p:sp>
        <p:nvSpPr>
          <p:cNvPr id="26626" name="Text Box 2"/>
          <p:cNvSpPr txBox="1">
            <a:spLocks noChangeArrowheads="1"/>
          </p:cNvSpPr>
          <p:nvPr/>
        </p:nvSpPr>
        <p:spPr bwMode="auto">
          <a:xfrm>
            <a:off x="457200" y="1600200"/>
            <a:ext cx="4614863"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9pPr>
          </a:lstStyle>
          <a:p>
            <a:pPr>
              <a:lnSpc>
                <a:spcPct val="80000"/>
              </a:lnSpc>
              <a:spcBef>
                <a:spcPts val="700"/>
              </a:spcBef>
              <a:buFont typeface="Arial" panose="020B0604020202020204" pitchFamily="34" charset="0"/>
              <a:buChar char="•"/>
            </a:pPr>
            <a:r>
              <a:rPr lang="uk-UA" altLang="ru-RU" sz="2800" b="1"/>
              <a:t>Не можна </a:t>
            </a:r>
            <a:r>
              <a:rPr lang="uk-UA" altLang="ru-RU" sz="2800"/>
              <a:t>наносити дуже велику кількість хімрозчину відразу, оскільки верхні шари волосся, увібравши в себе дуже багато вологи, набубнявіють і не пропустять склад в нижні шари, які залишаться не промоченими, і склад почне стікати на шкіру голови і обличчя. </a:t>
            </a:r>
          </a:p>
        </p:txBody>
      </p:sp>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l="25294" t="6052" r="25294" b="3125"/>
          <a:stretch>
            <a:fillRect/>
          </a:stretch>
        </p:blipFill>
        <p:spPr bwMode="auto">
          <a:xfrm>
            <a:off x="4714875" y="3143250"/>
            <a:ext cx="3594100" cy="3714750"/>
          </a:xfrm>
          <a:prstGeom prst="rect">
            <a:avLst/>
          </a:prstGeom>
          <a:noFill/>
          <a:ln>
            <a:noFill/>
          </a:ln>
          <a:effectLst/>
          <a:extLst>
            <a:ext uri="{909E8E84-426E-40DD-AFC4-6F175D3DCCD1}">
              <a14:hiddenFill xmlns:a14="http://schemas.microsoft.com/office/drawing/2010/main">
                <a:blipFill dpi="0" rotWithShape="0">
                  <a:blip/>
                  <a:srcRect l="25294" t="6052" r="25294" b="312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6628" name="Picture 4"/>
          <p:cNvPicPr>
            <a:picLocks noChangeAspect="1" noChangeArrowheads="1"/>
          </p:cNvPicPr>
          <p:nvPr/>
        </p:nvPicPr>
        <p:blipFill>
          <a:blip r:embed="rId4">
            <a:extLst>
              <a:ext uri="{28A0092B-C50C-407E-A947-70E740481C1C}">
                <a14:useLocalDpi xmlns:a14="http://schemas.microsoft.com/office/drawing/2010/main" val="0"/>
              </a:ext>
            </a:extLst>
          </a:blip>
          <a:srcRect l="15923" t="19531" r="59370" b="34572"/>
          <a:stretch>
            <a:fillRect/>
          </a:stretch>
        </p:blipFill>
        <p:spPr bwMode="auto">
          <a:xfrm>
            <a:off x="6270625" y="1214438"/>
            <a:ext cx="2873375" cy="3000375"/>
          </a:xfrm>
          <a:prstGeom prst="rect">
            <a:avLst/>
          </a:prstGeom>
          <a:noFill/>
          <a:ln>
            <a:noFill/>
          </a:ln>
          <a:effectLst/>
          <a:extLst>
            <a:ext uri="{909E8E84-426E-40DD-AFC4-6F175D3DCCD1}">
              <a14:hiddenFill xmlns:a14="http://schemas.microsoft.com/office/drawing/2010/main">
                <a:blipFill dpi="0" rotWithShape="0">
                  <a:blip/>
                  <a:srcRect l="15923" t="19531" r="59370" b="34572"/>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9pPr>
          </a:lstStyle>
          <a:p>
            <a:pPr algn="ctr">
              <a:buClrTx/>
              <a:buFontTx/>
              <a:buNone/>
            </a:pPr>
            <a:r>
              <a:rPr lang="uk-UA" altLang="ru-RU" sz="4400" b="1">
                <a:solidFill>
                  <a:srgbClr val="C00000"/>
                </a:solidFill>
                <a:latin typeface="Comic Sans MS" panose="030F0702030302020204" pitchFamily="66" charset="0"/>
              </a:rPr>
              <a:t>Нанесення хімічного складу</a:t>
            </a:r>
          </a:p>
        </p:txBody>
      </p:sp>
      <p:sp>
        <p:nvSpPr>
          <p:cNvPr id="27650" name="Text Box 2"/>
          <p:cNvSpPr txBox="1">
            <a:spLocks noChangeArrowheads="1"/>
          </p:cNvSpPr>
          <p:nvPr/>
        </p:nvSpPr>
        <p:spPr bwMode="auto">
          <a:xfrm>
            <a:off x="457200" y="1600200"/>
            <a:ext cx="440055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9pPr>
          </a:lstStyle>
          <a:p>
            <a:pPr>
              <a:lnSpc>
                <a:spcPct val="80000"/>
              </a:lnSpc>
              <a:spcBef>
                <a:spcPts val="700"/>
              </a:spcBef>
              <a:buFont typeface="Arial" panose="020B0604020202020204" pitchFamily="34" charset="0"/>
              <a:buChar char="•"/>
            </a:pPr>
            <a:r>
              <a:rPr lang="uk-UA" altLang="ru-RU" sz="2800"/>
              <a:t>Перший раз наносять зовсім трохи хімічного складу, щоб він зміг поступово проникнути всередину. </a:t>
            </a:r>
          </a:p>
          <a:p>
            <a:pPr>
              <a:lnSpc>
                <a:spcPct val="80000"/>
              </a:lnSpc>
              <a:spcBef>
                <a:spcPts val="700"/>
              </a:spcBef>
              <a:buFont typeface="Arial" panose="020B0604020202020204" pitchFamily="34" charset="0"/>
              <a:buChar char="•"/>
            </a:pPr>
            <a:r>
              <a:rPr lang="uk-UA" altLang="ru-RU" sz="2800"/>
              <a:t>Удруге складу можна нанести трохи більше, щоб він проник ще глибше, хімію наносять до тих пір, поки рідина не перестане вбиратися. </a:t>
            </a:r>
          </a:p>
        </p:txBody>
      </p:sp>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l="22546" t="19728" r="51100" b="33400"/>
          <a:stretch>
            <a:fillRect/>
          </a:stretch>
        </p:blipFill>
        <p:spPr bwMode="auto">
          <a:xfrm>
            <a:off x="5286375" y="1714500"/>
            <a:ext cx="3429000" cy="3429000"/>
          </a:xfrm>
          <a:prstGeom prst="rect">
            <a:avLst/>
          </a:prstGeom>
          <a:noFill/>
          <a:ln>
            <a:noFill/>
          </a:ln>
          <a:effectLst/>
          <a:extLst>
            <a:ext uri="{909E8E84-426E-40DD-AFC4-6F175D3DCCD1}">
              <a14:hiddenFill xmlns:a14="http://schemas.microsoft.com/office/drawing/2010/main">
                <a:blipFill dpi="0" rotWithShape="0">
                  <a:blip/>
                  <a:srcRect l="22546" t="19728" r="51100" b="3340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9pPr>
          </a:lstStyle>
          <a:p>
            <a:pPr algn="ctr">
              <a:buClrTx/>
              <a:buFontTx/>
              <a:buNone/>
            </a:pPr>
            <a:r>
              <a:rPr lang="uk-UA" altLang="ru-RU" sz="4400" b="1">
                <a:solidFill>
                  <a:srgbClr val="C00000"/>
                </a:solidFill>
                <a:latin typeface="Comic Sans MS" panose="030F0702030302020204" pitchFamily="66" charset="0"/>
              </a:rPr>
              <a:t>Зверніть увагу!</a:t>
            </a:r>
          </a:p>
        </p:txBody>
      </p:sp>
      <p:sp>
        <p:nvSpPr>
          <p:cNvPr id="28674" name="Text Box 2"/>
          <p:cNvSpPr txBox="1">
            <a:spLocks noChangeArrowheads="1"/>
          </p:cNvSpPr>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9pPr>
          </a:lstStyle>
          <a:p>
            <a:pPr>
              <a:lnSpc>
                <a:spcPct val="80000"/>
              </a:lnSpc>
              <a:spcBef>
                <a:spcPts val="700"/>
              </a:spcBef>
              <a:buFont typeface="Arial" panose="020B0604020202020204" pitchFamily="34" charset="0"/>
              <a:buChar char="•"/>
            </a:pPr>
            <a:r>
              <a:rPr lang="uk-UA" altLang="ru-RU" sz="2800"/>
              <a:t>Під час нанесення на волосся складу для хімічної завивки клієнтові слід дати в руку серветку. </a:t>
            </a:r>
          </a:p>
          <a:p>
            <a:pPr>
              <a:lnSpc>
                <a:spcPct val="80000"/>
              </a:lnSpc>
              <a:spcBef>
                <a:spcPts val="700"/>
              </a:spcBef>
              <a:buFont typeface="Arial" panose="020B0604020202020204" pitchFamily="34" charset="0"/>
              <a:buChar char="•"/>
            </a:pPr>
            <a:r>
              <a:rPr lang="uk-UA" altLang="ru-RU" sz="2800"/>
              <a:t>При змочуванні волосся складом для хімічної завивки або фіксатором економити не можна — волосся має бути добре промочене. </a:t>
            </a:r>
          </a:p>
          <a:p>
            <a:pPr>
              <a:lnSpc>
                <a:spcPct val="80000"/>
              </a:lnSpc>
              <a:spcBef>
                <a:spcPts val="700"/>
              </a:spcBef>
              <a:buFont typeface="Arial" panose="020B0604020202020204" pitchFamily="34" charset="0"/>
              <a:buChar char="•"/>
            </a:pPr>
            <a:r>
              <a:rPr lang="uk-UA" altLang="ru-RU" sz="2800"/>
              <a:t>Перед нанесенням складу для хімічної завивки шкіру по лінії росту волосся треба змастити захисним кремом, а довкола голови зав'язати згорнуту джгутом серветку. Після просочення волосся складом джгут знімається. </a:t>
            </a: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9pPr>
          </a:lstStyle>
          <a:p>
            <a:pPr algn="ctr">
              <a:buClrTx/>
              <a:buFontTx/>
              <a:buNone/>
            </a:pPr>
            <a:r>
              <a:rPr lang="uk-UA" altLang="ru-RU" sz="4400" b="1">
                <a:solidFill>
                  <a:srgbClr val="C00000"/>
                </a:solidFill>
                <a:latin typeface="Comic Sans MS" panose="030F0702030302020204" pitchFamily="66" charset="0"/>
              </a:rPr>
              <a:t>Час витримки складу</a:t>
            </a:r>
          </a:p>
        </p:txBody>
      </p:sp>
      <p:sp>
        <p:nvSpPr>
          <p:cNvPr id="29698" name="Text Box 2"/>
          <p:cNvSpPr txBox="1">
            <a:spLocks noChangeArrowheads="1"/>
          </p:cNvSpPr>
          <p:nvPr/>
        </p:nvSpPr>
        <p:spPr bwMode="auto">
          <a:xfrm>
            <a:off x="457200" y="1285875"/>
            <a:ext cx="8229600" cy="3114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9pPr>
          </a:lstStyle>
          <a:p>
            <a:pPr>
              <a:spcBef>
                <a:spcPts val="800"/>
              </a:spcBef>
              <a:buFont typeface="Arial" panose="020B0604020202020204" pitchFamily="34" charset="0"/>
              <a:buChar char="•"/>
            </a:pPr>
            <a:r>
              <a:rPr lang="uk-UA" altLang="ru-RU" sz="3200"/>
              <a:t>Час витримки складу хімічної завивки волосся </a:t>
            </a:r>
            <a:r>
              <a:rPr lang="uk-UA" altLang="ru-RU" sz="3200" b="1"/>
              <a:t>ПО ІНСТРУКЦІЇ (</a:t>
            </a:r>
            <a:r>
              <a:rPr lang="en-US" altLang="ru-RU" sz="3200" b="1"/>
              <a:t>Estel 2</a:t>
            </a:r>
            <a:r>
              <a:rPr lang="uk-UA" altLang="ru-RU" sz="3200" b="1"/>
              <a:t>5</a:t>
            </a:r>
            <a:r>
              <a:rPr lang="en-US" altLang="ru-RU" sz="3200" b="1"/>
              <a:t> </a:t>
            </a:r>
            <a:r>
              <a:rPr lang="uk-UA" altLang="ru-RU" sz="3200" b="1"/>
              <a:t>хв.)</a:t>
            </a:r>
            <a:r>
              <a:rPr lang="uk-UA" altLang="ru-RU" sz="3200"/>
              <a:t>і може бути індивідуальний, оскільки залежить від структури волосся і бажання клієнта мати завиток тієї, або іншої міри пружності. </a:t>
            </a:r>
          </a:p>
        </p:txBody>
      </p:sp>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2850" y="3714750"/>
            <a:ext cx="2851150" cy="2828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700" name="Rectangle 4"/>
          <p:cNvSpPr>
            <a:spLocks noChangeArrowheads="1"/>
          </p:cNvSpPr>
          <p:nvPr/>
        </p:nvSpPr>
        <p:spPr bwMode="auto">
          <a:xfrm>
            <a:off x="428625" y="4500563"/>
            <a:ext cx="5715000" cy="2043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9pPr>
          </a:lstStyle>
          <a:p>
            <a:pPr>
              <a:buClrTx/>
              <a:buFontTx/>
              <a:buNone/>
            </a:pPr>
            <a:r>
              <a:rPr lang="uk-UA" altLang="ru-RU" sz="3200"/>
              <a:t>Хімічна завивка може виконувати двояку роль: бути основою для зачіски і самостійною зачіскою. </a:t>
            </a:r>
          </a:p>
        </p:txBody>
      </p:sp>
      <p:sp>
        <p:nvSpPr>
          <p:cNvPr id="29701" name="Freeform 5"/>
          <p:cNvSpPr>
            <a:spLocks noChangeArrowheads="1"/>
          </p:cNvSpPr>
          <p:nvPr/>
        </p:nvSpPr>
        <p:spPr bwMode="auto">
          <a:xfrm>
            <a:off x="6429375" y="3857625"/>
            <a:ext cx="2428875" cy="2571750"/>
          </a:xfrm>
          <a:custGeom>
            <a:avLst/>
            <a:gdLst>
              <a:gd name="G0" fmla="+- 1 0 0"/>
              <a:gd name="G1" fmla="+- 1 0 0"/>
              <a:gd name="G2" fmla="+- 1 0 0"/>
              <a:gd name="G3" fmla="+- 1 0 0"/>
              <a:gd name="G4" fmla="+- 1 0 0"/>
              <a:gd name="G5" fmla="+- 1 0 0"/>
              <a:gd name="T0" fmla="*/ 2428875 w 2428875"/>
              <a:gd name="T1" fmla="*/ 1285875 h 2571750"/>
              <a:gd name="T2" fmla="*/ 1214438 w 2428875"/>
              <a:gd name="T3" fmla="*/ 2571750 h 2571750"/>
              <a:gd name="T4" fmla="*/ 0 w 2428875"/>
              <a:gd name="T5" fmla="*/ 1285875 h 2571750"/>
              <a:gd name="T6" fmla="*/ 1214438 w 2428875"/>
              <a:gd name="T7" fmla="*/ 0 h 2571750"/>
              <a:gd name="T8" fmla="*/ 355701 w 2428875"/>
              <a:gd name="T9" fmla="*/ 376624 h 2571750"/>
              <a:gd name="T10" fmla="*/ 2073174 w 2428875"/>
              <a:gd name="T11" fmla="*/ 2195126 h 2571750"/>
            </a:gdLst>
            <a:ahLst/>
            <a:cxnLst>
              <a:cxn ang="0">
                <a:pos x="T0" y="T1"/>
              </a:cxn>
              <a:cxn ang="0">
                <a:pos x="T2" y="T3"/>
              </a:cxn>
              <a:cxn ang="0">
                <a:pos x="T4" y="T5"/>
              </a:cxn>
              <a:cxn ang="0">
                <a:pos x="T6" y="T7"/>
              </a:cxn>
            </a:cxnLst>
            <a:rect l="T8" t="T9" r="T10" b="T11"/>
            <a:pathLst>
              <a:path w="2428875" h="2571750">
                <a:moveTo>
                  <a:pt x="1812656" y="2404923"/>
                </a:moveTo>
                <a:lnTo>
                  <a:pt x="1812656" y="2404923"/>
                </a:lnTo>
                <a:cubicBezTo>
                  <a:pt x="1630193" y="2514276"/>
                  <a:pt x="1424100" y="2571750"/>
                  <a:pt x="1214437" y="2571750"/>
                </a:cubicBezTo>
                <a:cubicBezTo>
                  <a:pt x="543721" y="2571750"/>
                  <a:pt x="-1" y="1996044"/>
                  <a:pt x="-1" y="1285875"/>
                </a:cubicBezTo>
                <a:cubicBezTo>
                  <a:pt x="-1" y="576258"/>
                  <a:pt x="542907" y="781"/>
                  <a:pt x="1213101" y="0"/>
                </a:cubicBezTo>
                <a:lnTo>
                  <a:pt x="1214438" y="1285875"/>
                </a:lnTo>
                <a:close/>
              </a:path>
            </a:pathLst>
          </a:custGeom>
          <a:solidFill>
            <a:srgbClr val="FFCCFF"/>
          </a:solidFill>
          <a:ln w="25560" cap="flat">
            <a:solidFill>
              <a:srgbClr val="89A4A7"/>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9pPr>
          </a:lstStyle>
          <a:p>
            <a:pPr algn="ctr">
              <a:buClrTx/>
              <a:buFontTx/>
              <a:buNone/>
            </a:pPr>
            <a:r>
              <a:rPr lang="uk-UA" altLang="ru-RU" sz="4400" b="1">
                <a:solidFill>
                  <a:srgbClr val="C00000"/>
                </a:solidFill>
                <a:latin typeface="Comic Sans MS" panose="030F0702030302020204" pitchFamily="66" charset="0"/>
              </a:rPr>
              <a:t>Перевірка міри закрученості</a:t>
            </a:r>
          </a:p>
        </p:txBody>
      </p:sp>
      <p:sp>
        <p:nvSpPr>
          <p:cNvPr id="30722" name="Text Box 2"/>
          <p:cNvSpPr txBox="1">
            <a:spLocks noChangeArrowheads="1"/>
          </p:cNvSpPr>
          <p:nvPr/>
        </p:nvSpPr>
        <p:spPr bwMode="auto">
          <a:xfrm>
            <a:off x="214313" y="3500438"/>
            <a:ext cx="5829300" cy="300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9pPr>
          </a:lstStyle>
          <a:p>
            <a:pPr>
              <a:lnSpc>
                <a:spcPct val="90000"/>
              </a:lnSpc>
              <a:spcBef>
                <a:spcPts val="600"/>
              </a:spcBef>
              <a:buFont typeface="Arial" panose="020B0604020202020204" pitchFamily="34" charset="0"/>
              <a:buChar char="•"/>
            </a:pPr>
            <a:r>
              <a:rPr lang="uk-UA" altLang="ru-RU" sz="2400"/>
              <a:t>При цьому пасмо розкручують не до кінця. Якщо вона придбала S-подібну форму (не дуже тугу, але і не мляву), це може служити сигналом готовності. </a:t>
            </a:r>
          </a:p>
        </p:txBody>
      </p:sp>
      <p:pic>
        <p:nvPicPr>
          <p:cNvPr id="30723" name="Picture 3"/>
          <p:cNvPicPr>
            <a:picLocks noChangeAspect="1" noChangeArrowheads="1"/>
          </p:cNvPicPr>
          <p:nvPr/>
        </p:nvPicPr>
        <p:blipFill>
          <a:blip r:embed="rId3">
            <a:extLst>
              <a:ext uri="{28A0092B-C50C-407E-A947-70E740481C1C}">
                <a14:useLocalDpi xmlns:a14="http://schemas.microsoft.com/office/drawing/2010/main" val="0"/>
              </a:ext>
            </a:extLst>
          </a:blip>
          <a:srcRect l="20865" t="19531" r="60469" b="40433"/>
          <a:stretch>
            <a:fillRect/>
          </a:stretch>
        </p:blipFill>
        <p:spPr bwMode="auto">
          <a:xfrm>
            <a:off x="6500813" y="1571625"/>
            <a:ext cx="2428875" cy="2928938"/>
          </a:xfrm>
          <a:prstGeom prst="rect">
            <a:avLst/>
          </a:prstGeom>
          <a:noFill/>
          <a:ln>
            <a:noFill/>
          </a:ln>
          <a:effectLst/>
          <a:extLst>
            <a:ext uri="{909E8E84-426E-40DD-AFC4-6F175D3DCCD1}">
              <a14:hiddenFill xmlns:a14="http://schemas.microsoft.com/office/drawing/2010/main">
                <a:blipFill dpi="0" rotWithShape="0">
                  <a:blip/>
                  <a:srcRect l="20865" t="19531" r="60469" b="40433"/>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24" name="Picture 4"/>
          <p:cNvPicPr>
            <a:picLocks noChangeAspect="1" noChangeArrowheads="1"/>
          </p:cNvPicPr>
          <p:nvPr/>
        </p:nvPicPr>
        <p:blipFill>
          <a:blip r:embed="rId4">
            <a:extLst>
              <a:ext uri="{28A0092B-C50C-407E-A947-70E740481C1C}">
                <a14:useLocalDpi xmlns:a14="http://schemas.microsoft.com/office/drawing/2010/main" val="0"/>
              </a:ext>
            </a:extLst>
          </a:blip>
          <a:srcRect l="18668" t="19531" r="61568" b="50197"/>
          <a:stretch>
            <a:fillRect/>
          </a:stretch>
        </p:blipFill>
        <p:spPr bwMode="auto">
          <a:xfrm>
            <a:off x="5000625" y="4643438"/>
            <a:ext cx="2571750" cy="2214562"/>
          </a:xfrm>
          <a:prstGeom prst="rect">
            <a:avLst/>
          </a:prstGeom>
          <a:noFill/>
          <a:ln>
            <a:noFill/>
          </a:ln>
          <a:effectLst/>
          <a:extLst>
            <a:ext uri="{909E8E84-426E-40DD-AFC4-6F175D3DCCD1}">
              <a14:hiddenFill xmlns:a14="http://schemas.microsoft.com/office/drawing/2010/main">
                <a:blipFill dpi="0" rotWithShape="0">
                  <a:blip/>
                  <a:srcRect l="18668" t="19531" r="61568" b="50197"/>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25" name="Text Box 5"/>
          <p:cNvSpPr txBox="1">
            <a:spLocks noChangeArrowheads="1"/>
          </p:cNvSpPr>
          <p:nvPr/>
        </p:nvSpPr>
        <p:spPr bwMode="auto">
          <a:xfrm>
            <a:off x="214313" y="1714500"/>
            <a:ext cx="6572250" cy="1643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41313" indent="-341313">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a:solidFill>
                  <a:srgbClr val="000000"/>
                </a:solidFill>
                <a:latin typeface="Arial" panose="020B0604020202020204" pitchFamily="34" charset="0"/>
                <a:ea typeface="Microsoft YaHei" panose="020B0503020204020204" pitchFamily="34" charset="-122"/>
              </a:defRPr>
            </a:lvl1pPr>
            <a:lvl2pP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a:solidFill>
                  <a:srgbClr val="000000"/>
                </a:solidFill>
                <a:latin typeface="Arial" panose="020B0604020202020204" pitchFamily="34" charset="0"/>
                <a:ea typeface="Microsoft YaHei" panose="020B0503020204020204" pitchFamily="34" charset="-122"/>
              </a:defRPr>
            </a:lvl2pPr>
            <a:lvl3pP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a:solidFill>
                  <a:srgbClr val="000000"/>
                </a:solidFill>
                <a:latin typeface="Arial" panose="020B0604020202020204" pitchFamily="34" charset="0"/>
                <a:ea typeface="Microsoft YaHei" panose="020B0503020204020204" pitchFamily="34" charset="-122"/>
              </a:defRPr>
            </a:lvl3pPr>
            <a:lvl4pP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a:solidFill>
                  <a:srgbClr val="000000"/>
                </a:solidFill>
                <a:latin typeface="Arial" panose="020B0604020202020204" pitchFamily="34" charset="0"/>
                <a:ea typeface="Microsoft YaHei" panose="020B0503020204020204" pitchFamily="34" charset="-122"/>
              </a:defRPr>
            </a:lvl4pPr>
            <a:lvl5pP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a:solidFill>
                  <a:srgbClr val="000000"/>
                </a:solidFill>
                <a:latin typeface="Arial" panose="020B0604020202020204" pitchFamily="34" charset="0"/>
                <a:ea typeface="Microsoft YaHei" panose="020B0503020204020204" pitchFamily="34" charset="-122"/>
              </a:defRPr>
            </a:lvl9pPr>
          </a:lstStyle>
          <a:p>
            <a:pPr>
              <a:lnSpc>
                <a:spcPct val="90000"/>
              </a:lnSpc>
              <a:spcBef>
                <a:spcPts val="600"/>
              </a:spcBef>
              <a:buFont typeface="Arial" panose="020B0604020202020204" pitchFamily="34" charset="0"/>
              <a:buChar char="•"/>
            </a:pPr>
            <a:r>
              <a:rPr lang="uk-UA" altLang="ru-RU" sz="2400"/>
              <a:t>Для визначення міри закрученості пасма волосся необхідно під час процесу завивки розкручувати на різних ділянках голови через 10-15 хв. </a:t>
            </a: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9pPr>
          </a:lstStyle>
          <a:p>
            <a:pPr algn="ctr">
              <a:buClrTx/>
              <a:buFontTx/>
              <a:buNone/>
            </a:pPr>
            <a:r>
              <a:rPr lang="uk-UA" altLang="ru-RU" sz="4400" b="1">
                <a:solidFill>
                  <a:srgbClr val="C00000"/>
                </a:solidFill>
                <a:latin typeface="Comic Sans MS" panose="030F0702030302020204" pitchFamily="66" charset="0"/>
              </a:rPr>
              <a:t>Перевірка міри закрученості</a:t>
            </a:r>
          </a:p>
        </p:txBody>
      </p:sp>
      <p:sp>
        <p:nvSpPr>
          <p:cNvPr id="31746" name="Text Box 2"/>
          <p:cNvSpPr txBox="1">
            <a:spLocks noChangeArrowheads="1"/>
          </p:cNvSpPr>
          <p:nvPr/>
        </p:nvSpPr>
        <p:spPr bwMode="auto">
          <a:xfrm>
            <a:off x="457200" y="1600200"/>
            <a:ext cx="5186363"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9pPr>
          </a:lstStyle>
          <a:p>
            <a:pPr>
              <a:lnSpc>
                <a:spcPct val="90000"/>
              </a:lnSpc>
              <a:spcBef>
                <a:spcPts val="800"/>
              </a:spcBef>
              <a:buFont typeface="Arial" panose="020B0604020202020204" pitchFamily="34" charset="0"/>
              <a:buChar char="•"/>
            </a:pPr>
            <a:r>
              <a:rPr lang="uk-UA" altLang="ru-RU" sz="3200"/>
              <a:t>Якщо розкрутити пасмо до кінця, а потім закрутити її знову, можна не збігтися з вже сформованою хвилею, і на цьому пасмі процес завивки почнеться спочатку. </a:t>
            </a:r>
          </a:p>
          <a:p>
            <a:pPr>
              <a:lnSpc>
                <a:spcPct val="90000"/>
              </a:lnSpc>
              <a:spcBef>
                <a:spcPts val="800"/>
              </a:spcBef>
              <a:buFont typeface="Arial" panose="020B0604020202020204" pitchFamily="34" charset="0"/>
              <a:buChar char="•"/>
            </a:pPr>
            <a:r>
              <a:rPr lang="uk-UA" altLang="ru-RU" sz="3200"/>
              <a:t>Ознакою хорошої завивки є пружний і вологий локон. </a:t>
            </a:r>
          </a:p>
        </p:txBody>
      </p:sp>
      <p:pic>
        <p:nvPicPr>
          <p:cNvPr id="31747" name="Picture 3"/>
          <p:cNvPicPr>
            <a:picLocks noChangeAspect="1" noChangeArrowheads="1"/>
          </p:cNvPicPr>
          <p:nvPr/>
        </p:nvPicPr>
        <p:blipFill>
          <a:blip r:embed="rId3">
            <a:extLst>
              <a:ext uri="{28A0092B-C50C-407E-A947-70E740481C1C}">
                <a14:useLocalDpi xmlns:a14="http://schemas.microsoft.com/office/drawing/2010/main" val="0"/>
              </a:ext>
            </a:extLst>
          </a:blip>
          <a:srcRect l="75919" t="21141" r="14778" b="5412"/>
          <a:stretch>
            <a:fillRect/>
          </a:stretch>
        </p:blipFill>
        <p:spPr bwMode="auto">
          <a:xfrm>
            <a:off x="6715125" y="1500188"/>
            <a:ext cx="785813" cy="4643437"/>
          </a:xfrm>
          <a:prstGeom prst="rect">
            <a:avLst/>
          </a:prstGeom>
          <a:noFill/>
          <a:ln>
            <a:noFill/>
          </a:ln>
          <a:effectLst/>
          <a:extLst>
            <a:ext uri="{909E8E84-426E-40DD-AFC4-6F175D3DCCD1}">
              <a14:hiddenFill xmlns:a14="http://schemas.microsoft.com/office/drawing/2010/main">
                <a:blipFill dpi="0" rotWithShape="0">
                  <a:blip/>
                  <a:srcRect l="75919" t="21141" r="14778" b="5412"/>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748" name="Picture 4"/>
          <p:cNvPicPr>
            <a:picLocks noChangeAspect="1" noChangeArrowheads="1"/>
          </p:cNvPicPr>
          <p:nvPr/>
        </p:nvPicPr>
        <p:blipFill>
          <a:blip r:embed="rId4">
            <a:extLst>
              <a:ext uri="{28A0092B-C50C-407E-A947-70E740481C1C}">
                <a14:useLocalDpi xmlns:a14="http://schemas.microsoft.com/office/drawing/2010/main" val="0"/>
              </a:ext>
            </a:extLst>
          </a:blip>
          <a:srcRect t="36064" b="38565"/>
          <a:stretch>
            <a:fillRect/>
          </a:stretch>
        </p:blipFill>
        <p:spPr bwMode="auto">
          <a:xfrm>
            <a:off x="6072188" y="5643563"/>
            <a:ext cx="1930400" cy="490537"/>
          </a:xfrm>
          <a:prstGeom prst="rect">
            <a:avLst/>
          </a:prstGeom>
          <a:noFill/>
          <a:ln>
            <a:noFill/>
          </a:ln>
          <a:effectLst/>
          <a:extLst>
            <a:ext uri="{909E8E84-426E-40DD-AFC4-6F175D3DCCD1}">
              <a14:hiddenFill xmlns:a14="http://schemas.microsoft.com/office/drawing/2010/main">
                <a:blipFill dpi="0" rotWithShape="0">
                  <a:blip/>
                  <a:srcRect t="36064" b="3856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1749" name="Line 5"/>
          <p:cNvSpPr>
            <a:spLocks noChangeShapeType="1"/>
          </p:cNvSpPr>
          <p:nvPr/>
        </p:nvSpPr>
        <p:spPr bwMode="auto">
          <a:xfrm>
            <a:off x="6072188" y="1428750"/>
            <a:ext cx="1857375" cy="4929188"/>
          </a:xfrm>
          <a:prstGeom prst="line">
            <a:avLst/>
          </a:prstGeom>
          <a:noFill/>
          <a:ln w="57240" cap="sq">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31750" name="Line 6"/>
          <p:cNvSpPr>
            <a:spLocks noChangeShapeType="1"/>
          </p:cNvSpPr>
          <p:nvPr/>
        </p:nvSpPr>
        <p:spPr bwMode="auto">
          <a:xfrm flipH="1">
            <a:off x="6142038" y="1285875"/>
            <a:ext cx="2003425" cy="4929188"/>
          </a:xfrm>
          <a:prstGeom prst="line">
            <a:avLst/>
          </a:prstGeom>
          <a:noFill/>
          <a:ln w="57240" cap="sq">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9pPr>
          </a:lstStyle>
          <a:p>
            <a:pPr algn="ctr">
              <a:buClrTx/>
              <a:buFontTx/>
              <a:buNone/>
            </a:pPr>
            <a:r>
              <a:rPr lang="uk-UA" altLang="ru-RU" sz="4400" b="1">
                <a:solidFill>
                  <a:srgbClr val="C00000"/>
                </a:solidFill>
                <a:latin typeface="Comic Sans MS" panose="030F0702030302020204" pitchFamily="66" charset="0"/>
              </a:rPr>
              <a:t>Змивка хни</a:t>
            </a:r>
          </a:p>
        </p:txBody>
      </p:sp>
      <p:sp>
        <p:nvSpPr>
          <p:cNvPr id="5122" name="Text Box 2"/>
          <p:cNvSpPr txBox="1">
            <a:spLocks noChangeArrowheads="1"/>
          </p:cNvSpPr>
          <p:nvPr/>
        </p:nvSpPr>
        <p:spPr bwMode="auto">
          <a:xfrm>
            <a:off x="285750" y="1285875"/>
            <a:ext cx="4829175"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9pPr>
          </a:lstStyle>
          <a:p>
            <a:pPr>
              <a:lnSpc>
                <a:spcPct val="90000"/>
              </a:lnSpc>
              <a:spcBef>
                <a:spcPts val="700"/>
              </a:spcBef>
              <a:buFont typeface="Arial" panose="020B0604020202020204" pitchFamily="34" charset="0"/>
              <a:buChar char="•"/>
            </a:pPr>
            <a:r>
              <a:rPr lang="uk-UA" altLang="ru-RU" sz="2800"/>
              <a:t>Волосся, недавно забарвлене хною, може не завитися, оскільки хна володіє дубильними властивостями, хна робить волосся дуже товстим і перешкоджає проникненню хімічного складу всередину. </a:t>
            </a:r>
          </a:p>
          <a:p>
            <a:pPr>
              <a:lnSpc>
                <a:spcPct val="90000"/>
              </a:lnSpc>
              <a:spcBef>
                <a:spcPts val="700"/>
              </a:spcBef>
              <a:buFont typeface="Arial" panose="020B0604020202020204" pitchFamily="34" charset="0"/>
              <a:buChar char="•"/>
            </a:pPr>
            <a:r>
              <a:rPr lang="uk-UA" altLang="ru-RU" sz="2800"/>
              <a:t>Щоб видалити хну з волосся, необхідно зробити спиртно-масляний компрес. 	 </a:t>
            </a: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l="27499" t="7813" r="28438" b="11328"/>
          <a:stretch>
            <a:fillRect/>
          </a:stretch>
        </p:blipFill>
        <p:spPr bwMode="auto">
          <a:xfrm>
            <a:off x="5286375" y="1357313"/>
            <a:ext cx="3357563" cy="4929187"/>
          </a:xfrm>
          <a:prstGeom prst="rect">
            <a:avLst/>
          </a:prstGeom>
          <a:noFill/>
          <a:ln>
            <a:noFill/>
          </a:ln>
          <a:effectLst/>
          <a:extLst>
            <a:ext uri="{909E8E84-426E-40DD-AFC4-6F175D3DCCD1}">
              <a14:hiddenFill xmlns:a14="http://schemas.microsoft.com/office/drawing/2010/main">
                <a:blipFill dpi="0" rotWithShape="0">
                  <a:blip/>
                  <a:srcRect l="27499" t="7813" r="28438" b="11328"/>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9pPr>
          </a:lstStyle>
          <a:p>
            <a:pPr algn="ctr">
              <a:buClrTx/>
              <a:buFontTx/>
              <a:buNone/>
            </a:pPr>
            <a:r>
              <a:rPr lang="uk-UA" altLang="ru-RU" sz="4400" b="1">
                <a:solidFill>
                  <a:srgbClr val="C00000"/>
                </a:solidFill>
                <a:latin typeface="Comic Sans MS" panose="030F0702030302020204" pitchFamily="66" charset="0"/>
              </a:rPr>
              <a:t>Ополіскування волосся</a:t>
            </a:r>
          </a:p>
        </p:txBody>
      </p:sp>
      <p:sp>
        <p:nvSpPr>
          <p:cNvPr id="32770" name="Text Box 2"/>
          <p:cNvSpPr txBox="1">
            <a:spLocks noChangeArrowheads="1"/>
          </p:cNvSpPr>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9pPr>
          </a:lstStyle>
          <a:p>
            <a:pPr>
              <a:lnSpc>
                <a:spcPct val="90000"/>
              </a:lnSpc>
              <a:spcBef>
                <a:spcPts val="800"/>
              </a:spcBef>
              <a:buFont typeface="Arial" panose="020B0604020202020204" pitchFamily="34" charset="0"/>
              <a:buChar char="•"/>
            </a:pPr>
            <a:r>
              <a:rPr lang="uk-UA" altLang="ru-RU" sz="3200"/>
              <a:t>не знімаючи коклюшок, волосся слід дуже ретельно промити. </a:t>
            </a:r>
          </a:p>
          <a:p>
            <a:pPr>
              <a:lnSpc>
                <a:spcPct val="90000"/>
              </a:lnSpc>
              <a:spcBef>
                <a:spcPts val="800"/>
              </a:spcBef>
              <a:buFont typeface="Arial" panose="020B0604020202020204" pitchFamily="34" charset="0"/>
              <a:buChar char="•"/>
            </a:pPr>
            <a:r>
              <a:rPr lang="uk-UA" altLang="ru-RU" sz="3200"/>
              <a:t>Це дуже важливо, оскільки, якщо волосся не промити, під впливом залишків хімічного розчину фіксація носитиме поверхневий характер. Тривалість ополіскування волосся під час хімічної завивки залежить від довжини волосся. </a:t>
            </a: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9pPr>
          </a:lstStyle>
          <a:p>
            <a:pPr algn="ctr">
              <a:buClrTx/>
              <a:buFontTx/>
              <a:buNone/>
            </a:pPr>
            <a:r>
              <a:rPr lang="uk-UA" altLang="ru-RU" sz="4400" b="1">
                <a:solidFill>
                  <a:srgbClr val="C00000"/>
                </a:solidFill>
                <a:latin typeface="Comic Sans MS" panose="030F0702030302020204" pitchFamily="66" charset="0"/>
              </a:rPr>
              <a:t>Фіксація волосся </a:t>
            </a:r>
          </a:p>
        </p:txBody>
      </p:sp>
      <p:sp>
        <p:nvSpPr>
          <p:cNvPr id="33794" name="Text Box 2"/>
          <p:cNvSpPr txBox="1">
            <a:spLocks noChangeArrowheads="1"/>
          </p:cNvSpPr>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9pPr>
          </a:lstStyle>
          <a:p>
            <a:pPr>
              <a:spcBef>
                <a:spcPts val="700"/>
              </a:spcBef>
              <a:buFont typeface="Arial" panose="020B0604020202020204" pitchFamily="34" charset="0"/>
              <a:buChar char="•"/>
            </a:pPr>
            <a:r>
              <a:rPr lang="uk-UA" altLang="ru-RU" sz="2800"/>
              <a:t>Як вже говорилося, фіксація відновлює порушену структуру волосся і від ретельності фіксації і нейтралізації залежить результат всього процесу. </a:t>
            </a:r>
          </a:p>
          <a:p>
            <a:pPr>
              <a:spcBef>
                <a:spcPts val="700"/>
              </a:spcBef>
              <a:buFont typeface="Arial" panose="020B0604020202020204" pitchFamily="34" charset="0"/>
              <a:buChar char="•"/>
            </a:pPr>
            <a:r>
              <a:rPr lang="uk-UA" altLang="ru-RU" sz="2800"/>
              <a:t>Якщо фіксація волосся виконана поверхнево, тіогліколева кислота буде знищена не повністю і частина поперечних з'єднань не зможе утворитися. Молекулярні зв'язки волосся залишаться частково розщепленими, і волосся буде нееластичним. </a:t>
            </a: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9pPr>
          </a:lstStyle>
          <a:p>
            <a:pPr algn="ctr">
              <a:buClrTx/>
              <a:buFontTx/>
              <a:buNone/>
            </a:pPr>
            <a:r>
              <a:rPr lang="uk-UA" altLang="ru-RU" sz="4400" b="1">
                <a:solidFill>
                  <a:srgbClr val="C00000"/>
                </a:solidFill>
                <a:latin typeface="Comic Sans MS" panose="030F0702030302020204" pitchFamily="66" charset="0"/>
              </a:rPr>
              <a:t>Фіксація волосся </a:t>
            </a:r>
          </a:p>
        </p:txBody>
      </p:sp>
      <p:sp>
        <p:nvSpPr>
          <p:cNvPr id="34818" name="Text Box 2"/>
          <p:cNvSpPr txBox="1">
            <a:spLocks noChangeArrowheads="1"/>
          </p:cNvSpPr>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9pPr>
          </a:lstStyle>
          <a:p>
            <a:pPr>
              <a:lnSpc>
                <a:spcPct val="90000"/>
              </a:lnSpc>
              <a:spcBef>
                <a:spcPts val="600"/>
              </a:spcBef>
              <a:buFont typeface="Arial" panose="020B0604020202020204" pitchFamily="34" charset="0"/>
              <a:buChar char="•"/>
            </a:pPr>
            <a:r>
              <a:rPr lang="uk-UA" altLang="ru-RU" sz="2400"/>
              <a:t>Фіксуючий розчин готується безпосередньо перед використанням. </a:t>
            </a:r>
          </a:p>
          <a:p>
            <a:pPr>
              <a:lnSpc>
                <a:spcPct val="90000"/>
              </a:lnSpc>
              <a:spcBef>
                <a:spcPts val="600"/>
              </a:spcBef>
              <a:buFont typeface="Arial" panose="020B0604020202020204" pitchFamily="34" charset="0"/>
              <a:buChar char="•"/>
            </a:pPr>
            <a:r>
              <a:rPr lang="uk-UA" altLang="ru-RU" sz="2400"/>
              <a:t>Ретельно промивши, волосся від хімлосьйону, слід промокнути рушником, інакше вода зменшить концентрацію фіксатора, і його дія ослабне. </a:t>
            </a:r>
          </a:p>
          <a:p>
            <a:pPr>
              <a:lnSpc>
                <a:spcPct val="90000"/>
              </a:lnSpc>
              <a:spcBef>
                <a:spcPts val="600"/>
              </a:spcBef>
              <a:buFont typeface="Arial" panose="020B0604020202020204" pitchFamily="34" charset="0"/>
              <a:buChar char="•"/>
            </a:pPr>
            <a:r>
              <a:rPr lang="uk-UA" altLang="ru-RU" sz="2400" b="1"/>
              <a:t>Перший раз </a:t>
            </a:r>
            <a:r>
              <a:rPr lang="uk-UA" altLang="ru-RU" sz="2400"/>
              <a:t>фіксатор наносимо на коклюшки після витримки коклюшки обережно знімають з волосся, намагаючись не відтягувати завиток. </a:t>
            </a:r>
          </a:p>
          <a:p>
            <a:pPr>
              <a:lnSpc>
                <a:spcPct val="90000"/>
              </a:lnSpc>
              <a:spcBef>
                <a:spcPts val="600"/>
              </a:spcBef>
              <a:buFont typeface="Arial" panose="020B0604020202020204" pitchFamily="34" charset="0"/>
              <a:buChar char="•"/>
            </a:pPr>
            <a:r>
              <a:rPr lang="uk-UA" altLang="ru-RU" sz="2400" b="1"/>
              <a:t>Другий раз </a:t>
            </a:r>
            <a:r>
              <a:rPr lang="uk-UA" altLang="ru-RU" sz="2400"/>
              <a:t>наносимо фіксатор на волосся, знявши коклюшки, витримати певний час. </a:t>
            </a: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635375" cy="241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5842" name="Picture 2"/>
          <p:cNvPicPr>
            <a:picLocks noChangeAspect="1" noChangeArrowheads="1"/>
          </p:cNvPicPr>
          <p:nvPr/>
        </p:nvPicPr>
        <p:blipFill>
          <a:blip r:embed="rId4">
            <a:extLst>
              <a:ext uri="{28A0092B-C50C-407E-A947-70E740481C1C}">
                <a14:useLocalDpi xmlns:a14="http://schemas.microsoft.com/office/drawing/2010/main" val="0"/>
              </a:ext>
            </a:extLst>
          </a:blip>
          <a:srcRect l="20897" t="18552" r="52783" b="33597"/>
          <a:stretch>
            <a:fillRect/>
          </a:stretch>
        </p:blipFill>
        <p:spPr bwMode="auto">
          <a:xfrm>
            <a:off x="0" y="0"/>
            <a:ext cx="4332288" cy="4429125"/>
          </a:xfrm>
          <a:prstGeom prst="rect">
            <a:avLst/>
          </a:prstGeom>
          <a:noFill/>
          <a:ln>
            <a:noFill/>
          </a:ln>
          <a:effectLst/>
          <a:extLst>
            <a:ext uri="{909E8E84-426E-40DD-AFC4-6F175D3DCCD1}">
              <a14:hiddenFill xmlns:a14="http://schemas.microsoft.com/office/drawing/2010/main">
                <a:blipFill dpi="0" rotWithShape="0">
                  <a:blip/>
                  <a:srcRect l="20897" t="18552" r="52783" b="33597"/>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5843" name="Picture 3"/>
          <p:cNvPicPr>
            <a:picLocks noChangeAspect="1" noChangeArrowheads="1"/>
          </p:cNvPicPr>
          <p:nvPr/>
        </p:nvPicPr>
        <p:blipFill>
          <a:blip r:embed="rId5">
            <a:extLst>
              <a:ext uri="{28A0092B-C50C-407E-A947-70E740481C1C}">
                <a14:useLocalDpi xmlns:a14="http://schemas.microsoft.com/office/drawing/2010/main" val="0"/>
              </a:ext>
            </a:extLst>
          </a:blip>
          <a:srcRect l="17456" t="19531" r="53882" b="31644"/>
          <a:stretch>
            <a:fillRect/>
          </a:stretch>
        </p:blipFill>
        <p:spPr bwMode="auto">
          <a:xfrm>
            <a:off x="4071938" y="2000250"/>
            <a:ext cx="5072062" cy="4857750"/>
          </a:xfrm>
          <a:prstGeom prst="rect">
            <a:avLst/>
          </a:prstGeom>
          <a:noFill/>
          <a:ln>
            <a:noFill/>
          </a:ln>
          <a:effectLst/>
          <a:extLst>
            <a:ext uri="{909E8E84-426E-40DD-AFC4-6F175D3DCCD1}">
              <a14:hiddenFill xmlns:a14="http://schemas.microsoft.com/office/drawing/2010/main">
                <a:blipFill dpi="0" rotWithShape="0">
                  <a:blip/>
                  <a:srcRect l="17456" t="19531" r="53882" b="3164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9pPr>
          </a:lstStyle>
          <a:p>
            <a:pPr algn="ctr">
              <a:buClrTx/>
              <a:buFontTx/>
              <a:buNone/>
            </a:pPr>
            <a:r>
              <a:rPr lang="uk-UA" altLang="ru-RU" sz="4400" b="1">
                <a:solidFill>
                  <a:srgbClr val="C00000"/>
                </a:solidFill>
                <a:latin typeface="Comic Sans MS" panose="030F0702030302020204" pitchFamily="66" charset="0"/>
              </a:rPr>
              <a:t>Нейтралізація  і стабілізація</a:t>
            </a:r>
          </a:p>
        </p:txBody>
      </p:sp>
      <p:sp>
        <p:nvSpPr>
          <p:cNvPr id="36866" name="Text Box 2"/>
          <p:cNvSpPr txBox="1">
            <a:spLocks noChangeArrowheads="1"/>
          </p:cNvSpPr>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9pPr>
          </a:lstStyle>
          <a:p>
            <a:pPr>
              <a:lnSpc>
                <a:spcPct val="80000"/>
              </a:lnSpc>
              <a:spcBef>
                <a:spcPts val="700"/>
              </a:spcBef>
              <a:buFont typeface="Arial" panose="020B0604020202020204" pitchFamily="34" charset="0"/>
              <a:buChar char="•"/>
            </a:pPr>
            <a:r>
              <a:rPr lang="uk-UA" altLang="ru-RU" sz="2800"/>
              <a:t>Після повторної фіксації волосся слід ретельно промити і обробити препаратом для нейтралізації і стабілізації. </a:t>
            </a:r>
          </a:p>
          <a:p>
            <a:pPr>
              <a:lnSpc>
                <a:spcPct val="80000"/>
              </a:lnSpc>
              <a:spcBef>
                <a:spcPts val="700"/>
              </a:spcBef>
              <a:buFont typeface="Arial" panose="020B0604020202020204" pitchFamily="34" charset="0"/>
              <a:buChar char="•"/>
            </a:pPr>
            <a:r>
              <a:rPr lang="uk-UA" altLang="ru-RU" sz="2800"/>
              <a:t>На завершальному етапі використовується біологічний закріплювач кератину, який миттєво укріпляє кератин волосся, нейтралізує залишки пергідроля і тіогліколевої кислоти, робить волосся еластичним, впливає на тривалість збереження хімічної завивки і пружності локонів. </a:t>
            </a: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457200" y="128588"/>
            <a:ext cx="8229600" cy="1435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37890" name="Text Box 2"/>
          <p:cNvSpPr txBox="1">
            <a:spLocks noChangeArrowheads="1"/>
          </p:cNvSpPr>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pic>
        <p:nvPicPr>
          <p:cNvPr id="37891" name="Picture 3"/>
          <p:cNvPicPr>
            <a:picLocks noChangeAspect="1" noChangeArrowheads="1"/>
          </p:cNvPicPr>
          <p:nvPr/>
        </p:nvPicPr>
        <p:blipFill>
          <a:blip r:embed="rId3">
            <a:extLst>
              <a:ext uri="{28A0092B-C50C-407E-A947-70E740481C1C}">
                <a14:useLocalDpi xmlns:a14="http://schemas.microsoft.com/office/drawing/2010/main" val="0"/>
              </a:ext>
            </a:extLst>
          </a:blip>
          <a:srcRect l="20865" t="19531" r="54977" b="32617"/>
          <a:stretch>
            <a:fillRect/>
          </a:stretch>
        </p:blipFill>
        <p:spPr bwMode="auto">
          <a:xfrm>
            <a:off x="0" y="0"/>
            <a:ext cx="4683125" cy="5214938"/>
          </a:xfrm>
          <a:prstGeom prst="rect">
            <a:avLst/>
          </a:prstGeom>
          <a:noFill/>
          <a:ln>
            <a:noFill/>
          </a:ln>
          <a:effectLst/>
          <a:extLst>
            <a:ext uri="{909E8E84-426E-40DD-AFC4-6F175D3DCCD1}">
              <a14:hiddenFill xmlns:a14="http://schemas.microsoft.com/office/drawing/2010/main">
                <a:blipFill dpi="0" rotWithShape="0">
                  <a:blip/>
                  <a:srcRect l="20865" t="19531" r="54977" b="32617"/>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7892" name="Picture 4"/>
          <p:cNvPicPr>
            <a:picLocks noChangeAspect="1" noChangeArrowheads="1"/>
          </p:cNvPicPr>
          <p:nvPr/>
        </p:nvPicPr>
        <p:blipFill>
          <a:blip r:embed="rId4">
            <a:extLst>
              <a:ext uri="{28A0092B-C50C-407E-A947-70E740481C1C}">
                <a14:useLocalDpi xmlns:a14="http://schemas.microsoft.com/office/drawing/2010/main" val="0"/>
              </a:ext>
            </a:extLst>
          </a:blip>
          <a:srcRect l="23061" t="19531" r="53882" b="34572"/>
          <a:stretch>
            <a:fillRect/>
          </a:stretch>
        </p:blipFill>
        <p:spPr bwMode="auto">
          <a:xfrm>
            <a:off x="4675188" y="1857375"/>
            <a:ext cx="4468812" cy="5000625"/>
          </a:xfrm>
          <a:prstGeom prst="rect">
            <a:avLst/>
          </a:prstGeom>
          <a:noFill/>
          <a:ln>
            <a:noFill/>
          </a:ln>
          <a:effectLst/>
          <a:extLst>
            <a:ext uri="{909E8E84-426E-40DD-AFC4-6F175D3DCCD1}">
              <a14:hiddenFill xmlns:a14="http://schemas.microsoft.com/office/drawing/2010/main">
                <a:blipFill dpi="0" rotWithShape="0">
                  <a:blip/>
                  <a:srcRect l="23061" t="19531" r="53882" b="34572"/>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ext Box 1"/>
          <p:cNvSpPr txBox="1">
            <a:spLocks noChangeArrowheads="1"/>
          </p:cNvSpPr>
          <p:nvPr/>
        </p:nvSpPr>
        <p:spPr bwMode="auto">
          <a:xfrm>
            <a:off x="500063" y="285750"/>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9pPr>
          </a:lstStyle>
          <a:p>
            <a:pPr algn="ctr">
              <a:buClrTx/>
              <a:buFontTx/>
              <a:buNone/>
            </a:pPr>
            <a:r>
              <a:rPr lang="uk-UA" altLang="ru-RU" sz="4400" b="1">
                <a:solidFill>
                  <a:srgbClr val="C00000"/>
                </a:solidFill>
                <a:latin typeface="Comic Sans MS" panose="030F0702030302020204" pitchFamily="66" charset="0"/>
              </a:rPr>
              <a:t>Укладка</a:t>
            </a:r>
          </a:p>
        </p:txBody>
      </p:sp>
      <p:sp>
        <p:nvSpPr>
          <p:cNvPr id="38914" name="Text Box 2"/>
          <p:cNvSpPr txBox="1">
            <a:spLocks noChangeArrowheads="1"/>
          </p:cNvSpPr>
          <p:nvPr/>
        </p:nvSpPr>
        <p:spPr bwMode="auto">
          <a:xfrm>
            <a:off x="285750" y="1928813"/>
            <a:ext cx="4357688" cy="4525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9pPr>
          </a:lstStyle>
          <a:p>
            <a:pPr>
              <a:spcBef>
                <a:spcPts val="800"/>
              </a:spcBef>
              <a:buFont typeface="Arial" panose="020B0604020202020204" pitchFamily="34" charset="0"/>
              <a:buChar char="•"/>
            </a:pPr>
            <a:r>
              <a:rPr lang="uk-UA" altLang="ru-RU" sz="3200"/>
              <a:t>Укладку виконуємо з використанням дифузора і засобу стайлінгу</a:t>
            </a:r>
          </a:p>
          <a:p>
            <a:pPr>
              <a:spcBef>
                <a:spcPts val="800"/>
              </a:spcBef>
              <a:buFont typeface="Arial" panose="020B0604020202020204" pitchFamily="34" charset="0"/>
              <a:buChar char="•"/>
            </a:pPr>
            <a:r>
              <a:rPr lang="uk-UA" altLang="ru-RU" sz="3200"/>
              <a:t>Рекомендуємо клієнту домашній догляд</a:t>
            </a:r>
          </a:p>
        </p:txBody>
      </p:sp>
      <p:pic>
        <p:nvPicPr>
          <p:cNvPr id="38915" name="Picture 3"/>
          <p:cNvPicPr>
            <a:picLocks noChangeAspect="1" noChangeArrowheads="1"/>
          </p:cNvPicPr>
          <p:nvPr/>
        </p:nvPicPr>
        <p:blipFill>
          <a:blip r:embed="rId3">
            <a:extLst>
              <a:ext uri="{28A0092B-C50C-407E-A947-70E740481C1C}">
                <a14:useLocalDpi xmlns:a14="http://schemas.microsoft.com/office/drawing/2010/main" val="0"/>
              </a:ext>
            </a:extLst>
          </a:blip>
          <a:srcRect l="19218" t="19531" r="55527" b="34572"/>
          <a:stretch>
            <a:fillRect/>
          </a:stretch>
        </p:blipFill>
        <p:spPr bwMode="auto">
          <a:xfrm>
            <a:off x="4572000" y="1785938"/>
            <a:ext cx="4357688" cy="4452937"/>
          </a:xfrm>
          <a:prstGeom prst="rect">
            <a:avLst/>
          </a:prstGeom>
          <a:noFill/>
          <a:ln>
            <a:noFill/>
          </a:ln>
          <a:effectLst/>
          <a:extLst>
            <a:ext uri="{909E8E84-426E-40DD-AFC4-6F175D3DCCD1}">
              <a14:hiddenFill xmlns:a14="http://schemas.microsoft.com/office/drawing/2010/main">
                <a:blipFill dpi="0" rotWithShape="0">
                  <a:blip/>
                  <a:srcRect l="19218" t="19531" r="55527" b="34572"/>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9pPr>
          </a:lstStyle>
          <a:p>
            <a:pPr algn="ctr">
              <a:buClrTx/>
              <a:buFontTx/>
              <a:buNone/>
            </a:pPr>
            <a:r>
              <a:rPr lang="uk-UA" altLang="ru-RU" sz="4400" b="1">
                <a:solidFill>
                  <a:srgbClr val="C00000"/>
                </a:solidFill>
                <a:latin typeface="Comic Sans MS" panose="030F0702030302020204" pitchFamily="66" charset="0"/>
              </a:rPr>
              <a:t>Спиртно-масляний компрес</a:t>
            </a:r>
          </a:p>
        </p:txBody>
      </p:sp>
      <p:sp>
        <p:nvSpPr>
          <p:cNvPr id="6146" name="Text Box 2"/>
          <p:cNvSpPr txBox="1">
            <a:spLocks noChangeArrowheads="1"/>
          </p:cNvSpPr>
          <p:nvPr/>
        </p:nvSpPr>
        <p:spPr bwMode="auto">
          <a:xfrm>
            <a:off x="457200" y="1600200"/>
            <a:ext cx="4186238"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1313">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panose="020B0604020202020204" pitchFamily="34" charset="0"/>
                <a:ea typeface="Microsoft YaHei" panose="020B0503020204020204" pitchFamily="34" charset="-122"/>
              </a:defRPr>
            </a:lvl1pPr>
            <a:lvl2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panose="020B0604020202020204" pitchFamily="34" charset="0"/>
                <a:ea typeface="Microsoft YaHei" panose="020B0503020204020204" pitchFamily="34" charset="-122"/>
              </a:defRPr>
            </a:lvl2pPr>
            <a:lvl3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panose="020B0604020202020204" pitchFamily="34" charset="0"/>
                <a:ea typeface="Microsoft YaHei" panose="020B0503020204020204" pitchFamily="34" charset="-122"/>
              </a:defRPr>
            </a:lvl3pPr>
            <a:lvl4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panose="020B0604020202020204" pitchFamily="34" charset="0"/>
                <a:ea typeface="Microsoft YaHei" panose="020B0503020204020204" pitchFamily="34" charset="-122"/>
              </a:defRPr>
            </a:lvl4pPr>
            <a:lvl5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panose="020B0604020202020204" pitchFamily="34" charset="0"/>
                <a:ea typeface="Microsoft YaHei" panose="020B0503020204020204" pitchFamily="34" charset="-122"/>
              </a:defRPr>
            </a:lvl9pPr>
          </a:lstStyle>
          <a:p>
            <a:pPr>
              <a:lnSpc>
                <a:spcPct val="90000"/>
              </a:lnSpc>
              <a:spcBef>
                <a:spcPts val="600"/>
              </a:spcBef>
              <a:buClrTx/>
              <a:buFontTx/>
              <a:buNone/>
            </a:pPr>
            <a:r>
              <a:rPr lang="uk-UA" altLang="ru-RU" sz="2400"/>
              <a:t> </a:t>
            </a:r>
          </a:p>
          <a:p>
            <a:pPr marL="341313" indent="-339725">
              <a:lnSpc>
                <a:spcPct val="90000"/>
              </a:lnSpc>
              <a:spcBef>
                <a:spcPts val="600"/>
              </a:spcBef>
              <a:buFont typeface="Arial" panose="020B0604020202020204" pitchFamily="34" charset="0"/>
              <a:buChar char="•"/>
            </a:pPr>
            <a:r>
              <a:rPr lang="uk-UA" altLang="ru-RU" sz="2400"/>
              <a:t>Дуже обережно, намагаючись не попасти на шкіру голови, змочити волосся 70%-вим розчином спирту і витримати 5-10 хв. </a:t>
            </a:r>
          </a:p>
          <a:p>
            <a:pPr marL="341313" indent="-339725">
              <a:lnSpc>
                <a:spcPct val="90000"/>
              </a:lnSpc>
              <a:spcBef>
                <a:spcPts val="600"/>
              </a:spcBef>
              <a:buFont typeface="Arial" panose="020B0604020202020204" pitchFamily="34" charset="0"/>
              <a:buChar char="•"/>
            </a:pPr>
            <a:r>
              <a:rPr lang="uk-UA" altLang="ru-RU" sz="2400"/>
              <a:t>Потім нанести на волосся яку-небудь рослинну олію і накрити голову поліетиленом. Витримати не менше 30 хв і промити шампунем для жирного волосся. 	 	 </a:t>
            </a: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1988" y="3706813"/>
            <a:ext cx="3408362" cy="31575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8675" y="1279525"/>
            <a:ext cx="2225675" cy="27495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9pPr>
          </a:lstStyle>
          <a:p>
            <a:pPr algn="ctr">
              <a:buClrTx/>
              <a:buFontTx/>
              <a:buNone/>
            </a:pPr>
            <a:r>
              <a:rPr lang="uk-UA" altLang="ru-RU" sz="4400" b="1">
                <a:solidFill>
                  <a:srgbClr val="C00000"/>
                </a:solidFill>
                <a:latin typeface="Comic Sans MS" panose="030F0702030302020204" pitchFamily="66" charset="0"/>
              </a:rPr>
              <a:t>ІІ спосіб</a:t>
            </a:r>
          </a:p>
        </p:txBody>
      </p:sp>
      <p:sp>
        <p:nvSpPr>
          <p:cNvPr id="7170" name="Text Box 2"/>
          <p:cNvSpPr txBox="1">
            <a:spLocks noChangeArrowheads="1"/>
          </p:cNvSpPr>
          <p:nvPr/>
        </p:nvSpPr>
        <p:spPr bwMode="auto">
          <a:xfrm>
            <a:off x="457200" y="1600200"/>
            <a:ext cx="4829175"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9pPr>
          </a:lstStyle>
          <a:p>
            <a:pPr>
              <a:spcBef>
                <a:spcPts val="800"/>
              </a:spcBef>
              <a:buFont typeface="Arial" panose="020B0604020202020204" pitchFamily="34" charset="0"/>
              <a:buChar char="•"/>
            </a:pPr>
            <a:r>
              <a:rPr lang="uk-UA" altLang="ru-RU" sz="3200"/>
              <a:t>Є і інший спосіб ослабити дію хни.</a:t>
            </a:r>
          </a:p>
          <a:p>
            <a:pPr>
              <a:spcBef>
                <a:spcPts val="800"/>
              </a:spcBef>
              <a:buFont typeface="Arial" panose="020B0604020202020204" pitchFamily="34" charset="0"/>
              <a:buChar char="•"/>
            </a:pPr>
            <a:r>
              <a:rPr lang="uk-UA" altLang="ru-RU" sz="3200"/>
              <a:t>Для цього на волосся наноситься розчин для фіксації і витримується протягом 10-15 хв. Потім склад змивається. </a:t>
            </a:r>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6013" y="420688"/>
            <a:ext cx="4291012" cy="64436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ext Box 1"/>
          <p:cNvSpPr txBox="1">
            <a:spLocks noChangeArrowheads="1"/>
          </p:cNvSpPr>
          <p:nvPr/>
        </p:nvSpPr>
        <p:spPr bwMode="auto">
          <a:xfrm>
            <a:off x="214313" y="274638"/>
            <a:ext cx="8472487"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9pPr>
          </a:lstStyle>
          <a:p>
            <a:pPr algn="ctr">
              <a:buClrTx/>
              <a:buFontTx/>
              <a:buNone/>
            </a:pPr>
            <a:r>
              <a:rPr lang="uk-UA" altLang="ru-RU" sz="4400" b="1">
                <a:solidFill>
                  <a:srgbClr val="C00000"/>
                </a:solidFill>
                <a:latin typeface="Comic Sans MS" panose="030F0702030302020204" pitchFamily="66" charset="0"/>
              </a:rPr>
              <a:t>Вибір діаметра коклюшок</a:t>
            </a:r>
          </a:p>
        </p:txBody>
      </p:sp>
      <p:sp>
        <p:nvSpPr>
          <p:cNvPr id="8194" name="Text Box 2"/>
          <p:cNvSpPr txBox="1">
            <a:spLocks noChangeArrowheads="1"/>
          </p:cNvSpPr>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panose="020B0604020202020204" pitchFamily="34" charset="0"/>
                <a:ea typeface="Microsoft YaHei" panose="020B0503020204020204" pitchFamily="34" charset="-122"/>
              </a:defRPr>
            </a:lvl9pPr>
          </a:lstStyle>
          <a:p>
            <a:pPr>
              <a:spcBef>
                <a:spcPts val="800"/>
              </a:spcBef>
              <a:buFont typeface="Arial" panose="020B0604020202020204" pitchFamily="34" charset="0"/>
              <a:buChar char="•"/>
            </a:pPr>
            <a:r>
              <a:rPr lang="uk-UA" altLang="ru-RU" sz="3200"/>
              <a:t>залежить від якості волосся та бажаної форми завитка. Тонкі коклюшки створюють дрібні пружні завитки. Чим більший діаметр коклюшок, тим більші виходять хвилі, але пружність їх зменшується.</a:t>
            </a:r>
          </a:p>
          <a:p>
            <a:pPr>
              <a:spcBef>
                <a:spcPts val="800"/>
              </a:spcBef>
              <a:buFont typeface="Arial" panose="020B0604020202020204" pitchFamily="34" charset="0"/>
              <a:buChar char="•"/>
            </a:pPr>
            <a:r>
              <a:rPr lang="uk-UA" altLang="ru-RU" sz="3200"/>
              <a:t>При виборі коклюшок слід орієнтуватись на те, що в результаті завивки отримується хвиля ½ діаметра коклюшки.</a:t>
            </a:r>
          </a:p>
          <a:p>
            <a:pPr>
              <a:spcBef>
                <a:spcPts val="800"/>
              </a:spcBef>
              <a:buFont typeface="Arial" panose="020B0604020202020204" pitchFamily="34" charset="0"/>
              <a:buNone/>
            </a:pPr>
            <a:endParaRPr lang="uk-UA" altLang="ru-RU" sz="3200"/>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 Box 1"/>
          <p:cNvSpPr txBox="1">
            <a:spLocks noChangeArrowheads="1"/>
          </p:cNvSpPr>
          <p:nvPr/>
        </p:nvSpPr>
        <p:spPr bwMode="auto">
          <a:xfrm>
            <a:off x="0" y="214313"/>
            <a:ext cx="4929188"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9pPr>
          </a:lstStyle>
          <a:p>
            <a:pPr algn="ctr">
              <a:buClrTx/>
              <a:buFontTx/>
              <a:buNone/>
            </a:pPr>
            <a:r>
              <a:rPr lang="uk-UA" altLang="ru-RU" sz="4400"/>
              <a:t>Коклюшки</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r="49377"/>
          <a:stretch>
            <a:fillRect/>
          </a:stretch>
        </p:blipFill>
        <p:spPr bwMode="auto">
          <a:xfrm>
            <a:off x="0" y="1143000"/>
            <a:ext cx="3857625" cy="5715000"/>
          </a:xfrm>
          <a:prstGeom prst="rect">
            <a:avLst/>
          </a:prstGeom>
          <a:noFill/>
          <a:ln>
            <a:noFill/>
          </a:ln>
          <a:effectLst/>
          <a:extLst>
            <a:ext uri="{909E8E84-426E-40DD-AFC4-6F175D3DCCD1}">
              <a14:hiddenFill xmlns:a14="http://schemas.microsoft.com/office/drawing/2010/main">
                <a:blipFill dpi="0" rotWithShape="0">
                  <a:blip/>
                  <a:srcRect r="49377"/>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l="1251" t="13750" r="52812" b="7501"/>
          <a:stretch>
            <a:fillRect/>
          </a:stretch>
        </p:blipFill>
        <p:spPr bwMode="auto">
          <a:xfrm>
            <a:off x="4000500" y="2357438"/>
            <a:ext cx="3500438" cy="4500562"/>
          </a:xfrm>
          <a:prstGeom prst="rect">
            <a:avLst/>
          </a:prstGeom>
          <a:noFill/>
          <a:ln>
            <a:noFill/>
          </a:ln>
          <a:effectLst/>
          <a:extLst>
            <a:ext uri="{909E8E84-426E-40DD-AFC4-6F175D3DCCD1}">
              <a14:hiddenFill xmlns:a14="http://schemas.microsoft.com/office/drawing/2010/main">
                <a:blipFill dpi="0" rotWithShape="0">
                  <a:blip/>
                  <a:srcRect l="1251" t="13750" r="52812" b="750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l="52751" t="12503" r="6561" b="6998"/>
          <a:stretch>
            <a:fillRect/>
          </a:stretch>
        </p:blipFill>
        <p:spPr bwMode="auto">
          <a:xfrm>
            <a:off x="6929438" y="0"/>
            <a:ext cx="2214562" cy="3286125"/>
          </a:xfrm>
          <a:prstGeom prst="rect">
            <a:avLst/>
          </a:prstGeom>
          <a:noFill/>
          <a:ln>
            <a:noFill/>
          </a:ln>
          <a:effectLst/>
          <a:extLst>
            <a:ext uri="{909E8E84-426E-40DD-AFC4-6F175D3DCCD1}">
              <a14:hiddenFill xmlns:a14="http://schemas.microsoft.com/office/drawing/2010/main">
                <a:blipFill dpi="0" rotWithShape="0">
                  <a:blip/>
                  <a:srcRect l="52751" t="12503" r="6561" b="6998"/>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21" name="Text Box 5"/>
          <p:cNvSpPr txBox="1">
            <a:spLocks noChangeArrowheads="1"/>
          </p:cNvSpPr>
          <p:nvPr/>
        </p:nvSpPr>
        <p:spPr bwMode="auto">
          <a:xfrm>
            <a:off x="4000500" y="1000125"/>
            <a:ext cx="2928938"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9pPr>
          </a:lstStyle>
          <a:p>
            <a:pPr algn="ctr">
              <a:buClrTx/>
              <a:buFontTx/>
              <a:buNone/>
            </a:pPr>
            <a:r>
              <a:rPr lang="uk-UA" altLang="ru-RU" sz="3200"/>
              <a:t>Локони дрібні</a:t>
            </a: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Grp="1" noChangeArrowheads="1"/>
          </p:cNvSpPr>
          <p:nvPr/>
        </p:nvSpPr>
        <p:spPr bwMode="auto">
          <a:xfrm>
            <a:off x="457200" y="1600200"/>
            <a:ext cx="8229600" cy="4525963"/>
          </a:xfrm>
          <a:prstGeom prst="rect">
            <a:avLst/>
          </a:prstGeom>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ru-RU"/>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b="10353"/>
          <a:stretch>
            <a:fillRect/>
          </a:stretch>
        </p:blipFill>
        <p:spPr bwMode="auto">
          <a:xfrm>
            <a:off x="0" y="1285875"/>
            <a:ext cx="4745038" cy="5572125"/>
          </a:xfrm>
          <a:prstGeom prst="rect">
            <a:avLst/>
          </a:prstGeom>
          <a:noFill/>
          <a:ln>
            <a:noFill/>
          </a:ln>
          <a:effectLst/>
          <a:extLst>
            <a:ext uri="{909E8E84-426E-40DD-AFC4-6F175D3DCCD1}">
              <a14:hiddenFill xmlns:a14="http://schemas.microsoft.com/office/drawing/2010/main">
                <a:blipFill dpi="0" rotWithShape="0">
                  <a:blip/>
                  <a:srcRect b="10353"/>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r="46919" b="50392"/>
          <a:stretch>
            <a:fillRect/>
          </a:stretch>
        </p:blipFill>
        <p:spPr bwMode="auto">
          <a:xfrm>
            <a:off x="5143500" y="0"/>
            <a:ext cx="4000500" cy="5600700"/>
          </a:xfrm>
          <a:prstGeom prst="rect">
            <a:avLst/>
          </a:prstGeom>
          <a:noFill/>
          <a:ln>
            <a:noFill/>
          </a:ln>
          <a:effectLst/>
          <a:extLst>
            <a:ext uri="{909E8E84-426E-40DD-AFC4-6F175D3DCCD1}">
              <a14:hiddenFill xmlns:a14="http://schemas.microsoft.com/office/drawing/2010/main">
                <a:blipFill dpi="0" rotWithShape="0">
                  <a:blip/>
                  <a:srcRect r="46919" b="50392"/>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4" name="Text Box 4"/>
          <p:cNvSpPr txBox="1">
            <a:spLocks noChangeArrowheads="1"/>
          </p:cNvSpPr>
          <p:nvPr/>
        </p:nvSpPr>
        <p:spPr bwMode="auto">
          <a:xfrm>
            <a:off x="0" y="214313"/>
            <a:ext cx="4929188"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9pPr>
          </a:lstStyle>
          <a:p>
            <a:pPr algn="ctr">
              <a:buClrTx/>
              <a:buFontTx/>
              <a:buNone/>
            </a:pPr>
            <a:r>
              <a:rPr lang="uk-UA" altLang="ru-RU" sz="4400"/>
              <a:t>Середній діаметр</a:t>
            </a: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ext Box 1"/>
          <p:cNvSpPr txBox="1">
            <a:spLocks noChangeArrowheads="1"/>
          </p:cNvSpPr>
          <p:nvPr/>
        </p:nvSpPr>
        <p:spPr bwMode="auto">
          <a:xfrm>
            <a:off x="214313" y="714375"/>
            <a:ext cx="4471987"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9pPr>
          </a:lstStyle>
          <a:p>
            <a:pPr algn="ctr">
              <a:buClrTx/>
              <a:buFontTx/>
              <a:buNone/>
            </a:pPr>
            <a:r>
              <a:rPr lang="uk-UA" altLang="ru-RU" sz="4400"/>
              <a:t>Великий діаметр</a:t>
            </a: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3313" y="0"/>
            <a:ext cx="4230687" cy="46434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r="21997"/>
          <a:stretch>
            <a:fillRect/>
          </a:stretch>
        </p:blipFill>
        <p:spPr bwMode="auto">
          <a:xfrm>
            <a:off x="0" y="2514600"/>
            <a:ext cx="5072063" cy="4343400"/>
          </a:xfrm>
          <a:prstGeom prst="rect">
            <a:avLst/>
          </a:prstGeom>
          <a:noFill/>
          <a:ln>
            <a:noFill/>
          </a:ln>
          <a:effectLst/>
          <a:extLst>
            <a:ext uri="{909E8E84-426E-40DD-AFC4-6F175D3DCCD1}">
              <a14:hiddenFill xmlns:a14="http://schemas.microsoft.com/office/drawing/2010/main">
                <a:blipFill dpi="0" rotWithShape="0">
                  <a:blip/>
                  <a:srcRect r="21997"/>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8" name="Text Box 4"/>
          <p:cNvSpPr txBox="1">
            <a:spLocks noChangeArrowheads="1"/>
          </p:cNvSpPr>
          <p:nvPr/>
        </p:nvSpPr>
        <p:spPr bwMode="auto">
          <a:xfrm>
            <a:off x="5072063" y="5072063"/>
            <a:ext cx="4071937"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9pPr>
          </a:lstStyle>
          <a:p>
            <a:pPr algn="ctr">
              <a:buClrTx/>
              <a:buFontTx/>
              <a:buNone/>
            </a:pPr>
            <a:r>
              <a:rPr lang="uk-UA" altLang="ru-RU" sz="3600" b="1"/>
              <a:t>Величина локона = </a:t>
            </a:r>
            <a:r>
              <a:rPr lang="uk-UA" altLang="ru-RU" sz="4400" b="1">
                <a:solidFill>
                  <a:srgbClr val="FF0000"/>
                </a:solidFill>
              </a:rPr>
              <a:t>½ </a:t>
            </a:r>
            <a:r>
              <a:rPr lang="uk-UA" altLang="ru-RU" sz="3600" b="1"/>
              <a:t>діаметра бігуді</a:t>
            </a: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Arial"/>
        <a:ea typeface="Microsoft YaHei"/>
        <a:cs typeface=""/>
      </a:majorFont>
      <a:minorFont>
        <a:latin typeface="Arial"/>
        <a:ea typeface="Microsoft YaHei"/>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ru-RU" sz="18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ru-RU" sz="18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493</TotalTime>
  <Words>1328</Words>
  <Application>Microsoft Office PowerPoint</Application>
  <PresentationFormat>Экран (4:3)</PresentationFormat>
  <Paragraphs>110</Paragraphs>
  <Slides>36</Slides>
  <Notes>36</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36</vt:i4>
      </vt:variant>
    </vt:vector>
  </HeadingPairs>
  <TitlesOfParts>
    <vt:vector size="42" baseType="lpstr">
      <vt:lpstr>Times New Roman</vt:lpstr>
      <vt:lpstr>Arial</vt:lpstr>
      <vt:lpstr>Microsoft YaHei</vt:lpstr>
      <vt:lpstr>Arial Unicode MS</vt:lpstr>
      <vt:lpstr>Comic Sans MS</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Етапи виконання завивки</dc:title>
  <dc:creator>Admin</dc:creator>
  <cp:lastModifiedBy>1</cp:lastModifiedBy>
  <cp:revision>41</cp:revision>
  <cp:lastPrinted>1601-01-01T00:00:00Z</cp:lastPrinted>
  <dcterms:created xsi:type="dcterms:W3CDTF">2015-03-29T12:39:44Z</dcterms:created>
  <dcterms:modified xsi:type="dcterms:W3CDTF">2020-05-24T14:03:44Z</dcterms:modified>
</cp:coreProperties>
</file>