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9" r:id="rId3"/>
    <p:sldId id="320" r:id="rId4"/>
    <p:sldId id="321" r:id="rId5"/>
    <p:sldId id="322" r:id="rId6"/>
    <p:sldId id="324" r:id="rId7"/>
    <p:sldId id="323" r:id="rId8"/>
    <p:sldId id="325" r:id="rId9"/>
    <p:sldId id="296" r:id="rId10"/>
    <p:sldId id="27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-869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53C7-693B-4ECC-9811-C856606C3B83}" type="datetimeFigureOut">
              <a:rPr lang="uk-UA" smtClean="0"/>
              <a:t>14.05.2020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15A2-9878-4C3A-B91E-DD63109196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96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15A2-9878-4C3A-B91E-DD63109196B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5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20252"/>
            <a:ext cx="7772400" cy="1587401"/>
          </a:xfrm>
        </p:spPr>
        <p:txBody>
          <a:bodyPr>
            <a:noAutofit/>
          </a:bodyPr>
          <a:lstStyle/>
          <a:p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Повне відбивання світла</a:t>
            </a:r>
            <a:endParaRPr lang="uk-U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AutoShape 2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200151"/>
            <a:ext cx="7344816" cy="339447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uk-UA" sz="2800" b="1" u="sng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sz="2800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uk-UA" sz="28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Фізика </a:t>
            </a:r>
            <a:r>
              <a:rPr lang="uk-UA" sz="2800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8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endParaRPr lang="uk-UA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Розв'язати: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5 - 7 </a:t>
            </a:r>
            <a:endParaRPr lang="uk-UA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6479" y="273845"/>
            <a:ext cx="7298871" cy="99417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Домашнє завдання</a:t>
            </a: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355726"/>
            <a:ext cx="2232248" cy="1054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Чому відбувається повне відбивання світла?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4896544" cy="4227934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400"/>
              <a:t>Розглянемо випадок, коли </a:t>
            </a:r>
            <a:r>
              <a:rPr lang="ru-RU" sz="1400"/>
              <a:t>світло </a:t>
            </a:r>
            <a:r>
              <a:rPr lang="ru-RU" sz="1400" smtClean="0"/>
              <a:t>переходить із </a:t>
            </a:r>
            <a:r>
              <a:rPr lang="ru-RU" sz="1400"/>
              <a:t>середовища з більшою оптичною густиною </a:t>
            </a:r>
            <a:r>
              <a:rPr lang="ru-RU" sz="1400"/>
              <a:t>в </a:t>
            </a:r>
            <a:r>
              <a:rPr lang="ru-RU" sz="1400" smtClean="0"/>
              <a:t>середовище </a:t>
            </a:r>
            <a:r>
              <a:rPr lang="ru-RU" sz="1400"/>
              <a:t>з меншою </a:t>
            </a:r>
            <a:r>
              <a:rPr lang="ru-RU" sz="1400"/>
              <a:t>оптичною </a:t>
            </a:r>
            <a:r>
              <a:rPr lang="ru-RU" sz="1400" smtClean="0"/>
              <a:t>густиною.  </a:t>
            </a:r>
            <a:r>
              <a:rPr lang="ru-RU" sz="1400"/>
              <a:t>У цьому випадку </a:t>
            </a:r>
            <a:r>
              <a:rPr lang="ru-RU" sz="1400" i="1"/>
              <a:t>n</a:t>
            </a:r>
            <a:r>
              <a:rPr lang="ru-RU" sz="1400"/>
              <a:t>1 </a:t>
            </a:r>
            <a:r>
              <a:rPr lang="ru-RU" sz="1400" i="1"/>
              <a:t>n</a:t>
            </a:r>
            <a:r>
              <a:rPr lang="ru-RU" sz="1400"/>
              <a:t>2 &gt; , тому </a:t>
            </a:r>
            <a:r>
              <a:rPr lang="ru-RU" sz="1400"/>
              <a:t>згідно </a:t>
            </a:r>
            <a:r>
              <a:rPr lang="ru-RU" sz="1400" smtClean="0"/>
              <a:t>із законом </a:t>
            </a:r>
            <a:r>
              <a:rPr lang="ru-RU" sz="1400"/>
              <a:t>заломлення світла sin &lt; sin. Отже</a:t>
            </a:r>
            <a:r>
              <a:rPr lang="ru-RU" sz="1400"/>
              <a:t>, </a:t>
            </a:r>
            <a:r>
              <a:rPr lang="ru-RU" sz="1400" smtClean="0"/>
              <a:t>кут заломлення </a:t>
            </a:r>
            <a:r>
              <a:rPr lang="ru-RU" sz="1400"/>
              <a:t>γ більший, ніж кут падіння </a:t>
            </a:r>
            <a:r>
              <a:rPr lang="ru-RU" sz="1400"/>
              <a:t>α</a:t>
            </a:r>
            <a:r>
              <a:rPr lang="ru-RU" sz="1400" smtClean="0"/>
              <a:t>. </a:t>
            </a:r>
          </a:p>
          <a:p>
            <a:pPr marL="0" indent="182563" algn="just">
              <a:buNone/>
            </a:pPr>
            <a:r>
              <a:rPr lang="ru-RU" sz="1400" smtClean="0"/>
              <a:t>Розглянемо</a:t>
            </a:r>
            <a:r>
              <a:rPr lang="ru-RU" sz="1400"/>
              <a:t>, як змінюватиметься </a:t>
            </a:r>
            <a:r>
              <a:rPr lang="ru-RU" sz="1400"/>
              <a:t>кут </a:t>
            </a:r>
            <a:r>
              <a:rPr lang="ru-RU" sz="1400" smtClean="0"/>
              <a:t>заломлення </a:t>
            </a:r>
            <a:r>
              <a:rPr lang="ru-RU" sz="1400"/>
              <a:t>світлового пучка в разі збільшення </a:t>
            </a:r>
            <a:r>
              <a:rPr lang="ru-RU" sz="1400"/>
              <a:t>кута </a:t>
            </a:r>
            <a:r>
              <a:rPr lang="ru-RU" sz="1400" smtClean="0"/>
              <a:t>падіння</a:t>
            </a:r>
            <a:r>
              <a:rPr lang="ru-RU" sz="1400"/>
              <a:t>. Спрямуємо вузький пучок світла </a:t>
            </a:r>
            <a:r>
              <a:rPr lang="ru-RU" sz="1400"/>
              <a:t>на </a:t>
            </a:r>
            <a:r>
              <a:rPr lang="ru-RU" sz="1400" smtClean="0"/>
              <a:t>поверхню поділу </a:t>
            </a:r>
            <a:r>
              <a:rPr lang="ru-RU" sz="1400"/>
              <a:t>середовищ і </a:t>
            </a:r>
            <a:r>
              <a:rPr lang="ru-RU" sz="1400"/>
              <a:t>поступово </a:t>
            </a:r>
            <a:r>
              <a:rPr lang="ru-RU" sz="1400" smtClean="0"/>
              <a:t>збільшуватимемо </a:t>
            </a:r>
            <a:r>
              <a:rPr lang="uk-UA" sz="1400" smtClean="0"/>
              <a:t>кут </a:t>
            </a:r>
            <a:r>
              <a:rPr lang="ru-RU" sz="1400" smtClean="0"/>
              <a:t>падіння. </a:t>
            </a:r>
            <a:r>
              <a:rPr lang="ru-RU" sz="1400"/>
              <a:t>Частина світла </a:t>
            </a:r>
            <a:r>
              <a:rPr lang="ru-RU" sz="1400"/>
              <a:t>пройде </a:t>
            </a:r>
            <a:r>
              <a:rPr lang="ru-RU" sz="1400" smtClean="0"/>
              <a:t>через межу </a:t>
            </a:r>
            <a:r>
              <a:rPr lang="ru-RU" sz="1400"/>
              <a:t>поділу</a:t>
            </a:r>
            <a:r>
              <a:rPr lang="ru-RU" sz="1400"/>
              <a:t>, </a:t>
            </a:r>
            <a:r>
              <a:rPr lang="ru-RU" sz="1400" smtClean="0"/>
              <a:t>а частина </a:t>
            </a:r>
            <a:r>
              <a:rPr lang="ru-RU" sz="1400"/>
              <a:t>відіб’ється. Бачимо, </a:t>
            </a:r>
            <a:r>
              <a:rPr lang="ru-RU" sz="1400"/>
              <a:t>що </a:t>
            </a:r>
            <a:r>
              <a:rPr lang="ru-RU" sz="1400" smtClean="0"/>
              <a:t>заломлений </a:t>
            </a:r>
            <a:r>
              <a:rPr lang="ru-RU" sz="1400"/>
              <a:t>пучок світла наближатиметься </a:t>
            </a:r>
            <a:r>
              <a:rPr lang="ru-RU" sz="1400"/>
              <a:t>до </a:t>
            </a:r>
            <a:r>
              <a:rPr lang="ru-RU" sz="1400" smtClean="0"/>
              <a:t>межі поділу </a:t>
            </a:r>
            <a:r>
              <a:rPr lang="ru-RU" sz="1400"/>
              <a:t>середовищ, при цьому його </a:t>
            </a:r>
            <a:r>
              <a:rPr lang="ru-RU" sz="1400"/>
              <a:t>яскравість </a:t>
            </a:r>
            <a:r>
              <a:rPr lang="ru-RU" sz="1400" smtClean="0"/>
              <a:t>буде зменшуватися</a:t>
            </a:r>
            <a:r>
              <a:rPr lang="ru-RU" sz="1400"/>
              <a:t>, а яскравість відбитого пучка </a:t>
            </a:r>
            <a:r>
              <a:rPr lang="ru-RU" sz="1400"/>
              <a:t>світла</a:t>
            </a:r>
            <a:r>
              <a:rPr lang="ru-RU" sz="1400" smtClean="0"/>
              <a:t>, навпаки</a:t>
            </a:r>
            <a:r>
              <a:rPr lang="ru-RU" sz="1400"/>
              <a:t>, буде збільшуватися. За певного </a:t>
            </a:r>
            <a:r>
              <a:rPr lang="ru-RU" sz="1400"/>
              <a:t>кута </a:t>
            </a:r>
            <a:r>
              <a:rPr lang="ru-RU" sz="1400" smtClean="0"/>
              <a:t>па</a:t>
            </a:r>
            <a:r>
              <a:rPr lang="uk-UA" sz="1400" smtClean="0"/>
              <a:t>діння </a:t>
            </a:r>
            <a:r>
              <a:rPr lang="el-GR" sz="1400"/>
              <a:t>α0 </a:t>
            </a:r>
            <a:r>
              <a:rPr lang="uk-UA" sz="1400"/>
              <a:t>кут заломлення досягає 90° і </a:t>
            </a:r>
            <a:r>
              <a:rPr lang="uk-UA" sz="1400"/>
              <a:t>світло </a:t>
            </a:r>
            <a:r>
              <a:rPr lang="uk-UA" sz="1400" smtClean="0"/>
              <a:t>повністю відбивається </a:t>
            </a:r>
            <a:r>
              <a:rPr lang="uk-UA" sz="1400"/>
              <a:t>— заломлений </a:t>
            </a:r>
            <a:r>
              <a:rPr lang="uk-UA" sz="1400"/>
              <a:t>пучок </a:t>
            </a:r>
            <a:r>
              <a:rPr lang="uk-UA" sz="1400" smtClean="0"/>
              <a:t>світла </a:t>
            </a:r>
            <a:r>
              <a:rPr lang="ru-RU" sz="1400" smtClean="0"/>
              <a:t>зникає</a:t>
            </a:r>
            <a:r>
              <a:rPr lang="ru-RU" sz="1400"/>
              <a:t>, а вся світлова енергія повертається </a:t>
            </a:r>
            <a:r>
              <a:rPr lang="ru-RU" sz="1400"/>
              <a:t>в </a:t>
            </a:r>
            <a:r>
              <a:rPr lang="ru-RU" sz="1400" smtClean="0"/>
              <a:t>перше середовище Зрозуміло</a:t>
            </a:r>
            <a:r>
              <a:rPr lang="ru-RU" sz="1400"/>
              <a:t>, </a:t>
            </a:r>
            <a:r>
              <a:rPr lang="ru-RU" sz="1400" smtClean="0"/>
              <a:t>що в </a:t>
            </a:r>
            <a:r>
              <a:rPr lang="ru-RU" sz="1400"/>
              <a:t>разі подальшого збільшення кута </a:t>
            </a:r>
            <a:r>
              <a:rPr lang="ru-RU" sz="1400"/>
              <a:t>падіння </a:t>
            </a:r>
            <a:r>
              <a:rPr lang="ru-RU" sz="1400" smtClean="0"/>
              <a:t>залом</a:t>
            </a:r>
            <a:r>
              <a:rPr lang="uk-UA" sz="1400" smtClean="0"/>
              <a:t>лення </a:t>
            </a:r>
            <a:r>
              <a:rPr lang="uk-UA" sz="1400"/>
              <a:t>світла не спостерігатиметься.</a:t>
            </a:r>
            <a:endParaRPr lang="ru-RU" sz="1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2628"/>
            <a:ext cx="1521354" cy="188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79" y="945302"/>
            <a:ext cx="1890878" cy="28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0" y="3939902"/>
            <a:ext cx="2967236" cy="8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32" y="1275606"/>
            <a:ext cx="1673640" cy="18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Повне внутрішнє відбивання світла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25902"/>
            <a:ext cx="4978896" cy="3747864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600"/>
              <a:t>Явище, коли заломлення світла відсутнє, </a:t>
            </a:r>
            <a:r>
              <a:rPr lang="ru-RU" sz="1600"/>
              <a:t>тобто </a:t>
            </a:r>
            <a:r>
              <a:rPr lang="ru-RU" sz="1600" smtClean="0"/>
              <a:t>світло </a:t>
            </a:r>
            <a:r>
              <a:rPr lang="uk-UA" sz="1600" smtClean="0"/>
              <a:t>повністю </a:t>
            </a:r>
            <a:r>
              <a:rPr lang="uk-UA" sz="1600"/>
              <a:t>відбивається від межі поділу </a:t>
            </a:r>
            <a:r>
              <a:rPr lang="uk-UA" sz="1600"/>
              <a:t>із </a:t>
            </a:r>
            <a:r>
              <a:rPr lang="uk-UA" sz="1600" smtClean="0"/>
              <a:t>середовищем </a:t>
            </a:r>
            <a:r>
              <a:rPr lang="ru-RU" sz="1600" smtClean="0"/>
              <a:t>меншої </a:t>
            </a:r>
            <a:r>
              <a:rPr lang="ru-RU" sz="1600"/>
              <a:t>оптичної густини, називають </a:t>
            </a:r>
            <a:r>
              <a:rPr lang="ru-RU" sz="1600" b="1">
                <a:solidFill>
                  <a:srgbClr val="0070C0"/>
                </a:solidFill>
              </a:rPr>
              <a:t>явищем </a:t>
            </a:r>
            <a:r>
              <a:rPr lang="ru-RU" sz="1600" b="1" smtClean="0">
                <a:solidFill>
                  <a:srgbClr val="0070C0"/>
                </a:solidFill>
              </a:rPr>
              <a:t>повного </a:t>
            </a:r>
            <a:r>
              <a:rPr lang="uk-UA" sz="1600" b="1" smtClean="0">
                <a:solidFill>
                  <a:srgbClr val="0070C0"/>
                </a:solidFill>
              </a:rPr>
              <a:t>внутрішнього </a:t>
            </a:r>
            <a:r>
              <a:rPr lang="uk-UA" sz="1600" b="1">
                <a:solidFill>
                  <a:srgbClr val="0070C0"/>
                </a:solidFill>
              </a:rPr>
              <a:t>відбивання</a:t>
            </a:r>
            <a:r>
              <a:rPr lang="uk-UA" sz="1600"/>
              <a:t>.</a:t>
            </a:r>
          </a:p>
          <a:p>
            <a:pPr marL="0" indent="182563" algn="just">
              <a:buNone/>
            </a:pPr>
            <a:r>
              <a:rPr lang="ru-RU" sz="1600"/>
              <a:t>Найменший кут падіння, починаючи з якого </a:t>
            </a:r>
            <a:r>
              <a:rPr lang="ru-RU" sz="1600"/>
              <a:t>вся </a:t>
            </a:r>
            <a:r>
              <a:rPr lang="ru-RU" sz="1600" smtClean="0"/>
              <a:t>світлова </a:t>
            </a:r>
            <a:r>
              <a:rPr lang="uk-UA" sz="1600" smtClean="0"/>
              <a:t>енергія </a:t>
            </a:r>
            <a:r>
              <a:rPr lang="uk-UA" sz="1600"/>
              <a:t>повністю відбивається від межі поділу </a:t>
            </a:r>
            <a:r>
              <a:rPr lang="uk-UA" sz="1600"/>
              <a:t>двох </a:t>
            </a:r>
            <a:r>
              <a:rPr lang="uk-UA" sz="1600" smtClean="0"/>
              <a:t>прозорих </a:t>
            </a:r>
            <a:r>
              <a:rPr lang="ru-RU" sz="1600" smtClean="0"/>
              <a:t>середовищ</a:t>
            </a:r>
            <a:r>
              <a:rPr lang="ru-RU" sz="1600"/>
              <a:t>, називають </a:t>
            </a:r>
            <a:r>
              <a:rPr lang="ru-RU" sz="1600" b="1">
                <a:solidFill>
                  <a:srgbClr val="0070C0"/>
                </a:solidFill>
              </a:rPr>
              <a:t>граничним </a:t>
            </a:r>
            <a:r>
              <a:rPr lang="ru-RU" sz="1600" b="1">
                <a:solidFill>
                  <a:srgbClr val="0070C0"/>
                </a:solidFill>
              </a:rPr>
              <a:t>кутом </a:t>
            </a:r>
            <a:r>
              <a:rPr lang="ru-RU" sz="1600" b="1" smtClean="0">
                <a:solidFill>
                  <a:srgbClr val="0070C0"/>
                </a:solidFill>
              </a:rPr>
              <a:t>пов</a:t>
            </a:r>
            <a:r>
              <a:rPr lang="uk-UA" sz="1600" b="1" smtClean="0">
                <a:solidFill>
                  <a:srgbClr val="0070C0"/>
                </a:solidFill>
              </a:rPr>
              <a:t>ного </a:t>
            </a:r>
            <a:r>
              <a:rPr lang="uk-UA" sz="1600" b="1">
                <a:solidFill>
                  <a:srgbClr val="0070C0"/>
                </a:solidFill>
              </a:rPr>
              <a:t>внутрішнього відбивання </a:t>
            </a:r>
            <a:r>
              <a:rPr lang="el-GR" sz="1600" b="1">
                <a:solidFill>
                  <a:srgbClr val="0070C0"/>
                </a:solidFill>
              </a:rPr>
              <a:t>α</a:t>
            </a:r>
            <a:r>
              <a:rPr lang="el-GR" sz="1600" b="1" baseline="-25000">
                <a:solidFill>
                  <a:srgbClr val="0070C0"/>
                </a:solidFill>
              </a:rPr>
              <a:t>0</a:t>
            </a:r>
            <a:r>
              <a:rPr lang="el-GR" sz="1600" baseline="-25000"/>
              <a:t> </a:t>
            </a:r>
            <a:r>
              <a:rPr lang="el-GR" sz="1600" smtClean="0"/>
              <a:t>.</a:t>
            </a:r>
            <a:endParaRPr lang="uk-UA" sz="1600" smtClean="0"/>
          </a:p>
          <a:p>
            <a:pPr marL="0" indent="0">
              <a:buNone/>
            </a:pPr>
            <a:r>
              <a:rPr lang="ru-RU" sz="1600"/>
              <a:t>Якщо світло падає із якогось </a:t>
            </a:r>
            <a:r>
              <a:rPr lang="ru-RU" sz="1600"/>
              <a:t>прозорого </a:t>
            </a:r>
            <a:r>
              <a:rPr lang="ru-RU" sz="1600" smtClean="0"/>
              <a:t>середовища на </a:t>
            </a:r>
            <a:r>
              <a:rPr lang="ru-RU" sz="1600"/>
              <a:t>межу поділу з повітрям </a:t>
            </a:r>
            <a:r>
              <a:rPr lang="ru-RU" sz="1600"/>
              <a:t>або </a:t>
            </a:r>
            <a:r>
              <a:rPr lang="ru-RU" sz="1600" smtClean="0"/>
              <a:t> з </a:t>
            </a:r>
            <a:r>
              <a:rPr lang="ru-RU" sz="1600"/>
              <a:t>вакуумом (</a:t>
            </a:r>
            <a:r>
              <a:rPr lang="ru-RU" sz="1600" i="1"/>
              <a:t>n</a:t>
            </a:r>
            <a:r>
              <a:rPr lang="ru-RU" sz="1600" baseline="-25000"/>
              <a:t>2</a:t>
            </a:r>
            <a:r>
              <a:rPr lang="ru-RU" sz="1600"/>
              <a:t> </a:t>
            </a:r>
            <a:r>
              <a:rPr lang="ru-RU" sz="1600" smtClean="0"/>
              <a:t>= 1</a:t>
            </a:r>
            <a:r>
              <a:rPr lang="ru-RU" sz="1600"/>
              <a:t>), </a:t>
            </a:r>
            <a:r>
              <a:rPr lang="ru-RU" sz="1600" smtClean="0"/>
              <a:t>то </a:t>
            </a:r>
          </a:p>
          <a:p>
            <a:pPr marL="0" indent="0">
              <a:buNone/>
            </a:pPr>
            <a:endParaRPr lang="ru-RU" sz="1600"/>
          </a:p>
          <a:p>
            <a:pPr marL="0" indent="0">
              <a:buNone/>
            </a:pPr>
            <a:endParaRPr lang="ru-RU" sz="1600" smtClean="0"/>
          </a:p>
          <a:p>
            <a:pPr marL="0" indent="0">
              <a:buNone/>
            </a:pPr>
            <a:r>
              <a:rPr lang="ru-RU" sz="1600" smtClean="0"/>
              <a:t>де </a:t>
            </a:r>
            <a:r>
              <a:rPr lang="ru-RU" sz="1600" i="1"/>
              <a:t>n</a:t>
            </a:r>
            <a:r>
              <a:rPr lang="ru-RU" sz="1600"/>
              <a:t>1 — абсолютний показник заломлення середовища.</a:t>
            </a:r>
            <a:endParaRPr lang="uk-UA" sz="16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18456"/>
            <a:ext cx="1656184" cy="272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7894"/>
            <a:ext cx="1080120" cy="5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2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Застосування повного </a:t>
            </a:r>
            <a:r>
              <a:rPr lang="uk-UA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відбивання світла?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4896544" cy="3888432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1800"/>
              <a:t>Повне відбивання світла знайшло застосування в оптичній техніці.</a:t>
            </a:r>
          </a:p>
          <a:p>
            <a:pPr marL="0" indent="266700" algn="just">
              <a:buNone/>
            </a:pPr>
            <a:r>
              <a:rPr lang="ru-RU" sz="1800"/>
              <a:t>Наприклад, в багатьох оптичних приладах потрібно </a:t>
            </a:r>
            <a:r>
              <a:rPr lang="ru-RU" sz="1800"/>
              <a:t>змінювати </a:t>
            </a:r>
            <a:r>
              <a:rPr lang="ru-RU" sz="1800" smtClean="0"/>
              <a:t>напрямок поширення </a:t>
            </a:r>
            <a:r>
              <a:rPr lang="ru-RU" sz="1800"/>
              <a:t>світлових пучків із мінімальними втратами енергії </a:t>
            </a:r>
            <a:r>
              <a:rPr lang="ru-RU" sz="1800"/>
              <a:t>на </a:t>
            </a:r>
            <a:r>
              <a:rPr lang="ru-RU" sz="1800" smtClean="0"/>
              <a:t>поверхнях </a:t>
            </a:r>
            <a:r>
              <a:rPr lang="ru-RU" sz="1800"/>
              <a:t>оптичних деталей. Із цією метою застосовують </a:t>
            </a:r>
            <a:r>
              <a:rPr lang="ru-RU" sz="1800"/>
              <a:t>так </a:t>
            </a:r>
            <a:r>
              <a:rPr lang="ru-RU" sz="1800" smtClean="0"/>
              <a:t>звані </a:t>
            </a:r>
            <a:r>
              <a:rPr lang="ru-RU" sz="1800" i="1">
                <a:solidFill>
                  <a:srgbClr val="0070C0"/>
                </a:solidFill>
              </a:rPr>
              <a:t>призми </a:t>
            </a:r>
            <a:r>
              <a:rPr lang="ru-RU" sz="1800" i="1" smtClean="0">
                <a:solidFill>
                  <a:srgbClr val="0070C0"/>
                </a:solidFill>
              </a:rPr>
              <a:t>повного </a:t>
            </a:r>
            <a:r>
              <a:rPr lang="uk-UA" sz="1800" i="1" smtClean="0">
                <a:solidFill>
                  <a:srgbClr val="0070C0"/>
                </a:solidFill>
              </a:rPr>
              <a:t>відбивання.</a:t>
            </a:r>
          </a:p>
          <a:p>
            <a:pPr marL="0" indent="266700" algn="just">
              <a:buNone/>
            </a:pPr>
            <a:endParaRPr lang="ru-RU" sz="140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5566"/>
            <a:ext cx="2667884" cy="27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Застосування повного </a:t>
            </a:r>
            <a:r>
              <a:rPr lang="uk-UA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відбивання світла?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4896544" cy="4032448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400"/>
              <a:t>Найбільш інтенсивно явище повного відбивання </a:t>
            </a:r>
            <a:r>
              <a:rPr lang="ru-RU" sz="1400"/>
              <a:t>світла </a:t>
            </a:r>
            <a:r>
              <a:rPr lang="ru-RU" sz="1400" smtClean="0"/>
              <a:t>використовують </a:t>
            </a:r>
            <a:r>
              <a:rPr lang="ru-RU" sz="1400"/>
              <a:t>у створенні волоконних оптичних систем. Якщо в </a:t>
            </a:r>
            <a:r>
              <a:rPr lang="ru-RU" sz="1400"/>
              <a:t>торець </a:t>
            </a:r>
            <a:r>
              <a:rPr lang="ru-RU" sz="1400" smtClean="0"/>
              <a:t>суцільної скляної </a:t>
            </a:r>
            <a:r>
              <a:rPr lang="ru-RU" sz="1400"/>
              <a:t>трубки спрямувати пучок світла, то </a:t>
            </a:r>
            <a:r>
              <a:rPr lang="ru-RU" sz="1400"/>
              <a:t>після </a:t>
            </a:r>
            <a:r>
              <a:rPr lang="ru-RU" sz="1400" smtClean="0"/>
              <a:t>багаторазового відбивання </a:t>
            </a:r>
            <a:r>
              <a:rPr lang="ru-RU" sz="1400"/>
              <a:t>від стінок трубки світло вийде на її протилежному кінці. </a:t>
            </a:r>
            <a:r>
              <a:rPr lang="ru-RU" sz="1400"/>
              <a:t>Це </a:t>
            </a:r>
            <a:r>
              <a:rPr lang="ru-RU" sz="1400" smtClean="0"/>
              <a:t>відбудеться </a:t>
            </a:r>
            <a:r>
              <a:rPr lang="ru-RU" sz="1400"/>
              <a:t>незалежно від того, якою буде трубка — вигнутою чи прямою.</a:t>
            </a:r>
          </a:p>
          <a:p>
            <a:pPr marL="0" indent="182563" algn="just">
              <a:buNone/>
            </a:pPr>
            <a:r>
              <a:rPr lang="ru-RU" sz="1400"/>
              <a:t>Тому перші </a:t>
            </a:r>
            <a:r>
              <a:rPr lang="ru-RU" sz="1400" b="1" i="1">
                <a:solidFill>
                  <a:srgbClr val="0070C0"/>
                </a:solidFill>
              </a:rPr>
              <a:t>світловоди</a:t>
            </a:r>
            <a:r>
              <a:rPr lang="ru-RU" sz="1400" i="1"/>
              <a:t> </a:t>
            </a:r>
            <a:r>
              <a:rPr lang="ru-RU" sz="1400"/>
              <a:t>(гнучкі нитки, що проводять світло на </a:t>
            </a:r>
            <a:r>
              <a:rPr lang="ru-RU" sz="1400"/>
              <a:t>основі </a:t>
            </a:r>
            <a:r>
              <a:rPr lang="ru-RU" sz="1400" smtClean="0"/>
              <a:t>повного </a:t>
            </a:r>
            <a:r>
              <a:rPr lang="ru-RU" sz="1400"/>
              <a:t>внутрішнього відбивання) стали використовувати </a:t>
            </a:r>
            <a:r>
              <a:rPr lang="ru-RU" sz="1400"/>
              <a:t>для </a:t>
            </a:r>
            <a:r>
              <a:rPr lang="ru-RU" sz="1400" smtClean="0"/>
              <a:t>підсвічування важкодоступних </a:t>
            </a:r>
            <a:r>
              <a:rPr lang="ru-RU" sz="1400"/>
              <a:t>місць: </a:t>
            </a:r>
            <a:r>
              <a:rPr lang="ru-RU" sz="1400"/>
              <a:t>світловий </a:t>
            </a:r>
            <a:r>
              <a:rPr lang="ru-RU" sz="1400" smtClean="0"/>
              <a:t>пучок спрямовується </a:t>
            </a:r>
            <a:r>
              <a:rPr lang="ru-RU" sz="1400"/>
              <a:t>на </a:t>
            </a:r>
            <a:r>
              <a:rPr lang="ru-RU" sz="1400"/>
              <a:t>один </a:t>
            </a:r>
            <a:r>
              <a:rPr lang="ru-RU" sz="1400" smtClean="0"/>
              <a:t>кінець світловода</a:t>
            </a:r>
            <a:r>
              <a:rPr lang="ru-RU" sz="1400"/>
              <a:t>, а другий його кінець освітлює потрібне місце. </a:t>
            </a:r>
            <a:r>
              <a:rPr lang="ru-RU" sz="1400"/>
              <a:t>Цю </a:t>
            </a:r>
            <a:r>
              <a:rPr lang="ru-RU" sz="1400" smtClean="0"/>
              <a:t>технологі використовують </a:t>
            </a:r>
            <a:r>
              <a:rPr lang="ru-RU" sz="1400"/>
              <a:t>у медицині </a:t>
            </a:r>
            <a:r>
              <a:rPr lang="ru-RU" sz="1400"/>
              <a:t>для </a:t>
            </a:r>
            <a:r>
              <a:rPr lang="ru-RU" sz="1400" smtClean="0"/>
              <a:t>дослідження внутрішніх </a:t>
            </a:r>
            <a:r>
              <a:rPr lang="ru-RU" sz="1400"/>
              <a:t>органів </a:t>
            </a:r>
            <a:r>
              <a:rPr lang="ru-RU" sz="1400"/>
              <a:t>(</a:t>
            </a:r>
            <a:r>
              <a:rPr lang="ru-RU" sz="1400" smtClean="0"/>
              <a:t>ендокопія</a:t>
            </a:r>
            <a:r>
              <a:rPr lang="ru-RU" sz="1400"/>
              <a:t>), у техніці, зокрема для визначення дефектів усередині </a:t>
            </a:r>
            <a:r>
              <a:rPr lang="ru-RU" sz="1400"/>
              <a:t>моторів </a:t>
            </a:r>
            <a:r>
              <a:rPr lang="ru-RU" sz="1400" smtClean="0"/>
              <a:t>без </a:t>
            </a:r>
            <a:r>
              <a:rPr lang="uk-UA" sz="1400" smtClean="0"/>
              <a:t>їх </a:t>
            </a:r>
            <a:r>
              <a:rPr lang="uk-UA" sz="1400"/>
              <a:t>розбирання.</a:t>
            </a:r>
            <a:endParaRPr lang="ru-RU" sz="1100">
              <a:solidFill>
                <a:srgbClr val="0070C0"/>
              </a:solidFill>
            </a:endParaRPr>
          </a:p>
        </p:txBody>
      </p:sp>
      <p:pic>
        <p:nvPicPr>
          <p:cNvPr id="4098" name="Picture 2" descr="ÐÐ°Ð¼ÐµÑÐ° ÑÐ½Ð´Ð¾ÑÐºÐ¾Ð¿ 2Ð¼ 7Ð¼Ð¼ 5570, ÑÐµÐ½Ð° 250 Ð³ÑÐ½., ÐºÑÐ¿Ð¸ÑÑ Ð² ÐÐ¸ÐµÐ²Ðµ â Prom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08" y="1419622"/>
            <a:ext cx="3096344" cy="24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390153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smtClean="0"/>
              <a:t>Ендоскоп</a:t>
            </a:r>
          </a:p>
        </p:txBody>
      </p:sp>
    </p:spTree>
    <p:extLst>
      <p:ext uri="{BB962C8B-B14F-4D97-AF65-F5344CB8AC3E}">
        <p14:creationId xmlns:p14="http://schemas.microsoft.com/office/powerpoint/2010/main" val="21300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Світловоди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4896544" cy="4032448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uk-UA" sz="1800" b="1">
                <a:solidFill>
                  <a:srgbClr val="0070C0"/>
                </a:solidFill>
              </a:rPr>
              <a:t>Світловод</a:t>
            </a:r>
            <a:r>
              <a:rPr lang="uk-UA" sz="1800"/>
              <a:t> – скляна нитка-трубка, в якій світло багаторазово відбивається від її стінок і виходить з іншого її кінця незалежно від того, якою буде трубка – вигнутою чи прямою).</a:t>
            </a:r>
            <a:endParaRPr lang="el-GR" sz="1800"/>
          </a:p>
          <a:p>
            <a:pPr marL="0" indent="182563" algn="just">
              <a:buNone/>
            </a:pPr>
            <a:endParaRPr lang="ru-RU" sz="1100">
              <a:solidFill>
                <a:srgbClr val="0070C0"/>
              </a:solidFill>
            </a:endParaRPr>
          </a:p>
        </p:txBody>
      </p:sp>
      <p:pic>
        <p:nvPicPr>
          <p:cNvPr id="7" name="Picture 5" descr="slide-86-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52271" r="62794" b="37393"/>
          <a:stretch>
            <a:fillRect/>
          </a:stretch>
        </p:blipFill>
        <p:spPr bwMode="auto">
          <a:xfrm>
            <a:off x="1115616" y="2355726"/>
            <a:ext cx="33115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Ð¿ÑÐ¸ÑÐµÑÐºÐ¾Ðµ Ð²Ð¾Ð»Ð¾ÐºÐ½Ð¾ (ÑÐ²ÐµÑÐ¾Ð²Ð¾Ð´, Ð¾Ð¿ÑÐ¾Ð²Ð¾Ð»Ð¾ÐºÐ½Ð¾ ) ÑÐ¾ÑÑÐµÐ²Ð¾Ð³Ð¾ ÑÐ²ÐµÑÐµÐ½Ð¸Ñ SF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9582"/>
            <a:ext cx="3312368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Застосування повного </a:t>
            </a:r>
            <a:r>
              <a:rPr lang="uk-UA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відбивання світла?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8" y="843558"/>
            <a:ext cx="8160468" cy="2160240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400"/>
              <a:t>Однак найчастіше світловоди використовують як </a:t>
            </a:r>
            <a:r>
              <a:rPr lang="ru-RU" sz="1400" i="1">
                <a:solidFill>
                  <a:srgbClr val="0070C0"/>
                </a:solidFill>
              </a:rPr>
              <a:t>кабелі </a:t>
            </a:r>
            <a:r>
              <a:rPr lang="ru-RU" sz="1400" i="1">
                <a:solidFill>
                  <a:srgbClr val="0070C0"/>
                </a:solidFill>
              </a:rPr>
              <a:t>для </a:t>
            </a:r>
            <a:r>
              <a:rPr lang="ru-RU" sz="1400" i="1" smtClean="0">
                <a:solidFill>
                  <a:srgbClr val="0070C0"/>
                </a:solidFill>
              </a:rPr>
              <a:t>передачі інформації</a:t>
            </a:r>
            <a:r>
              <a:rPr lang="ru-RU" sz="1400"/>
              <a:t>. Так, порівняно зі стандартним мідним </a:t>
            </a:r>
            <a:r>
              <a:rPr lang="ru-RU" sz="1400"/>
              <a:t>кабелем </a:t>
            </a:r>
            <a:r>
              <a:rPr lang="ru-RU" sz="1400" smtClean="0"/>
              <a:t>волоконнооптичний </a:t>
            </a:r>
            <a:r>
              <a:rPr lang="ru-RU" sz="1400"/>
              <a:t>кабель є набагато дешевшим і легшим, він практично </a:t>
            </a:r>
            <a:r>
              <a:rPr lang="ru-RU" sz="1400"/>
              <a:t>не </a:t>
            </a:r>
            <a:r>
              <a:rPr lang="ru-RU" sz="1400" smtClean="0"/>
              <a:t>змінює своїх </a:t>
            </a:r>
            <a:r>
              <a:rPr lang="ru-RU" sz="1400"/>
              <a:t>властивостей під впливом навколишнього середовища, </a:t>
            </a:r>
            <a:r>
              <a:rPr lang="ru-RU" sz="1400"/>
              <a:t>дозволяє </a:t>
            </a:r>
            <a:r>
              <a:rPr lang="ru-RU" sz="1400" smtClean="0"/>
              <a:t>передавати </a:t>
            </a:r>
            <a:r>
              <a:rPr lang="ru-RU" sz="1400"/>
              <a:t>більший обсяг інформації на великі відстані без підсилення тощо.</a:t>
            </a:r>
          </a:p>
          <a:p>
            <a:pPr marL="0" indent="182563" algn="just">
              <a:buNone/>
            </a:pPr>
            <a:r>
              <a:rPr lang="uk-UA" sz="1400"/>
              <a:t>Сьогодні волоконно-оптичні лінії зв’язку стрімко витісняють традиційні.</a:t>
            </a:r>
            <a:endParaRPr lang="ru-RU" sz="1100">
              <a:solidFill>
                <a:srgbClr val="0070C0"/>
              </a:solidFill>
            </a:endParaRPr>
          </a:p>
        </p:txBody>
      </p:sp>
      <p:sp>
        <p:nvSpPr>
          <p:cNvPr id="6" name="AutoShape 2" descr="Ð§ÑÐ¾ ÑÐ°ÐºÐ¾Ðµ Ð¸ ÐºÐ°Ðº ÑÐ°Ð±Ð¾ÑÐ°ÐµÑ Ð¾Ð¿ÑÐ¾Ð²Ð¾Ð»Ð¾ÐºÐ½Ð¾ â OnLime ÐÐ»Ð¾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Ð§ÑÐ¾ ÑÐ°ÐºÐ¾Ðµ Ð¸ ÐºÐ°Ðº ÑÐ°Ð±Ð¾ÑÐ°ÐµÑ Ð¾Ð¿ÑÐ¾Ð²Ð¾Ð»Ð¾ÐºÐ½Ð¾ â OnLime ÐÐ»Ð¾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0" name="Picture 6" descr="Ð§ÑÐ¾ ÑÐ°ÐºÐ¾Ðµ Ð¸ ÐºÐ°Ðº ÑÐ°Ð±Ð¾ÑÐ°ÐµÑ Ð¾Ð¿ÑÐ¾Ð²Ð¾Ð»Ð¾ÐºÐ½Ð¾ â OnLime ÐÐ»Ð¾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39702"/>
            <a:ext cx="3886435" cy="25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ÑÑÐ¾ÑÐ¸Ñ Ð¾Ð¿ÑÐ¾Ð²Ð¾Ð»Ð¾ÐºÐ½Ð° â ÐÑÑÐ¾ÑÐ¸Ñ Ð²ÐµÑ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9702"/>
            <a:ext cx="39604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Вчимося розв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язувати задачі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8" y="843558"/>
            <a:ext cx="8160468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>
                <a:solidFill>
                  <a:srgbClr val="C00000"/>
                </a:solidFill>
              </a:rPr>
              <a:t>Задача. </a:t>
            </a:r>
            <a:r>
              <a:rPr lang="ru-RU" sz="1400"/>
              <a:t>У дно водойми глибиною 2,5 м вбито стовп, </a:t>
            </a:r>
            <a:r>
              <a:rPr lang="ru-RU" sz="1400"/>
              <a:t>причому </a:t>
            </a:r>
            <a:r>
              <a:rPr lang="ru-RU" sz="1400" smtClean="0"/>
              <a:t>верхня частина </a:t>
            </a:r>
            <a:r>
              <a:rPr lang="ru-RU" sz="1400"/>
              <a:t>стовпа піднімається над поверхнею води на 1,0 м. </a:t>
            </a:r>
            <a:r>
              <a:rPr lang="ru-RU" sz="1400"/>
              <a:t>Обчисліть </a:t>
            </a:r>
            <a:r>
              <a:rPr lang="ru-RU" sz="1400" smtClean="0"/>
              <a:t>довжину </a:t>
            </a:r>
            <a:r>
              <a:rPr lang="ru-RU" sz="1400"/>
              <a:t>тіні стовпа на дні водойми, якщо висота Сонця над горизонтом 30°.</a:t>
            </a:r>
            <a:endParaRPr lang="ru-RU" sz="1100">
              <a:solidFill>
                <a:srgbClr val="0070C0"/>
              </a:solidFill>
            </a:endParaRPr>
          </a:p>
        </p:txBody>
      </p:sp>
      <p:sp>
        <p:nvSpPr>
          <p:cNvPr id="6" name="AutoShape 2" descr="Ð§ÑÐ¾ ÑÐ°ÐºÐ¾Ðµ Ð¸ ÐºÐ°Ðº ÑÐ°Ð±Ð¾ÑÐ°ÐµÑ Ð¾Ð¿ÑÐ¾Ð²Ð¾Ð»Ð¾ÐºÐ½Ð¾ â OnLime ÐÐ»Ð¾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Ð§ÑÐ¾ ÑÐ°ÐºÐ¾Ðµ Ð¸ ÐºÐ°Ðº ÑÐ°Ð±Ð¾ÑÐ°ÐµÑ Ð¾Ð¿ÑÐ¾Ð²Ð¾Ð»Ð¾ÐºÐ½Ð¾ â OnLime ÐÐ»Ð¾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7614"/>
            <a:ext cx="4974307" cy="35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8" y="2067694"/>
            <a:ext cx="3070478" cy="30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Контрольні питання</a:t>
            </a:r>
            <a:endParaRPr lang="uk-U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9622"/>
            <a:ext cx="6912767" cy="3384376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600" smtClean="0"/>
              <a:t>За </a:t>
            </a:r>
            <a:r>
              <a:rPr lang="ru-RU" sz="1600"/>
              <a:t>яких умов на </a:t>
            </a:r>
            <a:r>
              <a:rPr lang="ru-RU" sz="1600"/>
              <a:t>межі </a:t>
            </a:r>
            <a:r>
              <a:rPr lang="ru-RU" sz="1600" smtClean="0"/>
              <a:t>двох середовищ </a:t>
            </a:r>
            <a:r>
              <a:rPr lang="ru-RU" sz="1600"/>
              <a:t>спостерігається повне внутрішнє відбивання</a:t>
            </a:r>
            <a:r>
              <a:rPr lang="ru-RU" sz="1600"/>
              <a:t>? </a:t>
            </a:r>
            <a:endParaRPr lang="ru-RU" sz="1600" smtClean="0"/>
          </a:p>
          <a:p>
            <a:pPr>
              <a:buAutoNum type="arabicPeriod"/>
            </a:pPr>
            <a:r>
              <a:rPr lang="ru-RU" sz="1600" smtClean="0"/>
              <a:t>Що </a:t>
            </a:r>
            <a:r>
              <a:rPr lang="ru-RU" sz="1600"/>
              <a:t>т аке </a:t>
            </a:r>
            <a:r>
              <a:rPr lang="ru-RU" sz="1600"/>
              <a:t>кут </a:t>
            </a:r>
            <a:r>
              <a:rPr lang="ru-RU" sz="1600" smtClean="0"/>
              <a:t>повного </a:t>
            </a:r>
            <a:r>
              <a:rPr lang="ru-RU" sz="1600"/>
              <a:t>внутрішнього відбивання? Як він пов’язаний із </a:t>
            </a:r>
            <a:r>
              <a:rPr lang="ru-RU" sz="1600"/>
              <a:t>показником </a:t>
            </a:r>
            <a:r>
              <a:rPr lang="ru-RU" sz="1600" smtClean="0"/>
              <a:t>заломлення?</a:t>
            </a:r>
          </a:p>
          <a:p>
            <a:pPr>
              <a:buAutoNum type="arabicPeriod"/>
            </a:pPr>
            <a:r>
              <a:rPr lang="ru-RU" sz="1600" smtClean="0"/>
              <a:t>Наведіть </a:t>
            </a:r>
            <a:r>
              <a:rPr lang="ru-RU" sz="1600"/>
              <a:t>приклади застосування повного внутрішнього відбивання світла.</a:t>
            </a:r>
            <a:endParaRPr lang="uk-UA" sz="1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649</Words>
  <Application>Microsoft Office PowerPoint</Application>
  <PresentationFormat>Экран (16:9)</PresentationFormat>
  <Paragraphs>48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Повне відбивання світла</vt:lpstr>
      <vt:lpstr>Чому відбувається повне відбивання світла?</vt:lpstr>
      <vt:lpstr>Повне внутрішнє відбивання світла</vt:lpstr>
      <vt:lpstr>Застосування повного відбивання світла?</vt:lpstr>
      <vt:lpstr>Застосування повного відбивання світла?</vt:lpstr>
      <vt:lpstr>Світловоди</vt:lpstr>
      <vt:lpstr>Застосування повного відбивання світла?</vt:lpstr>
      <vt:lpstr>Вчимося розв’язувати задачі</vt:lpstr>
      <vt:lpstr>Контрольні 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 МАГНІТНОГО ПОЛЯ НА РАМКУ ЗІ СТРУМОМ. СИЛА АМПЕРА</dc:title>
  <dc:creator>Флора</dc:creator>
  <cp:lastModifiedBy>Флора</cp:lastModifiedBy>
  <cp:revision>62</cp:revision>
  <dcterms:created xsi:type="dcterms:W3CDTF">2020-03-29T14:23:23Z</dcterms:created>
  <dcterms:modified xsi:type="dcterms:W3CDTF">2020-05-14T09:40:52Z</dcterms:modified>
</cp:coreProperties>
</file>