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6" r:id="rId4"/>
    <p:sldId id="288" r:id="rId5"/>
    <p:sldId id="289" r:id="rId6"/>
    <p:sldId id="270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645024"/>
            <a:ext cx="6805264" cy="7750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Розв’язування задач </a:t>
            </a:r>
            <a:endParaRPr lang="uk-UA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58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Флора\Desktop\Все для презентаций\Картинки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62325"/>
            <a:ext cx="3428231" cy="342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Дайте </a:t>
            </a:r>
            <a:r>
              <a:rPr lang="uk-UA" dirty="0" smtClean="0"/>
              <a:t>відповіді </a:t>
            </a:r>
            <a:r>
              <a:rPr lang="uk-UA" smtClean="0"/>
              <a:t>на </a:t>
            </a:r>
            <a:r>
              <a:rPr lang="uk-UA" smtClean="0"/>
              <a:t>запитання тесту!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9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/>
              <a:t>1</a:t>
            </a:r>
            <a:r>
              <a:rPr lang="uk-UA"/>
              <a:t>. </a:t>
            </a:r>
            <a:r>
              <a:rPr lang="uk-UA" smtClean="0"/>
              <a:t>Які </a:t>
            </a:r>
            <a:r>
              <a:rPr lang="uk-UA"/>
              <a:t>джерела світла можна вважати природними?</a:t>
            </a:r>
          </a:p>
          <a:p>
            <a:pPr marL="0" indent="0">
              <a:buNone/>
            </a:pPr>
            <a:r>
              <a:rPr lang="uk-UA"/>
              <a:t>а) Монітор комп’ютера;</a:t>
            </a:r>
          </a:p>
          <a:p>
            <a:pPr marL="0" indent="0">
              <a:buNone/>
            </a:pPr>
            <a:r>
              <a:rPr lang="uk-UA"/>
              <a:t>б) електричну лампу;</a:t>
            </a:r>
          </a:p>
          <a:p>
            <a:pPr marL="0" indent="0">
              <a:buNone/>
            </a:pPr>
            <a:r>
              <a:rPr lang="uk-UA"/>
              <a:t>в) зорі;</a:t>
            </a:r>
          </a:p>
          <a:p>
            <a:pPr marL="0" indent="0">
              <a:buNone/>
            </a:pPr>
            <a:r>
              <a:rPr lang="uk-UA"/>
              <a:t>г) рекламні трубки.</a:t>
            </a:r>
          </a:p>
          <a:p>
            <a:pPr marL="0" indent="0">
              <a:buNone/>
            </a:pPr>
            <a:r>
              <a:rPr lang="uk-UA"/>
              <a:t>2</a:t>
            </a:r>
            <a:r>
              <a:rPr lang="uk-UA"/>
              <a:t>. </a:t>
            </a:r>
            <a:r>
              <a:rPr lang="uk-UA" smtClean="0"/>
              <a:t>Між </a:t>
            </a:r>
            <a:r>
              <a:rPr lang="uk-UA"/>
              <a:t>електричною лампою та стіною знаходиться м’яч,</a:t>
            </a:r>
            <a:br>
              <a:rPr lang="uk-UA"/>
            </a:br>
            <a:r>
              <a:rPr lang="uk-UA"/>
              <a:t>на стіні кругла тінь від м’яча. Чи зміниться радіус тіні, якщо</a:t>
            </a:r>
            <a:br>
              <a:rPr lang="uk-UA"/>
            </a:br>
            <a:r>
              <a:rPr lang="uk-UA"/>
              <a:t>м’яч перемістити ближче до лампи?</a:t>
            </a:r>
          </a:p>
          <a:p>
            <a:pPr marL="0" indent="0">
              <a:buNone/>
            </a:pPr>
            <a:r>
              <a:rPr lang="uk-UA"/>
              <a:t>а) Не зміниться;                              б) збільшиться;       в) зменшиться.</a:t>
            </a:r>
          </a:p>
          <a:p>
            <a:pPr marL="0" indent="0">
              <a:buNone/>
            </a:pPr>
            <a:r>
              <a:rPr lang="uk-UA" smtClean="0"/>
              <a:t>3. Розміщення </a:t>
            </a:r>
            <a:r>
              <a:rPr lang="uk-UA"/>
              <a:t>плоского дзеркала М</a:t>
            </a:r>
            <a:r>
              <a:rPr lang="arn-CL"/>
              <a:t>N</a:t>
            </a:r>
            <a:r>
              <a:rPr lang="uk-UA"/>
              <a:t>та джерела світла </a:t>
            </a:r>
            <a:r>
              <a:rPr lang="arn-CL"/>
              <a:t>S</a:t>
            </a:r>
            <a:br>
              <a:rPr lang="arn-CL"/>
            </a:br>
            <a:r>
              <a:rPr lang="uk-UA"/>
              <a:t>показано на рисунку. Яка відстань від джерела </a:t>
            </a:r>
            <a:r>
              <a:rPr lang="arn-CL"/>
              <a:t>S </a:t>
            </a:r>
            <a:r>
              <a:rPr lang="uk-UA"/>
              <a:t>до його зображення у дзеркалі М</a:t>
            </a:r>
            <a:r>
              <a:rPr lang="arn-CL"/>
              <a:t>N ?</a:t>
            </a:r>
          </a:p>
          <a:p>
            <a:pPr marL="0" indent="0">
              <a:buNone/>
            </a:pPr>
            <a:r>
              <a:rPr lang="uk-UA"/>
              <a:t>а) 1м;   б) 2м;  в) 3м; г) 4м; д) при такому розміщенні зображення немає</a:t>
            </a:r>
          </a:p>
          <a:p>
            <a:pPr marL="0" indent="0">
              <a:buNone/>
            </a:pPr>
            <a:r>
              <a:rPr lang="uk-UA" smtClean="0"/>
              <a:t>Чому </a:t>
            </a:r>
            <a:r>
              <a:rPr lang="uk-UA"/>
              <a:t>відбуваються місячні затемнення?</a:t>
            </a:r>
          </a:p>
          <a:p>
            <a:pPr marL="0" indent="0">
              <a:buNone/>
            </a:pPr>
            <a:r>
              <a:rPr lang="uk-UA"/>
              <a:t>а) Це результат падіння тіні від Землі на Місяць.</a:t>
            </a:r>
          </a:p>
          <a:p>
            <a:pPr marL="0" indent="0">
              <a:buNone/>
            </a:pPr>
            <a:r>
              <a:rPr lang="uk-UA"/>
              <a:t>б) Між Місяцем і Землею іноді проходять інші планети.</a:t>
            </a:r>
          </a:p>
          <a:p>
            <a:pPr marL="0" indent="0">
              <a:buNone/>
            </a:pPr>
            <a:r>
              <a:rPr lang="uk-UA"/>
              <a:t>в) Це результат падіння тіні від комети на Місяць.</a:t>
            </a:r>
          </a:p>
          <a:p>
            <a:pPr marL="0" indent="0">
              <a:buNone/>
            </a:pPr>
            <a:r>
              <a:rPr lang="uk-UA"/>
              <a:t>г) Це результат відхилення сонячних променів від прямолінійного поширення під впливом притягання Землі.</a:t>
            </a:r>
          </a:p>
          <a:p>
            <a:pPr marL="0" indent="0">
              <a:buNone/>
            </a:pPr>
            <a:r>
              <a:rPr lang="uk-UA"/>
              <a:t>5</a:t>
            </a:r>
            <a:r>
              <a:rPr lang="uk-UA"/>
              <a:t>. </a:t>
            </a:r>
            <a:r>
              <a:rPr lang="uk-UA" smtClean="0"/>
              <a:t>Людина</a:t>
            </a:r>
            <a:r>
              <a:rPr lang="uk-UA"/>
              <a:t>, що стоїть прямо перед дзеркалом, наблизилася</a:t>
            </a:r>
            <a:br>
              <a:rPr lang="uk-UA"/>
            </a:br>
            <a:r>
              <a:rPr lang="uk-UA"/>
              <a:t>до нього на 50 см. Наскільки вона наблизилася до свого зображення?</a:t>
            </a:r>
            <a:br>
              <a:rPr lang="uk-UA"/>
            </a:br>
            <a:r>
              <a:rPr lang="uk-UA"/>
              <a:t>а) На 25 см; б) на 50 см;</a:t>
            </a:r>
          </a:p>
          <a:p>
            <a:pPr marL="0" indent="0">
              <a:buNone/>
            </a:pPr>
            <a:r>
              <a:rPr lang="uk-UA"/>
              <a:t>в) на 1 м;           г) відстань не змінилася.</a:t>
            </a:r>
          </a:p>
          <a:p>
            <a:pPr marL="0" indent="0">
              <a:buNone/>
            </a:pPr>
            <a:r>
              <a:rPr lang="uk-UA"/>
              <a:t>6</a:t>
            </a:r>
            <a:r>
              <a:rPr lang="uk-UA"/>
              <a:t>. </a:t>
            </a:r>
            <a:r>
              <a:rPr lang="uk-UA" smtClean="0"/>
              <a:t>Кут </a:t>
            </a:r>
            <a:r>
              <a:rPr lang="uk-UA"/>
              <a:t>падіння світлового променя на дзеркало збільшився</a:t>
            </a:r>
            <a:br>
              <a:rPr lang="uk-UA"/>
            </a:br>
            <a:r>
              <a:rPr lang="uk-UA"/>
              <a:t>на 10°. Як змінився при цьому кут між падаючим і відбитим променями?</a:t>
            </a:r>
          </a:p>
          <a:p>
            <a:pPr marL="0" indent="0">
              <a:buNone/>
            </a:pPr>
            <a:r>
              <a:rPr lang="uk-UA"/>
              <a:t>а) Зменшився на 10°; б) збільшився на 10°; в) зменшився на 20°;      г) збільшився на </a:t>
            </a:r>
            <a:r>
              <a:rPr lang="uk-UA"/>
              <a:t>20</a:t>
            </a:r>
            <a:r>
              <a:rPr lang="uk-UA" smtClean="0"/>
              <a:t>°.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774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buAutoNum type="arabicPeriod"/>
            </a:pPr>
            <a:r>
              <a:rPr lang="ru-RU" sz="2000" smtClean="0"/>
              <a:t>На </a:t>
            </a:r>
            <a:r>
              <a:rPr lang="ru-RU" sz="2000"/>
              <a:t>плоске дзеркало падає вертикально вниз промінь світла (див. рисунок). Визначте (у градусах), під яким кутом а до горизонту треба розташувати дзеркало, щоб відбитий промінь утворив із горизонтом кут </a:t>
            </a:r>
            <a:r>
              <a:rPr lang="ru-RU" sz="2000"/>
              <a:t>20</a:t>
            </a:r>
            <a:r>
              <a:rPr lang="ru-RU" sz="2000" smtClean="0"/>
              <a:t>°.</a:t>
            </a:r>
            <a:r>
              <a:rPr lang="uk-UA" sz="2600"/>
              <a:t>	</a:t>
            </a:r>
            <a:endParaRPr lang="uk-UA" sz="2600" smtClean="0"/>
          </a:p>
          <a:p>
            <a:pPr marL="0" indent="0">
              <a:buNone/>
            </a:pPr>
            <a:r>
              <a:rPr lang="uk-UA" sz="2300" b="1"/>
              <a:t>Розв'язання</a:t>
            </a:r>
          </a:p>
          <a:p>
            <a:pPr marL="0" indent="0">
              <a:buNone/>
            </a:pPr>
            <a:r>
              <a:rPr lang="uk-UA" sz="2300"/>
              <a:t>Виконаємо рисунок, на якому зобразимо перпендикуляр </a:t>
            </a:r>
            <a:r>
              <a:rPr lang="arn-CL" sz="2300"/>
              <a:t>DO, </a:t>
            </a:r>
            <a:r>
              <a:rPr lang="uk-UA" sz="2300"/>
              <a:t>встановлений з точки падіння промінів, і горизонтальну пряму ОС.</a:t>
            </a:r>
          </a:p>
          <a:p>
            <a:pPr marL="0" indent="0">
              <a:buNone/>
            </a:pPr>
            <a:r>
              <a:rPr lang="uk-UA" sz="2300"/>
              <a:t>Для більш зручного пояснення введемо буквені позначення (у випадку самостійного розв'язання, якщо немає завдань відкритого типу, їх вводити не обов'язково).</a:t>
            </a:r>
          </a:p>
          <a:p>
            <a:pPr marL="0" indent="0">
              <a:buNone/>
            </a:pPr>
            <a:r>
              <a:rPr lang="uk-UA" sz="2300"/>
              <a:t>За умовою задачі маємо:</a:t>
            </a:r>
          </a:p>
          <a:p>
            <a:pPr marL="0" indent="0">
              <a:buNone/>
            </a:pPr>
            <a:r>
              <a:rPr lang="uk-UA" sz="2300"/>
              <a:t>∠АВОС = 20° — кут між відбитим променем та горизонтом;</a:t>
            </a:r>
          </a:p>
          <a:p>
            <a:pPr marL="0" indent="0">
              <a:buNone/>
            </a:pPr>
            <a:r>
              <a:rPr lang="uk-UA" sz="2300"/>
              <a:t>∠ </a:t>
            </a:r>
            <a:r>
              <a:rPr lang="arn-CL" sz="2300"/>
              <a:t>AOC = 90° — </a:t>
            </a:r>
            <a:r>
              <a:rPr lang="uk-UA" sz="2300"/>
              <a:t>промінь АО напрямлений вертикально вниз.</a:t>
            </a:r>
          </a:p>
          <a:p>
            <a:pPr marL="0" indent="0">
              <a:buNone/>
            </a:pPr>
            <a:r>
              <a:rPr lang="uk-UA" sz="2300"/>
              <a:t>Отже, ∠АОВ = ∠АОС + ∠СОВ = 90</a:t>
            </a:r>
            <a:r>
              <a:rPr lang="uk-UA" sz="2300" baseline="30000"/>
              <a:t>о</a:t>
            </a:r>
            <a:r>
              <a:rPr lang="uk-UA" sz="2300"/>
              <a:t> + 20° = 110°.</a:t>
            </a:r>
          </a:p>
          <a:p>
            <a:pPr marL="0" indent="0">
              <a:buNone/>
            </a:pPr>
            <a:r>
              <a:rPr lang="uk-UA" sz="2300"/>
              <a:t>За законом відбивання світла:</a:t>
            </a:r>
          </a:p>
          <a:p>
            <a:pPr marL="0" indent="0">
              <a:buNone/>
            </a:pPr>
            <a:r>
              <a:rPr lang="uk-UA" sz="2300"/>
              <a:t>∠</a:t>
            </a:r>
            <a:r>
              <a:rPr lang="arn-CL" sz="2300"/>
              <a:t>AOD = ∠DOB =  = 55°.</a:t>
            </a:r>
          </a:p>
          <a:p>
            <a:pPr marL="0" indent="0">
              <a:buNone/>
            </a:pPr>
            <a:r>
              <a:rPr lang="arn-CL" sz="2300"/>
              <a:t>∠NOC = ∠AOD = 55° — </a:t>
            </a:r>
            <a:r>
              <a:rPr lang="uk-UA" sz="2300"/>
              <a:t>як кути із взаємно перпендикулярними сторонами (</a:t>
            </a:r>
            <a:r>
              <a:rPr lang="arn-CL" sz="2300"/>
              <a:t>AO  </a:t>
            </a:r>
            <a:r>
              <a:rPr lang="uk-UA" sz="2300"/>
              <a:t>ОС, </a:t>
            </a:r>
            <a:r>
              <a:rPr lang="arn-CL" sz="2300"/>
              <a:t>DO  ON).</a:t>
            </a:r>
          </a:p>
          <a:p>
            <a:pPr marL="0" indent="0">
              <a:buNone/>
            </a:pPr>
            <a:r>
              <a:rPr lang="arn-CL" sz="2300"/>
              <a:t>∠KNO = ∠NOC = 55° — </a:t>
            </a:r>
            <a:r>
              <a:rPr lang="uk-UA" sz="2300"/>
              <a:t>як внутрішні різносторонні. Отже, а = 55°.</a:t>
            </a:r>
          </a:p>
          <a:p>
            <a:pPr marL="0" indent="0">
              <a:buNone/>
            </a:pPr>
            <a:r>
              <a:rPr lang="uk-UA" sz="2300"/>
              <a:t>Відповідь: 55°.</a:t>
            </a:r>
          </a:p>
          <a:p>
            <a:pPr marL="457200" lvl="0" indent="-457200" algn="just">
              <a:buAutoNum type="arabicPeriod"/>
            </a:pPr>
            <a:endParaRPr lang="uk-UA"/>
          </a:p>
        </p:txBody>
      </p:sp>
      <p:sp>
        <p:nvSpPr>
          <p:cNvPr id="4" name="AutoShape 2" descr="https://subject.com.ua/physics/zno2018/zno2018.files/image179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https://subject.com.ua/physics/zno2018/zno2018.files/image179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383" y="3332634"/>
            <a:ext cx="16287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229200"/>
            <a:ext cx="155257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17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1400" smtClean="0"/>
              <a:t>2. </a:t>
            </a:r>
            <a:r>
              <a:rPr lang="ru-RU" sz="1400"/>
              <a:t>Світловий промінь переходить із середовища 1 в середовище 2 (див. рисунок). Швидкість поширення світла в середовищі 1 становить 2,4 ∙ 10</a:t>
            </a:r>
            <a:r>
              <a:rPr lang="ru-RU" sz="1400" baseline="30000"/>
              <a:t>8</a:t>
            </a:r>
            <a:r>
              <a:rPr lang="ru-RU" sz="1400"/>
              <a:t> м/с, швидкість поширення світла у вакуумі — 3 ∙ 10</a:t>
            </a:r>
            <a:r>
              <a:rPr lang="ru-RU" sz="1400" baseline="30000"/>
              <a:t>8</a:t>
            </a:r>
            <a:r>
              <a:rPr lang="ru-RU" sz="1400"/>
              <a:t> м/с</a:t>
            </a:r>
            <a:r>
              <a:rPr lang="ru-RU" sz="1400"/>
              <a:t>. </a:t>
            </a:r>
            <a:r>
              <a:rPr lang="uk-UA" sz="1400"/>
              <a:t>Позначте НЕнравильне </a:t>
            </a:r>
            <a:r>
              <a:rPr lang="uk-UA" sz="1400"/>
              <a:t>твердження</a:t>
            </a:r>
            <a:r>
              <a:rPr lang="uk-UA" sz="1400" smtClean="0"/>
              <a:t>.</a:t>
            </a:r>
          </a:p>
          <a:p>
            <a:pPr marL="0" indent="0" algn="just">
              <a:buNone/>
            </a:pPr>
            <a:endParaRPr lang="ru-RU" sz="1400"/>
          </a:p>
          <a:p>
            <a:pPr marL="0" indent="0" algn="just">
              <a:buNone/>
            </a:pPr>
            <a:endParaRPr lang="ru-RU" sz="1400" smtClean="0"/>
          </a:p>
          <a:p>
            <a:pPr marL="0" indent="0" algn="just">
              <a:buNone/>
            </a:pPr>
            <a:endParaRPr lang="ru-RU" sz="1400"/>
          </a:p>
          <a:p>
            <a:pPr marL="0" indent="0" algn="just">
              <a:buNone/>
            </a:pPr>
            <a:endParaRPr lang="ru-RU" sz="1400" smtClean="0"/>
          </a:p>
          <a:p>
            <a:pPr marL="0" indent="0" algn="just">
              <a:buNone/>
            </a:pPr>
            <a:endParaRPr lang="ru-RU" sz="1400"/>
          </a:p>
          <a:p>
            <a:pPr marL="0" indent="0">
              <a:buNone/>
            </a:pPr>
            <a:r>
              <a:rPr lang="uk-UA" sz="1500" b="1"/>
              <a:t>Розв'язання</a:t>
            </a:r>
          </a:p>
          <a:p>
            <a:pPr marL="0" indent="0">
              <a:buNone/>
            </a:pPr>
            <a:r>
              <a:rPr lang="uk-UA" sz="1400"/>
              <a:t>1) Встановимо </a:t>
            </a:r>
            <a:r>
              <a:rPr lang="uk-UA" sz="1500"/>
              <a:t>перпендикуляр з точки падіння променів та позначимо кут падіння а і кут заломлення у (див. рисунок).</a:t>
            </a:r>
          </a:p>
          <a:p>
            <a:pPr marL="0" indent="0">
              <a:buNone/>
            </a:pPr>
            <a:r>
              <a:rPr lang="uk-UA" sz="1500"/>
              <a:t>Як бачимо, кут падіння більший від кута заломлення. Твердження Б є правильним.</a:t>
            </a:r>
          </a:p>
          <a:p>
            <a:pPr marL="0" indent="0">
              <a:buNone/>
            </a:pPr>
            <a:r>
              <a:rPr lang="uk-UA" sz="1500"/>
              <a:t>2) Абсолютний показник заломлення середовища 1 становить:</a:t>
            </a:r>
          </a:p>
          <a:p>
            <a:pPr marL="0" indent="0">
              <a:buNone/>
            </a:pPr>
            <a:r>
              <a:rPr lang="arn-CL" sz="1500"/>
              <a:t>n = </a:t>
            </a:r>
          </a:p>
          <a:p>
            <a:pPr marL="0" indent="0">
              <a:buNone/>
            </a:pPr>
            <a:r>
              <a:rPr lang="uk-UA" sz="1500"/>
              <a:t>Твердження Г є правильним.</a:t>
            </a:r>
          </a:p>
          <a:p>
            <a:pPr marL="0" indent="0">
              <a:buNone/>
            </a:pPr>
            <a:r>
              <a:rPr lang="uk-UA" sz="1500"/>
              <a:t>Під час розв'язання подібних задач слід накреслити схематичний рисунок, на якому:</a:t>
            </a:r>
          </a:p>
          <a:p>
            <a:pPr marL="0" indent="0">
              <a:buNone/>
            </a:pPr>
            <a:r>
              <a:rPr lang="uk-UA" sz="1500"/>
              <a:t>• зобразити проміні, наведені в умові задачі;</a:t>
            </a:r>
          </a:p>
          <a:p>
            <a:pPr marL="0" indent="0">
              <a:buNone/>
            </a:pPr>
            <a:r>
              <a:rPr lang="uk-UA" sz="1500"/>
              <a:t>• встановити з точки падіння променя перпендикуляр до межі поділу середовищ;</a:t>
            </a:r>
          </a:p>
          <a:p>
            <a:pPr marL="0" indent="0">
              <a:buNone/>
            </a:pPr>
            <a:r>
              <a:rPr lang="uk-UA" sz="1500"/>
              <a:t>• позначити кути падіння та заломлення.</a:t>
            </a:r>
          </a:p>
          <a:p>
            <a:pPr marL="0" indent="0">
              <a:buNone/>
            </a:pPr>
            <a:r>
              <a:rPr lang="uk-UA" sz="1500"/>
              <a:t>Слід згадати, що:</a:t>
            </a:r>
          </a:p>
          <a:p>
            <a:pPr marL="0" indent="0">
              <a:buNone/>
            </a:pPr>
            <a:r>
              <a:rPr lang="uk-UA" sz="1500"/>
              <a:t>• абсолютний показник заломлення показує, у скільки разів швидкість поширення світла в речовині менша ніж у вакуумі:</a:t>
            </a:r>
          </a:p>
          <a:p>
            <a:pPr marL="0" indent="0">
              <a:buNone/>
            </a:pPr>
            <a:r>
              <a:rPr lang="arn-CL" sz="1500"/>
              <a:t>n =</a:t>
            </a:r>
            <a:r>
              <a:rPr lang="arn-CL" sz="1500"/>
              <a:t> </a:t>
            </a:r>
            <a:r>
              <a:rPr lang="ru-RU" sz="1500" smtClean="0"/>
              <a:t> </a:t>
            </a:r>
            <a:endParaRPr lang="arn-CL" sz="1500"/>
          </a:p>
          <a:p>
            <a:pPr marL="0" indent="0" algn="just">
              <a:buNone/>
            </a:pPr>
            <a:endParaRPr lang="ru-RU" sz="1500" smtClean="0"/>
          </a:p>
          <a:p>
            <a:pPr marL="0" indent="0" algn="just">
              <a:buNone/>
            </a:pPr>
            <a:endParaRPr lang="ru-RU" sz="1400"/>
          </a:p>
          <a:p>
            <a:pPr marL="0" indent="0" algn="just">
              <a:buNone/>
            </a:pPr>
            <a:endParaRPr lang="ru-RU" sz="1400" smtClean="0"/>
          </a:p>
          <a:p>
            <a:pPr marL="0" indent="0" algn="just">
              <a:buNone/>
            </a:pPr>
            <a:endParaRPr lang="ru-RU" sz="1400"/>
          </a:p>
          <a:p>
            <a:pPr marL="0" indent="0" algn="just">
              <a:buNone/>
            </a:pPr>
            <a:endParaRPr lang="uk-UA" sz="140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46255"/>
              </p:ext>
            </p:extLst>
          </p:nvPr>
        </p:nvGraphicFramePr>
        <p:xfrm>
          <a:off x="395536" y="2060848"/>
          <a:ext cx="7680961" cy="975360"/>
        </p:xfrm>
        <a:graphic>
          <a:graphicData uri="http://schemas.openxmlformats.org/drawingml/2006/table">
            <a:tbl>
              <a:tblPr/>
              <a:tblGrid>
                <a:gridCol w="1241368"/>
                <a:gridCol w="6439593"/>
              </a:tblGrid>
              <a:tr h="0">
                <a:tc>
                  <a:txBody>
                    <a:bodyPr/>
                    <a:lstStyle/>
                    <a:p>
                      <a:r>
                        <a:rPr lang="arn-CL" sz="1600">
                          <a:effectLst/>
                        </a:rPr>
                        <a:t>A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Швидкість поширення світла у середовищі 2 дорівнює 1,6 ∙ 10</a:t>
                      </a:r>
                      <a:r>
                        <a:rPr lang="ru-RU" sz="1600" baseline="30000">
                          <a:effectLst/>
                        </a:rPr>
                        <a:t>8</a:t>
                      </a:r>
                      <a:r>
                        <a:rPr lang="ru-RU" sz="1600">
                          <a:effectLst/>
                        </a:rPr>
                        <a:t> м/с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</a:rPr>
                        <a:t>Б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Кут падіння променя більший від кута заломлення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</a:rPr>
                        <a:t>В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Показник заломлення середовища 2 відносно середовища 1 становить — 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600">
                          <a:effectLst/>
                        </a:rPr>
                        <a:t>Г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</a:rPr>
                        <a:t>Абсолютний показник заломлення середовища 1 становить 1,25</a:t>
                      </a:r>
                    </a:p>
                  </a:txBody>
                  <a:tcPr marL="0" marR="0" marT="0" marB="0">
                    <a:lnL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1" descr="https://subject.com.ua/physics/zno2018/zno2018.files/image1379.png"/>
          <p:cNvSpPr>
            <a:spLocks noChangeAspect="1" noChangeArrowheads="1"/>
          </p:cNvSpPr>
          <p:nvPr/>
        </p:nvSpPr>
        <p:spPr bwMode="auto">
          <a:xfrm>
            <a:off x="731838" y="3551238"/>
            <a:ext cx="5715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8" y="6192523"/>
            <a:ext cx="151233" cy="366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759201"/>
            <a:ext cx="1247775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52785"/>
            <a:ext cx="1064320" cy="28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5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84513"/>
            <a:ext cx="15240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/>
              <a:t>3) Знайдемо показник заломлення середовища 2 відносно середовища І.</a:t>
            </a:r>
          </a:p>
          <a:p>
            <a:pPr marL="0" indent="0">
              <a:buNone/>
            </a:pPr>
            <a:r>
              <a:rPr lang="uk-UA" sz="1400"/>
              <a:t>За визначенням </a:t>
            </a:r>
            <a:r>
              <a:rPr lang="arn-CL" sz="1400"/>
              <a:t>n</a:t>
            </a:r>
            <a:r>
              <a:rPr lang="arn-CL" sz="1400" baseline="-25000"/>
              <a:t>21</a:t>
            </a:r>
            <a:r>
              <a:rPr lang="arn-CL" sz="1400"/>
              <a:t> =</a:t>
            </a:r>
            <a:r>
              <a:rPr lang="arn-CL" sz="1400"/>
              <a:t> </a:t>
            </a:r>
            <a:endParaRPr lang="arn-CL" sz="1400"/>
          </a:p>
          <a:p>
            <a:pPr marL="0" indent="0">
              <a:buNone/>
            </a:pPr>
            <a:r>
              <a:rPr lang="uk-UA" sz="1400"/>
              <a:t>З рисунка бачимо, що </a:t>
            </a:r>
            <a:r>
              <a:rPr lang="arn-CL" sz="1400"/>
              <a:t>sina =</a:t>
            </a:r>
            <a:r>
              <a:rPr lang="arn-CL" sz="1400"/>
              <a:t> </a:t>
            </a:r>
            <a:r>
              <a:rPr lang="ru-RU" sz="1400" smtClean="0"/>
              <a:t>           </a:t>
            </a:r>
            <a:r>
              <a:rPr lang="arn-CL" sz="1400" smtClean="0"/>
              <a:t>, </a:t>
            </a:r>
            <a:r>
              <a:rPr lang="uk-UA" sz="1400"/>
              <a:t>де </a:t>
            </a:r>
            <a:r>
              <a:rPr lang="arn-CL" sz="1400"/>
              <a:t>d — </a:t>
            </a:r>
            <a:r>
              <a:rPr lang="uk-UA" sz="1400"/>
              <a:t>відстань між лініями </a:t>
            </a:r>
            <a:r>
              <a:rPr lang="uk-UA" sz="1400"/>
              <a:t>сітки</a:t>
            </a:r>
            <a:r>
              <a:rPr lang="uk-UA" sz="1400" smtClean="0"/>
              <a:t>.</a:t>
            </a:r>
          </a:p>
          <a:p>
            <a:pPr marL="0" indent="0">
              <a:buNone/>
            </a:pPr>
            <a:endParaRPr lang="ru-RU" sz="1400"/>
          </a:p>
          <a:p>
            <a:pPr marL="0" indent="0">
              <a:buNone/>
            </a:pPr>
            <a:endParaRPr lang="ru-RU" sz="1400" smtClean="0"/>
          </a:p>
          <a:p>
            <a:pPr marL="0" indent="0">
              <a:buNone/>
            </a:pPr>
            <a:endParaRPr lang="ru-RU" sz="1400"/>
          </a:p>
          <a:p>
            <a:pPr marL="0" indent="0">
              <a:buNone/>
            </a:pPr>
            <a:r>
              <a:rPr lang="uk-UA" sz="1400" smtClean="0"/>
              <a:t>Твердження </a:t>
            </a:r>
            <a:r>
              <a:rPr lang="uk-UA" sz="1400"/>
              <a:t>В є правильним.</a:t>
            </a:r>
          </a:p>
          <a:p>
            <a:pPr marL="0" indent="0">
              <a:buNone/>
            </a:pPr>
            <a:r>
              <a:rPr lang="uk-UA" sz="1400"/>
              <a:t>4) Оскільки </a:t>
            </a:r>
            <a:r>
              <a:rPr lang="arn-CL" sz="1400"/>
              <a:t>n</a:t>
            </a:r>
            <a:r>
              <a:rPr lang="arn-CL" sz="1400" baseline="-25000"/>
              <a:t>21</a:t>
            </a:r>
            <a:r>
              <a:rPr lang="arn-CL" sz="1400"/>
              <a:t> </a:t>
            </a:r>
            <a:r>
              <a:rPr lang="arn-CL" sz="1400" smtClean="0"/>
              <a:t>=</a:t>
            </a:r>
            <a:r>
              <a:rPr lang="ru-RU" sz="1400" smtClean="0"/>
              <a:t>         </a:t>
            </a:r>
            <a:r>
              <a:rPr lang="arn-CL" sz="1400" smtClean="0"/>
              <a:t> </a:t>
            </a:r>
            <a:r>
              <a:rPr lang="uk-UA" sz="1400" smtClean="0"/>
              <a:t>то              </a:t>
            </a:r>
            <a:r>
              <a:rPr lang="uk-UA" sz="1400"/>
              <a:t> </a:t>
            </a:r>
            <a:r>
              <a:rPr lang="uk-UA" sz="1400" smtClean="0"/>
              <a:t>                       = </a:t>
            </a:r>
            <a:r>
              <a:rPr lang="uk-UA" sz="1400"/>
              <a:t>1,8 ∙ 10</a:t>
            </a:r>
            <a:r>
              <a:rPr lang="uk-UA" sz="1400" baseline="30000"/>
              <a:t>8</a:t>
            </a:r>
            <a:r>
              <a:rPr lang="uk-UA" sz="1400"/>
              <a:t> (м/с).</a:t>
            </a:r>
          </a:p>
          <a:p>
            <a:pPr marL="0" indent="0">
              <a:buNone/>
            </a:pPr>
            <a:r>
              <a:rPr lang="uk-UA" sz="1400"/>
              <a:t>Твердження А є неправильним.</a:t>
            </a:r>
          </a:p>
          <a:p>
            <a:pPr marL="0" indent="0">
              <a:buNone/>
            </a:pPr>
            <a:r>
              <a:rPr lang="uk-UA" sz="1400"/>
              <a:t>Відповідь: А.</a:t>
            </a:r>
          </a:p>
          <a:p>
            <a:pPr marL="0" indent="0" algn="just">
              <a:buNone/>
            </a:pPr>
            <a:endParaRPr lang="ru-RU" sz="1500" smtClean="0"/>
          </a:p>
          <a:p>
            <a:pPr marL="0" indent="0" algn="just">
              <a:buNone/>
            </a:pPr>
            <a:endParaRPr lang="ru-RU" sz="1400"/>
          </a:p>
          <a:p>
            <a:pPr marL="0" indent="0" algn="just">
              <a:buNone/>
            </a:pPr>
            <a:endParaRPr lang="ru-RU" sz="1400" smtClean="0"/>
          </a:p>
          <a:p>
            <a:pPr marL="0" indent="0" algn="just">
              <a:buNone/>
            </a:pPr>
            <a:endParaRPr lang="ru-RU" sz="1400"/>
          </a:p>
          <a:p>
            <a:pPr marL="0" indent="0" algn="just">
              <a:buNone/>
            </a:pPr>
            <a:endParaRPr lang="uk-UA" sz="1400"/>
          </a:p>
        </p:txBody>
      </p:sp>
      <p:sp>
        <p:nvSpPr>
          <p:cNvPr id="6" name="AutoShape 1" descr="https://subject.com.ua/physics/zno2018/zno2018.files/image1379.png"/>
          <p:cNvSpPr>
            <a:spLocks noChangeAspect="1" noChangeArrowheads="1"/>
          </p:cNvSpPr>
          <p:nvPr/>
        </p:nvSpPr>
        <p:spPr bwMode="auto">
          <a:xfrm>
            <a:off x="731838" y="3551238"/>
            <a:ext cx="57150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620" y="1632248"/>
            <a:ext cx="331315" cy="347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05794"/>
            <a:ext cx="31432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620" y="2425936"/>
            <a:ext cx="17716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111" y="3140968"/>
            <a:ext cx="154226" cy="34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41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ЯЖІТЬ САМОСТІЙНО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rgbClr val="FF0000"/>
                </a:solidFill>
              </a:rPr>
              <a:t>Задача 1. </a:t>
            </a:r>
            <a:r>
              <a:rPr lang="uk-UA"/>
              <a:t>Сонячні промені падають на плоске дзеркало (див. рисунок), розташоване під кутом 70° до горизонту, а після відбивання від нього освітлюють дно вузького глибокого вертикального колодязя. Визначте (у градусах), під яким кутом до горизонту падають сонячні промені.</a:t>
            </a:r>
            <a:endParaRPr lang="uk-UA"/>
          </a:p>
          <a:p>
            <a:pPr marL="0" indent="0">
              <a:buNone/>
            </a:pPr>
            <a:endParaRPr lang="ru-RU" smtClean="0"/>
          </a:p>
          <a:p>
            <a:pPr marL="0" indent="0">
              <a:buNone/>
            </a:pPr>
            <a:endParaRPr lang="ru-RU" smtClean="0"/>
          </a:p>
          <a:p>
            <a:pPr marL="0" indent="0">
              <a:buNone/>
            </a:pPr>
            <a:r>
              <a:rPr lang="ru-RU" b="1">
                <a:solidFill>
                  <a:srgbClr val="FF0000"/>
                </a:solidFill>
              </a:rPr>
              <a:t>Задача 2. </a:t>
            </a:r>
            <a:r>
              <a:rPr lang="ru-RU"/>
              <a:t>За який час світло доходить від дна озера глибиною 900 м до поверхні води? Показник заломлення води відносно </a:t>
            </a:r>
            <a:r>
              <a:rPr lang="ru-RU"/>
              <a:t>повітря </a:t>
            </a:r>
            <a:r>
              <a:rPr lang="ru-RU" smtClean="0"/>
              <a:t>дорівнює     </a:t>
            </a:r>
            <a:endParaRPr lang="uk-U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157192"/>
            <a:ext cx="2095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212976"/>
            <a:ext cx="12477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18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</a:t>
            </a:r>
            <a:r>
              <a:rPr lang="uk-UA" sz="2800" b="1" u="sng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Фізика </a:t>
            </a:r>
            <a:r>
              <a:rPr lang="uk-UA" sz="2800" b="1" u="sng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uk-UA" b="1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язати: 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Впр. 26 № 5 - 6</a:t>
            </a:r>
            <a:endParaRPr lang="uk-UA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mtClean="0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379</TotalTime>
  <Words>298</Words>
  <Application>Microsoft Office PowerPoint</Application>
  <PresentationFormat>Экран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Розв’язування задач </vt:lpstr>
      <vt:lpstr>Дайте відповіді на запитання тесту!</vt:lpstr>
      <vt:lpstr>Приклади розв’язування задач</vt:lpstr>
      <vt:lpstr>Приклади розв’язування задач</vt:lpstr>
      <vt:lpstr>Приклади розв’язування задач</vt:lpstr>
      <vt:lpstr>РОЗВ’ЯЖІТЬ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ЕЛЕКТРОЛІТАХ. ЕЛЕКТРОЛІЗ</dc:title>
  <dc:creator>Дмитрий</dc:creator>
  <cp:lastModifiedBy>Флора</cp:lastModifiedBy>
  <cp:revision>45</cp:revision>
  <dcterms:created xsi:type="dcterms:W3CDTF">2020-03-18T16:23:02Z</dcterms:created>
  <dcterms:modified xsi:type="dcterms:W3CDTF">2020-05-16T16:53:29Z</dcterms:modified>
</cp:coreProperties>
</file>