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8" r:id="rId4"/>
    <p:sldId id="289" r:id="rId5"/>
    <p:sldId id="290" r:id="rId6"/>
    <p:sldId id="27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FTyXvR91bbC9JC7f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645024"/>
            <a:ext cx="6805264" cy="7750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cap="none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Розв’язування задач </a:t>
            </a: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843" y="3789040"/>
            <a:ext cx="3001516" cy="300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Дайте </a:t>
            </a:r>
            <a:r>
              <a:rPr lang="uk-UA" dirty="0"/>
              <a:t>відповіді </a:t>
            </a:r>
            <a:r>
              <a:rPr lang="uk-UA"/>
              <a:t>на запитання тесту!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876800"/>
          </a:xfrm>
        </p:spPr>
        <p:txBody>
          <a:bodyPr/>
          <a:lstStyle/>
          <a:p>
            <a:pPr marL="0" indent="0">
              <a:buNone/>
            </a:pPr>
            <a:r>
              <a:rPr lang="uk-UA"/>
              <a:t>Пройдіть тест за посиланням: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forms.gle/FTyXvR91bbC9JC7f6</a:t>
            </a:r>
            <a:endParaRPr lang="ru-RU" smtClean="0"/>
          </a:p>
          <a:p>
            <a:pPr marL="0" indent="0">
              <a:buNone/>
            </a:pPr>
            <a:r>
              <a:rPr lang="uk-UA" smtClean="0"/>
              <a:t>Обов</a:t>
            </a:r>
            <a:r>
              <a:rPr lang="en-US"/>
              <a:t>’</a:t>
            </a:r>
            <a:r>
              <a:rPr lang="uk-UA"/>
              <a:t>язково вкажіть повністю ваше прізвище, ім</a:t>
            </a:r>
            <a:r>
              <a:rPr lang="en-US"/>
              <a:t>’</a:t>
            </a:r>
            <a:r>
              <a:rPr lang="uk-UA"/>
              <a:t>я та групу! </a:t>
            </a:r>
          </a:p>
          <a:p>
            <a:pPr marL="0" indent="0">
              <a:buNone/>
            </a:pPr>
            <a:endParaRPr lang="uk-UA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807431" cy="484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74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14052"/>
            <a:ext cx="6416872" cy="435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Приклади розв</a:t>
            </a:r>
            <a:r>
              <a:rPr lang="en-US"/>
              <a:t>’</a:t>
            </a:r>
            <a:r>
              <a:rPr lang="ru-RU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>
                <a:solidFill>
                  <a:srgbClr val="FF0000"/>
                </a:solidFill>
              </a:rPr>
              <a:t>Задача 1</a:t>
            </a:r>
            <a:r>
              <a:rPr lang="uk-UA"/>
              <a:t>. </a:t>
            </a:r>
            <a:r>
              <a:rPr lang="uk-UA"/>
              <a:t>Плоска світлова хвиля з довжиною хвилі </a:t>
            </a:r>
            <a:r>
              <a:rPr lang="el-GR"/>
              <a:t>λ = 0,5</a:t>
            </a:r>
            <a:r>
              <a:rPr lang="uk-UA"/>
              <a:t>мкм падає нормально на діафрагму з круглим отвором діаметром </a:t>
            </a:r>
            <a:r>
              <a:rPr lang="arn-CL"/>
              <a:t>d </a:t>
            </a:r>
            <a:r>
              <a:rPr lang="arn-CL" smtClean="0"/>
              <a:t>=</a:t>
            </a:r>
            <a:r>
              <a:rPr lang="ru-RU" smtClean="0"/>
              <a:t> </a:t>
            </a:r>
            <a:r>
              <a:rPr lang="arn-CL" smtClean="0"/>
              <a:t>1</a:t>
            </a:r>
            <a:r>
              <a:rPr lang="uk-UA"/>
              <a:t>мм. На якій відстані </a:t>
            </a:r>
            <a:r>
              <a:rPr lang="arn-CL"/>
              <a:t>b </a:t>
            </a:r>
            <a:r>
              <a:rPr lang="uk-UA"/>
              <a:t>від отвору міститься точка спостереження, якщо отвір відкриває одну зону Френеля? </a:t>
            </a:r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899592" y="24928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Дано:</a:t>
            </a:r>
            <a:endParaRPr lang="uk-UA" b="1"/>
          </a:p>
        </p:txBody>
      </p:sp>
    </p:spTree>
    <p:extLst>
      <p:ext uri="{BB962C8B-B14F-4D97-AF65-F5344CB8AC3E}">
        <p14:creationId xmlns:p14="http://schemas.microsoft.com/office/powerpoint/2010/main" val="393815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Приклади розв</a:t>
            </a:r>
            <a:r>
              <a:rPr lang="en-US"/>
              <a:t>’</a:t>
            </a:r>
            <a:r>
              <a:rPr lang="ru-RU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>
                <a:solidFill>
                  <a:srgbClr val="FF0000"/>
                </a:solidFill>
              </a:rPr>
              <a:t>Задача </a:t>
            </a:r>
            <a:r>
              <a:rPr lang="uk-UA" b="1" smtClean="0">
                <a:solidFill>
                  <a:srgbClr val="FF0000"/>
                </a:solidFill>
              </a:rPr>
              <a:t>2</a:t>
            </a:r>
            <a:r>
              <a:rPr lang="uk-UA" smtClean="0"/>
              <a:t>. </a:t>
            </a:r>
            <a:r>
              <a:rPr lang="uk-UA"/>
              <a:t>Плоска монохроматична світлова хвиля з </a:t>
            </a:r>
            <a:r>
              <a:rPr lang="uk-UA"/>
              <a:t>інтенсивністю </a:t>
            </a:r>
            <a:r>
              <a:rPr lang="arn-CL" smtClean="0"/>
              <a:t>I</a:t>
            </a:r>
            <a:r>
              <a:rPr lang="uk-UA" baseline="-25000" smtClean="0"/>
              <a:t>0</a:t>
            </a:r>
            <a:r>
              <a:rPr lang="uk-UA" smtClean="0"/>
              <a:t> падає </a:t>
            </a:r>
            <a:r>
              <a:rPr lang="uk-UA"/>
              <a:t>нормально на непрозорий екран із круглим отвором. Яка інтенсивність світла </a:t>
            </a:r>
            <a:r>
              <a:rPr lang="arn-CL"/>
              <a:t>I </a:t>
            </a:r>
            <a:r>
              <a:rPr lang="uk-UA"/>
              <a:t>спостерігається за екраном у точці, для якої радіус отвору дорівнює радіусу першої зони Френеля? </a:t>
            </a:r>
            <a:endParaRPr lang="uk-UA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7"/>
            <a:ext cx="792088" cy="128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409" y="2482425"/>
            <a:ext cx="2700339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16689"/>
            <a:ext cx="1956619" cy="40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20843"/>
            <a:ext cx="5052616" cy="273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6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5301530" cy="559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Приклади розв</a:t>
            </a:r>
            <a:r>
              <a:rPr lang="en-US"/>
              <a:t>’</a:t>
            </a:r>
            <a:r>
              <a:rPr lang="ru-RU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908720"/>
            <a:ext cx="8229600" cy="892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>
                <a:solidFill>
                  <a:srgbClr val="FF0000"/>
                </a:solidFill>
              </a:rPr>
              <a:t>Задача </a:t>
            </a:r>
            <a:r>
              <a:rPr lang="uk-UA" sz="2000" b="1" smtClean="0">
                <a:solidFill>
                  <a:srgbClr val="FF0000"/>
                </a:solidFill>
              </a:rPr>
              <a:t>2</a:t>
            </a:r>
            <a:r>
              <a:rPr lang="uk-UA" sz="2000" smtClean="0"/>
              <a:t>. (</a:t>
            </a:r>
            <a:r>
              <a:rPr lang="uk-UA" sz="2000" i="1" smtClean="0"/>
              <a:t>Продовження)</a:t>
            </a:r>
            <a:endParaRPr lang="uk-UA" sz="2000" i="1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6282730"/>
            <a:ext cx="19526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5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907" y="4365104"/>
            <a:ext cx="2425452" cy="24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РОЗВ</a:t>
            </a:r>
            <a:r>
              <a:rPr lang="en-US" dirty="0"/>
              <a:t>’</a:t>
            </a:r>
            <a:r>
              <a:rPr lang="uk-UA" dirty="0"/>
              <a:t>ЯЖІТЬ САМОСТІЙНО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Задача 1.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ru-RU" sz="2000"/>
              <a:t>Дифракційна ґратка має 50 штрихів на 1 мм. Під яким кутом видно максимум першого порядку монохроматичного випромінювання з довжиною хвилі 400 нм?</a:t>
            </a:r>
            <a:endParaRPr lang="en-US" sz="2000"/>
          </a:p>
          <a:p>
            <a:pPr>
              <a:buNone/>
            </a:pPr>
            <a:endParaRPr lang="uk-UA" sz="2000"/>
          </a:p>
          <a:p>
            <a:r>
              <a:rPr lang="ru-RU" sz="2000" b="1">
                <a:solidFill>
                  <a:srgbClr val="FF0000"/>
                </a:solidFill>
              </a:rPr>
              <a:t>Задача 2. </a:t>
            </a:r>
            <a:r>
              <a:rPr lang="uk-UA" sz="2000"/>
              <a:t>Знайдіть довжину світлової хвилі, якщо в дифракційному спектрі максимум 2 порядку спостерігається за умови, що оптична різниця ходу становить 1,15 мкм.</a:t>
            </a:r>
            <a:endParaRPr lang="en-US" sz="2000"/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uk-UA" sz="2000"/>
          </a:p>
          <a:p>
            <a:pPr marL="0" indent="0" algn="just">
              <a:buNone/>
            </a:pPr>
            <a:r>
              <a:rPr lang="ru-RU" sz="2000" b="1">
                <a:solidFill>
                  <a:srgbClr val="FF0000"/>
                </a:solidFill>
              </a:rPr>
              <a:t>Задача </a:t>
            </a:r>
            <a:r>
              <a:rPr lang="en-US" sz="2000" b="1">
                <a:solidFill>
                  <a:srgbClr val="FF0000"/>
                </a:solidFill>
              </a:rPr>
              <a:t>3</a:t>
            </a:r>
            <a:r>
              <a:rPr lang="ru-RU" sz="2000" b="1">
                <a:solidFill>
                  <a:srgbClr val="FF0000"/>
                </a:solidFill>
              </a:rPr>
              <a:t>. </a:t>
            </a:r>
            <a:r>
              <a:rPr lang="uk-UA" sz="2000"/>
              <a:t>В посудині міститься 80 г гелію температурою 400 К. До якої температури нагріли гелій, якщо його внутрішня енергія збільшилась на 12,5 кДж</a:t>
            </a:r>
            <a:endParaRPr lang="ru-RU" sz="2000"/>
          </a:p>
          <a:p>
            <a:pPr marL="0" indent="0" algn="just">
              <a:buNone/>
            </a:pPr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Впр.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4 - 5</a:t>
            </a:r>
            <a:endParaRPr lang="uk-UA" b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Домашнє завдання</a:t>
            </a: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702</TotalTime>
  <Words>269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Розв’язування задач </vt:lpstr>
      <vt:lpstr>Дайте відповіді на запитання тесту!</vt:lpstr>
      <vt:lpstr>Приклади розв’язування задач</vt:lpstr>
      <vt:lpstr>Приклади розв’язування задач</vt:lpstr>
      <vt:lpstr>Приклади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Флора</cp:lastModifiedBy>
  <cp:revision>57</cp:revision>
  <dcterms:created xsi:type="dcterms:W3CDTF">2020-03-18T16:23:02Z</dcterms:created>
  <dcterms:modified xsi:type="dcterms:W3CDTF">2020-05-27T11:11:31Z</dcterms:modified>
</cp:coreProperties>
</file>