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91" r:id="rId4"/>
    <p:sldId id="289" r:id="rId5"/>
    <p:sldId id="290" r:id="rId6"/>
    <p:sldId id="270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645024"/>
            <a:ext cx="6805264" cy="77509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cap="none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Розв’язування задач </a:t>
            </a:r>
          </a:p>
        </p:txBody>
      </p:sp>
    </p:spTree>
    <p:extLst>
      <p:ext uri="{BB962C8B-B14F-4D97-AF65-F5344CB8AC3E}">
        <p14:creationId xmlns:p14="http://schemas.microsoft.com/office/powerpoint/2010/main" val="424589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61" y="2849999"/>
            <a:ext cx="7308117" cy="33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Приклади розв</a:t>
            </a:r>
            <a:r>
              <a:rPr lang="en-US"/>
              <a:t>’</a:t>
            </a:r>
            <a:r>
              <a:rPr lang="ru-RU"/>
              <a:t>язування задач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>
                <a:solidFill>
                  <a:srgbClr val="FF0000"/>
                </a:solidFill>
              </a:rPr>
              <a:t>Задача 1</a:t>
            </a:r>
            <a:r>
              <a:rPr lang="uk-UA"/>
              <a:t>. </a:t>
            </a:r>
            <a:r>
              <a:rPr lang="uk-UA"/>
              <a:t>На металеву пластину падає монохроматичний пучок світла </a:t>
            </a:r>
            <a:r>
              <a:rPr lang="uk-UA"/>
              <a:t>з </a:t>
            </a:r>
            <a:r>
              <a:rPr lang="uk-UA" smtClean="0"/>
              <a:t>частотою </a:t>
            </a:r>
            <a:r>
              <a:rPr lang="el-GR" smtClean="0"/>
              <a:t>ν</a:t>
            </a:r>
            <a:r>
              <a:rPr lang="ru-RU" smtClean="0"/>
              <a:t> </a:t>
            </a:r>
            <a:r>
              <a:rPr lang="el-GR" smtClean="0"/>
              <a:t>=</a:t>
            </a:r>
            <a:r>
              <a:rPr lang="ru-RU" smtClean="0"/>
              <a:t> </a:t>
            </a:r>
            <a:r>
              <a:rPr lang="uk-UA" smtClean="0"/>
              <a:t>7,3 </a:t>
            </a:r>
            <a:r>
              <a:rPr lang="el-GR"/>
              <a:t>⋅ </a:t>
            </a:r>
            <a:r>
              <a:rPr lang="uk-UA" smtClean="0"/>
              <a:t>10</a:t>
            </a:r>
            <a:r>
              <a:rPr lang="uk-UA" baseline="30000" smtClean="0"/>
              <a:t>4</a:t>
            </a:r>
            <a:r>
              <a:rPr lang="uk-UA" smtClean="0"/>
              <a:t> </a:t>
            </a:r>
            <a:r>
              <a:rPr lang="uk-UA" i="1" smtClean="0"/>
              <a:t>Гц</a:t>
            </a:r>
            <a:r>
              <a:rPr lang="uk-UA" smtClean="0"/>
              <a:t> </a:t>
            </a:r>
            <a:r>
              <a:rPr lang="uk-UA"/>
              <a:t>. Червона межа фотоефекту для цього </a:t>
            </a:r>
            <a:r>
              <a:rPr lang="uk-UA"/>
              <a:t>матеріалу </a:t>
            </a:r>
            <a:r>
              <a:rPr lang="uk-UA" smtClean="0"/>
              <a:t>дорівнює </a:t>
            </a:r>
            <a:r>
              <a:rPr lang="el-GR" smtClean="0"/>
              <a:t>λ</a:t>
            </a:r>
            <a:r>
              <a:rPr lang="ru-RU" baseline="-25000" smtClean="0"/>
              <a:t>0</a:t>
            </a:r>
            <a:r>
              <a:rPr lang="ru-RU" smtClean="0"/>
              <a:t> = </a:t>
            </a:r>
            <a:r>
              <a:rPr lang="el-GR" smtClean="0"/>
              <a:t>560</a:t>
            </a:r>
            <a:r>
              <a:rPr lang="uk-UA" i="1"/>
              <a:t>нм</a:t>
            </a:r>
            <a:r>
              <a:rPr lang="ru-RU" smtClean="0"/>
              <a:t> </a:t>
            </a:r>
            <a:r>
              <a:rPr lang="uk-UA" smtClean="0"/>
              <a:t> </a:t>
            </a:r>
            <a:r>
              <a:rPr lang="uk-UA"/>
              <a:t>. Визначити максимальну </a:t>
            </a:r>
            <a:r>
              <a:rPr lang="uk-UA"/>
              <a:t>швидкість </a:t>
            </a:r>
            <a:r>
              <a:rPr lang="uk-UA" smtClean="0"/>
              <a:t>фотоелектронів </a:t>
            </a:r>
            <a:r>
              <a:rPr lang="arn-CL" smtClean="0"/>
              <a:t>v</a:t>
            </a:r>
            <a:r>
              <a:rPr lang="arn-CL" baseline="-25000" smtClean="0"/>
              <a:t>max</a:t>
            </a:r>
            <a:r>
              <a:rPr lang="ru-RU" baseline="-25000"/>
              <a:t>.</a:t>
            </a:r>
            <a:endParaRPr lang="uk-UA" baseline="-25000"/>
          </a:p>
        </p:txBody>
      </p:sp>
      <p:sp>
        <p:nvSpPr>
          <p:cNvPr id="3" name="TextBox 2"/>
          <p:cNvSpPr txBox="1"/>
          <p:nvPr/>
        </p:nvSpPr>
        <p:spPr>
          <a:xfrm>
            <a:off x="899592" y="249289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Дано:                           Розв</a:t>
            </a:r>
            <a:r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</a:t>
            </a:r>
            <a:r>
              <a:rPr lang="uk-UA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язання:</a:t>
            </a:r>
            <a:r>
              <a:rPr 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</a:t>
            </a:r>
            <a:endParaRPr lang="uk-UA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15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63352"/>
          </a:xfrm>
        </p:spPr>
        <p:txBody>
          <a:bodyPr>
            <a:normAutofit fontScale="90000"/>
          </a:bodyPr>
          <a:lstStyle/>
          <a:p>
            <a:pPr algn="ctr"/>
            <a:r>
              <a:rPr lang="ru-RU"/>
              <a:t>Приклади розв</a:t>
            </a:r>
            <a:r>
              <a:rPr lang="en-US"/>
              <a:t>’</a:t>
            </a:r>
            <a:r>
              <a:rPr lang="ru-RU"/>
              <a:t>язування задач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908720"/>
            <a:ext cx="8229600" cy="892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b="1">
                <a:solidFill>
                  <a:srgbClr val="FF0000"/>
                </a:solidFill>
              </a:rPr>
              <a:t>Задача </a:t>
            </a:r>
            <a:r>
              <a:rPr lang="uk-UA" sz="2000" b="1" smtClean="0">
                <a:solidFill>
                  <a:srgbClr val="FF0000"/>
                </a:solidFill>
              </a:rPr>
              <a:t>1</a:t>
            </a:r>
            <a:r>
              <a:rPr lang="uk-UA" sz="2000" smtClean="0"/>
              <a:t>. </a:t>
            </a:r>
            <a:r>
              <a:rPr lang="uk-UA" sz="2000" smtClean="0"/>
              <a:t>(</a:t>
            </a:r>
            <a:r>
              <a:rPr lang="uk-UA" sz="2000" i="1" smtClean="0"/>
              <a:t>Продовження)</a:t>
            </a:r>
            <a:endParaRPr lang="uk-UA" sz="2000" i="1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822456" cy="46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115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8317140" cy="272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rmAutofit fontScale="90000"/>
          </a:bodyPr>
          <a:lstStyle/>
          <a:p>
            <a:pPr algn="ctr"/>
            <a:r>
              <a:rPr lang="ru-RU"/>
              <a:t>Приклади розв</a:t>
            </a:r>
            <a:r>
              <a:rPr lang="en-US"/>
              <a:t>’</a:t>
            </a:r>
            <a:r>
              <a:rPr lang="ru-RU"/>
              <a:t>язування задач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892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600" b="1" smtClean="0">
                <a:solidFill>
                  <a:srgbClr val="FF0000"/>
                </a:solidFill>
              </a:rPr>
              <a:t>Задача 2</a:t>
            </a:r>
            <a:r>
              <a:rPr lang="uk-UA" sz="1600" smtClean="0"/>
              <a:t>. </a:t>
            </a:r>
            <a:r>
              <a:rPr lang="ru-RU" sz="1600" smtClean="0"/>
              <a:t>Фотон з енергією</a:t>
            </a:r>
            <a:r>
              <a:rPr lang="ru-RU" sz="1600" i="1"/>
              <a:t>W</a:t>
            </a:r>
            <a:r>
              <a:rPr lang="ru-RU" sz="1600" baseline="-25000"/>
              <a:t>Φ</a:t>
            </a:r>
            <a:r>
              <a:rPr lang="ru-RU" sz="1600"/>
              <a:t> = </a:t>
            </a:r>
            <a:r>
              <a:rPr lang="ru-RU" sz="1600"/>
              <a:t>10</a:t>
            </a:r>
            <a:r>
              <a:rPr lang="ru-RU" sz="1600" i="1"/>
              <a:t> </a:t>
            </a:r>
            <a:r>
              <a:rPr lang="ru-RU" sz="1600" i="1" smtClean="0"/>
              <a:t>еВ </a:t>
            </a:r>
            <a:r>
              <a:rPr lang="ru-RU" sz="1600" smtClean="0"/>
              <a:t>падає на срібну пластинку і викликає фотоефект. Визначити імпульс </a:t>
            </a:r>
            <a:r>
              <a:rPr lang="ru-RU" sz="1600" i="1" smtClean="0"/>
              <a:t>р</a:t>
            </a:r>
            <a:r>
              <a:rPr lang="ru-RU" sz="1600" smtClean="0"/>
              <a:t>, одержаний пластиною, вважаючи, що напрями руху фотона й фотоелектрона лежать на одній прямій, перпендикулярній до поверхні пластини. </a:t>
            </a:r>
            <a:endParaRPr lang="uk-UA" sz="1600"/>
          </a:p>
        </p:txBody>
      </p:sp>
      <p:sp>
        <p:nvSpPr>
          <p:cNvPr id="9" name="TextBox 8"/>
          <p:cNvSpPr txBox="1"/>
          <p:nvPr/>
        </p:nvSpPr>
        <p:spPr>
          <a:xfrm>
            <a:off x="899592" y="177992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Дано:                                       Розв</a:t>
            </a:r>
            <a:r>
              <a:rPr lang="en-US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</a:t>
            </a:r>
            <a:r>
              <a:rPr lang="uk-UA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язання:</a:t>
            </a:r>
            <a:r>
              <a:rPr lang="ru-RU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</a:t>
            </a:r>
            <a:endParaRPr lang="uk-UA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64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63352"/>
          </a:xfrm>
        </p:spPr>
        <p:txBody>
          <a:bodyPr>
            <a:normAutofit fontScale="90000"/>
          </a:bodyPr>
          <a:lstStyle/>
          <a:p>
            <a:pPr algn="ctr"/>
            <a:r>
              <a:rPr lang="ru-RU"/>
              <a:t>Приклади розв</a:t>
            </a:r>
            <a:r>
              <a:rPr lang="en-US"/>
              <a:t>’</a:t>
            </a:r>
            <a:r>
              <a:rPr lang="ru-RU"/>
              <a:t>язування задач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908720"/>
            <a:ext cx="8229600" cy="892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b="1">
                <a:solidFill>
                  <a:srgbClr val="FF0000"/>
                </a:solidFill>
              </a:rPr>
              <a:t>Задача </a:t>
            </a:r>
            <a:r>
              <a:rPr lang="uk-UA" sz="2000" b="1" smtClean="0">
                <a:solidFill>
                  <a:srgbClr val="FF0000"/>
                </a:solidFill>
              </a:rPr>
              <a:t>2</a:t>
            </a:r>
            <a:r>
              <a:rPr lang="uk-UA" sz="2000" smtClean="0"/>
              <a:t>. (</a:t>
            </a:r>
            <a:r>
              <a:rPr lang="uk-UA" sz="2000" i="1" smtClean="0"/>
              <a:t>Продовження)</a:t>
            </a:r>
            <a:endParaRPr lang="uk-UA" sz="2000" i="1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056784" cy="5309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155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Флора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907" y="4365104"/>
            <a:ext cx="2425452" cy="242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РОЗВ</a:t>
            </a:r>
            <a:r>
              <a:rPr lang="en-US" dirty="0"/>
              <a:t>’</a:t>
            </a:r>
            <a:r>
              <a:rPr lang="uk-UA" dirty="0"/>
              <a:t>ЯЖІТЬ САМОСТІЙНО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>
                <a:solidFill>
                  <a:srgbClr val="FF0000"/>
                </a:solidFill>
              </a:rPr>
              <a:t>Задача №1.</a:t>
            </a:r>
            <a:r>
              <a:rPr lang="uk-UA" sz="2000">
                <a:solidFill>
                  <a:srgbClr val="FF0000"/>
                </a:solidFill>
              </a:rPr>
              <a:t> </a:t>
            </a:r>
            <a:r>
              <a:rPr lang="uk-UA" sz="2000"/>
              <a:t>Чи відбудеться фотоефект, якщо на золото падатимуть світлові промені з довжиною хвилі 4,5∙10</a:t>
            </a:r>
            <a:r>
              <a:rPr lang="uk-UA" sz="2000" baseline="30000"/>
              <a:t>-7</a:t>
            </a:r>
            <a:r>
              <a:rPr lang="uk-UA" sz="2000"/>
              <a:t>м? Робота виходу електронів із золота </a:t>
            </a:r>
            <a:r>
              <a:rPr lang="uk-UA" sz="2000"/>
              <a:t>4,3еВ</a:t>
            </a:r>
            <a:r>
              <a:rPr lang="uk-UA" sz="2000" smtClean="0"/>
              <a:t>.</a:t>
            </a:r>
          </a:p>
          <a:p>
            <a:pPr marL="0" indent="0">
              <a:buNone/>
            </a:pPr>
            <a:endParaRPr lang="uk-UA" sz="2000"/>
          </a:p>
          <a:p>
            <a:pPr marL="0" indent="0">
              <a:buNone/>
            </a:pPr>
            <a:r>
              <a:rPr lang="uk-UA" sz="2000" b="1">
                <a:solidFill>
                  <a:srgbClr val="FF0000"/>
                </a:solidFill>
              </a:rPr>
              <a:t>Задача №2.</a:t>
            </a:r>
            <a:r>
              <a:rPr lang="uk-UA" sz="2000">
                <a:solidFill>
                  <a:srgbClr val="FF0000"/>
                </a:solidFill>
              </a:rPr>
              <a:t> </a:t>
            </a:r>
            <a:r>
              <a:rPr lang="uk-UA" sz="2000"/>
              <a:t>Визначити максимальну швидкість фотоелектронів, які вибиті з поверхні срібла з довжиною хвилі  λ = </a:t>
            </a:r>
            <a:r>
              <a:rPr lang="uk-UA" sz="2000"/>
              <a:t>0,155 </a:t>
            </a:r>
            <a:r>
              <a:rPr lang="uk-UA" sz="2000" smtClean="0"/>
              <a:t>мкм</a:t>
            </a:r>
          </a:p>
          <a:p>
            <a:pPr marL="0" indent="0">
              <a:buNone/>
            </a:pPr>
            <a:endParaRPr lang="uk-UA" sz="2000"/>
          </a:p>
          <a:p>
            <a:pPr marL="0" indent="0">
              <a:buNone/>
            </a:pPr>
            <a:r>
              <a:rPr lang="uk-UA" sz="2000" b="1">
                <a:solidFill>
                  <a:srgbClr val="FF0000"/>
                </a:solidFill>
              </a:rPr>
              <a:t>Задача №3.</a:t>
            </a:r>
            <a:r>
              <a:rPr lang="uk-UA" sz="2000">
                <a:solidFill>
                  <a:srgbClr val="FF0000"/>
                </a:solidFill>
              </a:rPr>
              <a:t> </a:t>
            </a:r>
            <a:r>
              <a:rPr lang="uk-UA" sz="2000"/>
              <a:t>Визначити довжину хвилі світла, яким освітлюють поверхню металу, коли фотоелектрони мають кінетичну енергію </a:t>
            </a:r>
            <a:r>
              <a:rPr lang="en-US" sz="2000"/>
              <a:t>W</a:t>
            </a:r>
            <a:r>
              <a:rPr lang="uk-UA" sz="2000" baseline="-25000"/>
              <a:t>к</a:t>
            </a:r>
            <a:r>
              <a:rPr lang="uk-UA" sz="2000"/>
              <a:t> = 4,5∙10</a:t>
            </a:r>
            <a:r>
              <a:rPr lang="uk-UA" sz="2000" baseline="30000"/>
              <a:t>-19</a:t>
            </a:r>
            <a:r>
              <a:rPr lang="uk-UA" sz="2000"/>
              <a:t> Дж, а робота виходу електрона з металу А = 3,3∙10</a:t>
            </a:r>
            <a:r>
              <a:rPr lang="uk-UA" sz="2000" baseline="30000"/>
              <a:t>-19</a:t>
            </a:r>
            <a:r>
              <a:rPr lang="uk-UA" sz="2000"/>
              <a:t> Дж?</a:t>
            </a:r>
          </a:p>
        </p:txBody>
      </p:sp>
    </p:spTree>
    <p:extLst>
      <p:ext uri="{BB962C8B-B14F-4D97-AF65-F5344CB8AC3E}">
        <p14:creationId xmlns:p14="http://schemas.microsoft.com/office/powerpoint/2010/main" val="92318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Фізика 11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pPr marL="0" indent="0">
              <a:buNone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Повторити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uk-UA" b="1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язати: Впр.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34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uk-UA" b="1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/>
          </a:p>
          <a:p>
            <a:pPr marL="0" indent="0">
              <a:buNone/>
            </a:pP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Розвязки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Домашнє завдання</a:t>
            </a:r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2968">
            <a:off x="3245268" y="4066644"/>
            <a:ext cx="2335021" cy="1137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2119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741</TotalTime>
  <Words>268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Розв’язування задач </vt:lpstr>
      <vt:lpstr>Приклади розв’язування задач</vt:lpstr>
      <vt:lpstr>Приклади розв’язування задач</vt:lpstr>
      <vt:lpstr>Приклади розв’язування задач</vt:lpstr>
      <vt:lpstr>Приклади розв’язування задач</vt:lpstr>
      <vt:lpstr>РОЗВ’ЯЖІТЬ САМОСТІЙНО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 В ЕЛЕКТРОЛІТАХ. ЕЛЕКТРОЛІЗ</dc:title>
  <dc:creator>Дмитрий</dc:creator>
  <cp:lastModifiedBy>Флора</cp:lastModifiedBy>
  <cp:revision>68</cp:revision>
  <dcterms:created xsi:type="dcterms:W3CDTF">2020-03-18T16:23:02Z</dcterms:created>
  <dcterms:modified xsi:type="dcterms:W3CDTF">2020-05-28T08:36:07Z</dcterms:modified>
</cp:coreProperties>
</file>