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06282-6A07-4A06-9A30-A725205DCCDA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61757FE-F9B0-40AC-B7DB-F0C399672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7F7C-6F5D-4475-B1F0-E068FBB5E855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323A6-DB09-4D15-A318-778F0DE66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E5DB7-D4ED-48C2-A4F6-D5B75AEE0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72E1-D749-4520-8AAE-BDC6D5BE46E7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32A4-EB28-46CA-A014-2F6FC42125FD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0EC82-C194-4F65-8C3D-A0303EA92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02287-73F1-4866-96DA-EEAAF944D002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C296DDC-1EC2-4986-A525-3AEC25CF1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8B591-864F-4E10-B80F-F691D2A769B5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9E7A7-C56B-4463-9CBA-582619B44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8FE79-72EA-4FCF-9ECF-E2B1C463E57A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D5B0BCA-1838-49BA-99D6-2DF387035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0413-E43B-4B5E-B92B-F6DD6A8115E7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F50C3-F006-4F97-981F-F0EF6A848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54E8-B939-46FB-BA32-1259F2744F37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B89DDA-9ED8-4D39-A164-3E826E26F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C223514-87C4-40E0-9FAD-9BD04284D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C387-2B38-4DA9-9763-FF568D9844A3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FD47E-1C2E-4A07-B323-1D4872E26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98DD-4A4F-4CAE-B77D-E78D3E74AEFC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7BFE67-D049-46B4-9425-626D4C07EE2C}" type="datetimeFigureOut">
              <a:rPr lang="ru-RU"/>
              <a:pPr>
                <a:defRPr/>
              </a:pPr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005A32-83D7-45D9-9B42-C328DD124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єдності організмів та середовища існування.</a:t>
            </a:r>
          </a:p>
        </p:txBody>
      </p:sp>
      <p:pic>
        <p:nvPicPr>
          <p:cNvPr id="13314" name="Рисунок 3"/>
          <p:cNvPicPr>
            <a:picLocks noChangeAspect="1" noChangeArrowheads="1"/>
          </p:cNvPicPr>
          <p:nvPr/>
        </p:nvPicPr>
        <p:blipFill>
          <a:blip r:embed="rId2"/>
          <a:srcRect l="54649" t="27138" r="17786" b="43590"/>
          <a:stretch>
            <a:fillRect/>
          </a:stretch>
        </p:blipFill>
        <p:spPr bwMode="auto">
          <a:xfrm>
            <a:off x="2714625" y="2500313"/>
            <a:ext cx="35814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300788" y="4292600"/>
            <a:ext cx="28432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МШ-23</a:t>
            </a:r>
          </a:p>
          <a:p>
            <a:pPr>
              <a:spcBef>
                <a:spcPct val="50000"/>
              </a:spcBef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Біологія</a:t>
            </a:r>
          </a:p>
          <a:p>
            <a:pPr>
              <a:spcBef>
                <a:spcPct val="50000"/>
              </a:spcBef>
            </a:pPr>
            <a:r>
              <a:rPr lang="uk-UA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Тип уроку: засвоєння нових знань</a:t>
            </a:r>
            <a:endParaRPr lang="ru-RU" sz="20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200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C00000"/>
                </a:solidFill>
              </a:rPr>
              <a:t>Домашнє завдання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uk-UA" sz="4400" smtClean="0"/>
              <a:t>Опрацювати презентацію та скласти конспект в зошит.</a:t>
            </a:r>
            <a:endParaRPr lang="ru-RU" sz="4400" smtClean="0"/>
          </a:p>
          <a:p>
            <a:pPr eaLnBrk="1" hangingPunct="1"/>
            <a:r>
              <a:rPr lang="uk-UA" sz="4400" smtClean="0"/>
              <a:t>Скласти 3 тести формату ЗНО за вивченим матеріалом (мінімум 15 завдань).</a:t>
            </a:r>
            <a:endParaRPr lang="ru-RU" sz="4400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Admin\Download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b="1" i="1" dirty="0" smtClean="0">
                <a:solidFill>
                  <a:schemeClr val="accent5">
                    <a:lumMod val="75000"/>
                  </a:schemeClr>
                </a:solidFill>
              </a:rPr>
              <a:t>Доведемо на уроці 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338" name="Содержимое 4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200" smtClean="0">
                <a:solidFill>
                  <a:srgbClr val="C00000"/>
                </a:solidFill>
              </a:rPr>
              <a:t>   Організм має справу із середовищем, до якого він пристосований і яке пристосоване до нього</a:t>
            </a:r>
            <a:r>
              <a:rPr lang="uk-UA" smtClean="0">
                <a:solidFill>
                  <a:srgbClr val="C00000"/>
                </a:solidFill>
              </a:rPr>
              <a:t>.</a:t>
            </a:r>
          </a:p>
          <a:p>
            <a:pPr algn="r" eaLnBrk="1" hangingPunct="1">
              <a:buFont typeface="Wingdings 2" pitchFamily="18" charset="2"/>
              <a:buNone/>
            </a:pPr>
            <a:endParaRPr lang="ru-RU" smtClean="0">
              <a:solidFill>
                <a:srgbClr val="C00000"/>
              </a:solidFill>
            </a:endParaRPr>
          </a:p>
        </p:txBody>
      </p:sp>
      <p:pic>
        <p:nvPicPr>
          <p:cNvPr id="14339" name="Содержимое 6" descr="https://im0-tub-ua.yandex.net/i?id=d085163fdc26ee1304f49bdf9aad76f8&amp;n=13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571625"/>
            <a:ext cx="4338637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400" b="1" smtClean="0">
                <a:solidFill>
                  <a:srgbClr val="C00000"/>
                </a:solidFill>
              </a:rPr>
              <a:t>Середовище існування</a:t>
            </a:r>
            <a:endParaRPr lang="ru-RU" sz="4400" smtClean="0">
              <a:solidFill>
                <a:srgbClr val="C00000"/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   - </a:t>
            </a:r>
            <a:r>
              <a:rPr lang="ru-RU" smtClean="0"/>
              <a:t>частина природи, що безпосередньо оточує організми, забезпечує їхні потреби й чинить на них певний вплив.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   Умови існування     Ресурси середовища існування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 </a:t>
            </a:r>
            <a:r>
              <a:rPr lang="uk-UA" sz="1800" smtClean="0"/>
              <a:t>(світловий та температурний режим,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1800" smtClean="0"/>
              <a:t>    хімічний склад, вологість)       </a:t>
            </a:r>
            <a:r>
              <a:rPr lang="uk-UA" smtClean="0"/>
              <a:t>           </a:t>
            </a:r>
            <a:r>
              <a:rPr lang="uk-UA" sz="1800" smtClean="0"/>
              <a:t>(ресурси живої та неживої природи)</a:t>
            </a:r>
            <a:endParaRPr lang="ru-RU" sz="180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857375" y="2786063"/>
            <a:ext cx="642938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00688" y="2428875"/>
            <a:ext cx="1071562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Рослини за відношенням до світла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Перша </a:t>
            </a:r>
            <a:r>
              <a:rPr lang="ru-RU" dirty="0" err="1" smtClean="0"/>
              <a:t>група</a:t>
            </a:r>
            <a:r>
              <a:rPr lang="ru-RU" dirty="0" smtClean="0"/>
              <a:t> - </a:t>
            </a:r>
            <a:r>
              <a:rPr lang="ru-RU" dirty="0" err="1" smtClean="0"/>
              <a:t>світлолюбні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добре </a:t>
            </a:r>
            <a:r>
              <a:rPr lang="ru-RU" dirty="0" err="1" smtClean="0"/>
              <a:t>ростуть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за умов </a:t>
            </a:r>
            <a:r>
              <a:rPr lang="ru-RU" dirty="0" err="1" smtClean="0"/>
              <a:t>інтенсивного</a:t>
            </a:r>
            <a:r>
              <a:rPr lang="ru-RU" dirty="0" smtClean="0"/>
              <a:t> </a:t>
            </a:r>
            <a:r>
              <a:rPr lang="ru-RU" dirty="0" err="1" smtClean="0"/>
              <a:t>сонячного</a:t>
            </a:r>
            <a:r>
              <a:rPr lang="ru-RU" dirty="0" smtClean="0"/>
              <a:t> </a:t>
            </a:r>
            <a:r>
              <a:rPr lang="ru-RU" dirty="0" err="1" smtClean="0"/>
              <a:t>освітлення</a:t>
            </a:r>
            <a:r>
              <a:rPr lang="ru-RU" dirty="0" smtClean="0"/>
              <a:t> 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Друга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- </a:t>
            </a:r>
            <a:r>
              <a:rPr lang="ru-RU" dirty="0" err="1" smtClean="0"/>
              <a:t>тіньовитривалі</a:t>
            </a:r>
            <a:r>
              <a:rPr lang="ru-RU" dirty="0" smtClean="0"/>
              <a:t>, </a:t>
            </a:r>
            <a:r>
              <a:rPr lang="ru-RU" dirty="0" err="1" smtClean="0"/>
              <a:t>пристосована</a:t>
            </a:r>
            <a:r>
              <a:rPr lang="ru-RU" dirty="0" smtClean="0"/>
              <a:t> до умов </a:t>
            </a:r>
            <a:r>
              <a:rPr lang="ru-RU" dirty="0" err="1" smtClean="0"/>
              <a:t>недостатньої</a:t>
            </a:r>
            <a:r>
              <a:rPr lang="ru-RU" dirty="0" smtClean="0"/>
              <a:t> </a:t>
            </a:r>
            <a:r>
              <a:rPr lang="ru-RU" dirty="0" err="1" smtClean="0"/>
              <a:t>освітленості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Тіньолюбні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ростуть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err="1" smtClean="0"/>
              <a:t>затемнення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не </a:t>
            </a:r>
            <a:r>
              <a:rPr lang="ru-RU" dirty="0" err="1" smtClean="0"/>
              <a:t>витримують</a:t>
            </a:r>
            <a:r>
              <a:rPr lang="ru-RU" dirty="0" smtClean="0"/>
              <a:t> </a:t>
            </a:r>
            <a:r>
              <a:rPr lang="ru-RU" dirty="0" err="1" smtClean="0"/>
              <a:t>інтенсивного</a:t>
            </a:r>
            <a:r>
              <a:rPr lang="ru-RU" dirty="0" smtClean="0"/>
              <a:t> </a:t>
            </a:r>
            <a:r>
              <a:rPr lang="ru-RU" dirty="0" err="1" smtClean="0"/>
              <a:t>освітлення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Сосна </a:t>
            </a:r>
            <a:r>
              <a:rPr lang="ru-RU" dirty="0" err="1" smtClean="0"/>
              <a:t>звичайна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Копитняк</a:t>
            </a:r>
            <a:r>
              <a:rPr lang="ru-RU" dirty="0" smtClean="0"/>
              <a:t> </a:t>
            </a:r>
            <a:r>
              <a:rPr lang="ru-RU" dirty="0" err="1" smtClean="0"/>
              <a:t>європейський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Квасениця</a:t>
            </a:r>
            <a:r>
              <a:rPr lang="ru-RU" dirty="0" smtClean="0"/>
              <a:t> </a:t>
            </a:r>
            <a:r>
              <a:rPr lang="ru-RU" dirty="0" err="1" smtClean="0"/>
              <a:t>звичайна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6388" name="Рисунок 5" descr="https://history.vn.ua/pidruchniki/anderson-biology-and-ecology-11-class-2019-standard-level/anderson-biology-and-ecology-11-class-2019-standard-level.files/image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0" y="1428750"/>
            <a:ext cx="857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https://history.vn.ua/pidruchniki/anderson-biology-and-ecology-11-class-2019-standard-level/anderson-biology-and-ecology-11-class-2019-standard-level.files/image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3286125"/>
            <a:ext cx="8667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 descr="https://history.vn.ua/pidruchniki/anderson-biology-and-ecology-11-class-2019-standard-level/anderson-biology-and-ecology-11-class-2019-standard-level.files/image0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5072063"/>
            <a:ext cx="8858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Рослини за відношенням до вологи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Водяні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ростуть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  (</a:t>
            </a:r>
            <a:r>
              <a:rPr lang="ru-RU" b="1" dirty="0" smtClean="0"/>
              <a:t>а</a:t>
            </a:r>
            <a:r>
              <a:rPr lang="ru-RU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Вологолюбні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ростуть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надмірної</a:t>
            </a:r>
            <a:r>
              <a:rPr lang="ru-RU" dirty="0" smtClean="0"/>
              <a:t> </a:t>
            </a:r>
            <a:r>
              <a:rPr lang="ru-RU" dirty="0" err="1" smtClean="0"/>
              <a:t>вологості</a:t>
            </a:r>
            <a:r>
              <a:rPr lang="ru-RU" dirty="0" smtClean="0"/>
              <a:t> (</a:t>
            </a:r>
            <a:r>
              <a:rPr lang="ru-RU" b="1" dirty="0" smtClean="0"/>
              <a:t>б</a:t>
            </a:r>
            <a:r>
              <a:rPr lang="ru-RU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Посухостійкі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ростуть</a:t>
            </a:r>
            <a:r>
              <a:rPr lang="ru-RU" dirty="0" smtClean="0"/>
              <a:t> у </a:t>
            </a:r>
            <a:r>
              <a:rPr lang="ru-RU" dirty="0" err="1" smtClean="0"/>
              <a:t>посушливих</a:t>
            </a:r>
            <a:r>
              <a:rPr lang="ru-RU" dirty="0" smtClean="0"/>
              <a:t> </a:t>
            </a:r>
            <a:r>
              <a:rPr lang="ru-RU" dirty="0" err="1" smtClean="0"/>
              <a:t>місцях</a:t>
            </a:r>
            <a:r>
              <a:rPr lang="ru-RU" dirty="0" smtClean="0"/>
              <a:t> (</a:t>
            </a:r>
            <a:r>
              <a:rPr lang="ru-RU" b="1" dirty="0" smtClean="0"/>
              <a:t>в</a:t>
            </a:r>
            <a:r>
              <a:rPr lang="ru-RU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проміжну</a:t>
            </a:r>
            <a:r>
              <a:rPr lang="ru-RU" dirty="0" smtClean="0"/>
              <a:t> </a:t>
            </a:r>
            <a:r>
              <a:rPr lang="ru-RU" dirty="0" err="1" smtClean="0"/>
              <a:t>нішу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вологолюбними</a:t>
            </a:r>
            <a:r>
              <a:rPr lang="ru-RU" dirty="0" smtClean="0"/>
              <a:t> та </a:t>
            </a:r>
            <a:r>
              <a:rPr lang="ru-RU" dirty="0" err="1" smtClean="0"/>
              <a:t>посухостійкими</a:t>
            </a:r>
            <a:endParaRPr lang="ru-RU" dirty="0"/>
          </a:p>
        </p:txBody>
      </p:sp>
      <p:pic>
        <p:nvPicPr>
          <p:cNvPr id="17411" name="Содержимое 5" descr="https://history.vn.ua/pidruchniki/anderson-biology-and-ecology-11-class-2019-standard-level/anderson-biology-and-ecology-11-class-2019-standard-level.files/image073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1643063"/>
            <a:ext cx="4429125" cy="4357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858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Тварини</a:t>
            </a:r>
            <a:r>
              <a:rPr lang="ru-RU" b="1" dirty="0" smtClean="0">
                <a:solidFill>
                  <a:srgbClr val="C00000"/>
                </a:solidFill>
              </a:rPr>
              <a:t> за </a:t>
            </a:r>
            <a:r>
              <a:rPr lang="ru-RU" b="1" dirty="0" err="1" smtClean="0">
                <a:solidFill>
                  <a:srgbClr val="C00000"/>
                </a:solidFill>
              </a:rPr>
              <a:t>відношенням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до </a:t>
            </a:r>
            <a:r>
              <a:rPr lang="ru-RU" b="1" dirty="0" err="1" smtClean="0">
                <a:solidFill>
                  <a:srgbClr val="C00000"/>
                </a:solidFill>
              </a:rPr>
              <a:t>вологості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повітря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434" name="Содержимое 3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r>
              <a:rPr lang="ru-RU" smtClean="0"/>
              <a:t>Вологолюбні тварини живуть у сирих вологих місцях </a:t>
            </a:r>
            <a:r>
              <a:rPr lang="ru-RU" b="1" smtClean="0"/>
              <a:t>(а)</a:t>
            </a:r>
            <a:r>
              <a:rPr lang="ru-RU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r>
              <a:rPr lang="ru-RU" smtClean="0"/>
              <a:t>Друга група – сухолюбні </a:t>
            </a:r>
            <a:r>
              <a:rPr lang="ru-RU" b="1" smtClean="0"/>
              <a:t>(б)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</a:t>
            </a:r>
          </a:p>
          <a:p>
            <a:pPr eaLnBrk="1" hangingPunct="1"/>
            <a:r>
              <a:rPr lang="ru-RU" smtClean="0"/>
              <a:t>До посухостійких відносять переважну більшість тварин </a:t>
            </a:r>
            <a:r>
              <a:rPr lang="ru-RU" b="1" smtClean="0"/>
              <a:t>(в)</a:t>
            </a:r>
            <a:endParaRPr lang="ru-RU" smtClean="0"/>
          </a:p>
        </p:txBody>
      </p:sp>
      <p:pic>
        <p:nvPicPr>
          <p:cNvPr id="18435" name="Содержимое 5" descr="https://history.vn.ua/pidruchniki/anderson-biology-and-ecology-11-class-2019-standard-level/anderson-biology-and-ecology-11-class-2019-standard-level.files/image074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571625"/>
            <a:ext cx="4357688" cy="4357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За відношенням </a:t>
            </a:r>
            <a:r>
              <a:rPr lang="ru-RU" b="1" i="1" smtClean="0">
                <a:solidFill>
                  <a:srgbClr val="C00000"/>
                </a:solidFill>
              </a:rPr>
              <a:t>до температури</a:t>
            </a:r>
            <a:r>
              <a:rPr lang="ru-RU" b="1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Холодостійкі види                          Теплолюбні види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Холодостійкими є види, для існування яких оптимальною є низька температура.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Теплолюбні - це види, для існування яких оптимальними є високі температури.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143125" y="857250"/>
            <a:ext cx="1785938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43500" y="928688"/>
            <a:ext cx="1571625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Рисунок 7" descr="https://avatars.mds.yandex.net/get-pdb/1642325/cc83afcf-4797-46bb-bd1f-201d9d6bab9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000250"/>
            <a:ext cx="20272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9" descr="https://www.nastol.com.ua/pic/201408/1920x1200/nastol.com.ua-1078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071688"/>
            <a:ext cx="2286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solidFill>
                  <a:srgbClr val="C00000"/>
                </a:solidFill>
              </a:rPr>
              <a:t>Функції живих організмів</a:t>
            </a:r>
            <a:endParaRPr lang="ru-RU" b="1" smtClean="0">
              <a:solidFill>
                <a:srgbClr val="C00000"/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uk-UA" sz="4800" smtClean="0"/>
              <a:t>Середовищеутворювальна</a:t>
            </a:r>
            <a:endParaRPr lang="ru-RU" sz="4800" smtClean="0"/>
          </a:p>
          <a:p>
            <a:pPr eaLnBrk="1" hangingPunct="1"/>
            <a:r>
              <a:rPr lang="uk-UA" sz="4800" smtClean="0"/>
              <a:t>Енергетична</a:t>
            </a:r>
            <a:endParaRPr lang="ru-RU" sz="4800" smtClean="0"/>
          </a:p>
          <a:p>
            <a:pPr eaLnBrk="1" hangingPunct="1"/>
            <a:r>
              <a:rPr lang="uk-UA" sz="4800" smtClean="0"/>
              <a:t>Концентраційна</a:t>
            </a:r>
            <a:endParaRPr lang="ru-RU" sz="4800" smtClean="0"/>
          </a:p>
          <a:p>
            <a:pPr eaLnBrk="1" hangingPunct="1"/>
            <a:r>
              <a:rPr lang="uk-UA" sz="4800" smtClean="0"/>
              <a:t>Деструктивна </a:t>
            </a:r>
            <a:endParaRPr lang="ru-RU" sz="4800" smtClean="0"/>
          </a:p>
          <a:p>
            <a:pPr eaLnBrk="1" hangingPunct="1"/>
            <a:r>
              <a:rPr lang="uk-UA" sz="4800" smtClean="0"/>
              <a:t>Транспортна</a:t>
            </a:r>
            <a:endParaRPr lang="ru-RU" sz="48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2200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C00000"/>
                </a:solidFill>
              </a:rPr>
              <a:t>Закономірності взаємодії живих організмів та середовища: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uk-UA" smtClean="0"/>
          </a:p>
          <a:p>
            <a:pPr eaLnBrk="1" hangingPunct="1"/>
            <a:r>
              <a:rPr lang="uk-UA" sz="4000" smtClean="0"/>
              <a:t>Закон єдності організмів та середовища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 (К.Ф. Рульє, І.М. Сеченов, В.І. Вернадський)</a:t>
            </a:r>
          </a:p>
          <a:p>
            <a:pPr eaLnBrk="1" hangingPunct="1"/>
            <a:r>
              <a:rPr lang="uk-UA" sz="4000" smtClean="0"/>
              <a:t>Правило «максимального тиску життя».</a:t>
            </a:r>
            <a:endParaRPr lang="ru-RU" sz="4000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</TotalTime>
  <Words>250</Words>
  <PresentationFormat>Экран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11</vt:i4>
      </vt:variant>
    </vt:vector>
  </HeadingPairs>
  <TitlesOfParts>
    <vt:vector size="29" baseType="lpstr">
      <vt:lpstr>Arial</vt:lpstr>
      <vt:lpstr>Georgia</vt:lpstr>
      <vt:lpstr>Wingdings 2</vt:lpstr>
      <vt:lpstr>Wingdings</vt:lpstr>
      <vt:lpstr>Calibri</vt:lpstr>
      <vt:lpstr>Times New Roman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Принцип єдності організмів та середовища існування.</vt:lpstr>
      <vt:lpstr>Доведемо на уроці </vt:lpstr>
      <vt:lpstr>Середовище існування</vt:lpstr>
      <vt:lpstr>Рослини за відношенням до світла</vt:lpstr>
      <vt:lpstr>Рослини за відношенням до вологи</vt:lpstr>
      <vt:lpstr>Тварини за відношенням  до вологості повітря</vt:lpstr>
      <vt:lpstr>За відношенням до температури </vt:lpstr>
      <vt:lpstr>Функції живих організмів</vt:lpstr>
      <vt:lpstr>Закономірності взаємодії живих організмів та середовища: </vt:lpstr>
      <vt:lpstr>Домашнє завдання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Середовище існування</dc:title>
  <dc:creator>Admin</dc:creator>
  <cp:lastModifiedBy>Natali</cp:lastModifiedBy>
  <cp:revision>10</cp:revision>
  <dcterms:created xsi:type="dcterms:W3CDTF">2019-09-21T14:40:28Z</dcterms:created>
  <dcterms:modified xsi:type="dcterms:W3CDTF">2020-05-05T09:19:04Z</dcterms:modified>
</cp:coreProperties>
</file>