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2" r:id="rId4"/>
    <p:sldId id="271" r:id="rId5"/>
    <p:sldId id="273" r:id="rId6"/>
    <p:sldId id="274" r:id="rId7"/>
    <p:sldId id="261" r:id="rId8"/>
    <p:sldId id="263" r:id="rId9"/>
    <p:sldId id="262" r:id="rId10"/>
    <p:sldId id="264" r:id="rId11"/>
    <p:sldId id="265" r:id="rId12"/>
    <p:sldId id="266" r:id="rId13"/>
    <p:sldId id="260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2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B80C-1CB6-452B-9B4E-77B6D0C6044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1B398F-B482-4641-ACF9-E327F195E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F6DE-4AAD-4FF1-91C4-CAD172F947B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9CA2-7A1F-4AFF-9AEB-2ED014603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C458-1408-4C79-A7C3-A217A4325EA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2761-7137-4F9A-BEF2-8F892A4D8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3733800" cy="43735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752600"/>
            <a:ext cx="3733800" cy="43735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8B53-AAAC-409A-B3B2-0DC35A7ECDC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9D662-799D-4EEA-A2C4-2528026F1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6FA9-A35E-4514-A05E-2DF3D13A3E45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387D-8201-4595-86C5-0A334DB08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54FE-A5A4-447B-ACAE-8B5450CB545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5578-EC5F-4901-9B7E-BD9C4C229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42AD-5766-47A2-B4F3-20437426BC6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735E-4BAD-43DB-ABD9-C7F31BEC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D816-68B9-45B5-AE7E-E67FAD531FF5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CD30-45F1-4E27-8A58-2E0D2A6A5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3041-7A61-4567-BD20-4F8CA507AEC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0056-97A5-470E-8200-7E2B13EC3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32F4-C47D-40CC-B38B-264A9782CE1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46C7-23E5-4ADA-859F-080443A5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2DEE-EB50-4884-B88B-006334DE678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AA18-4AE8-4819-A1B9-BE6EEBC17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A36C-928E-46AF-ADEE-72B6F9E4232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FE6B41-A3C6-407A-A524-87D1C439A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9C2E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BBF55-A693-475D-AB45-794722FDF6E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7C27A-D4F2-47EF-8FB4-0352312C8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  <p:sldLayoutId id="21474836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427913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Способи терморегуляції організмів</a:t>
            </a:r>
            <a:endParaRPr lang="ru-RU" sz="32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292600"/>
            <a:ext cx="2286000" cy="1533525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844675"/>
            <a:ext cx="2276475" cy="1514475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0" y="3716338"/>
            <a:ext cx="37433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Група МГШМ – 22.</a:t>
            </a:r>
          </a:p>
          <a:p>
            <a:pPr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Біологія.</a:t>
            </a:r>
          </a:p>
          <a:p>
            <a:pPr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Тип уроку: </a:t>
            </a:r>
          </a:p>
          <a:p>
            <a:pPr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урок засвоєння нових знань.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2225"/>
            <a:ext cx="5791200" cy="684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/>
              <a:t>Гомойотермія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79488"/>
            <a:ext cx="4383087" cy="452596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b="0" dirty="0" smtClean="0"/>
              <a:t>Для </a:t>
            </a:r>
            <a:r>
              <a:rPr lang="ru-RU" b="0" dirty="0" err="1"/>
              <a:t>птахів</a:t>
            </a:r>
            <a:r>
              <a:rPr lang="ru-RU" b="0" dirty="0"/>
              <a:t> й </a:t>
            </a:r>
            <a:r>
              <a:rPr lang="ru-RU" b="0" dirty="0" err="1"/>
              <a:t>ссавців</a:t>
            </a:r>
            <a:r>
              <a:rPr lang="ru-RU" b="0" dirty="0"/>
              <a:t> характерна </a:t>
            </a:r>
            <a:r>
              <a:rPr lang="ru-RU" b="0" dirty="0" err="1"/>
              <a:t>хімічна</a:t>
            </a:r>
            <a:r>
              <a:rPr lang="ru-RU" b="0" dirty="0"/>
              <a:t> </a:t>
            </a:r>
            <a:r>
              <a:rPr lang="ru-RU" b="0" dirty="0" err="1"/>
              <a:t>терморегуляція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є </a:t>
            </a:r>
            <a:r>
              <a:rPr lang="ru-RU" b="0" dirty="0" err="1"/>
              <a:t>потужним</a:t>
            </a:r>
            <a:r>
              <a:rPr lang="ru-RU" b="0" dirty="0"/>
              <a:t> </a:t>
            </a:r>
            <a:r>
              <a:rPr lang="ru-RU" b="0" dirty="0" err="1"/>
              <a:t>джерелом</a:t>
            </a:r>
            <a:r>
              <a:rPr lang="ru-RU" b="0" dirty="0"/>
              <a:t> </a:t>
            </a:r>
            <a:r>
              <a:rPr lang="ru-RU" b="0" dirty="0" err="1"/>
              <a:t>внутрішнього</a:t>
            </a:r>
            <a:r>
              <a:rPr lang="ru-RU" b="0" dirty="0"/>
              <a:t> тепла. 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b="0" dirty="0" smtClean="0"/>
              <a:t>У </a:t>
            </a:r>
            <a:r>
              <a:rPr lang="ru-RU" b="0" dirty="0" err="1"/>
              <a:t>гомойотермних</a:t>
            </a:r>
            <a:r>
              <a:rPr lang="ru-RU" b="0" dirty="0"/>
              <a:t> </a:t>
            </a:r>
            <a:r>
              <a:rPr lang="ru-RU" b="0" dirty="0" err="1"/>
              <a:t>організмів</a:t>
            </a:r>
            <a:r>
              <a:rPr lang="ru-RU" b="0" dirty="0"/>
              <a:t> </a:t>
            </a:r>
            <a:r>
              <a:rPr lang="ru-RU" b="0" dirty="0" err="1"/>
              <a:t>наявні</a:t>
            </a:r>
            <a:r>
              <a:rPr lang="ru-RU" b="0" dirty="0"/>
              <a:t> </a:t>
            </a:r>
            <a:r>
              <a:rPr lang="ru-RU" b="0" dirty="0" err="1"/>
              <a:t>також</a:t>
            </a:r>
            <a:r>
              <a:rPr lang="ru-RU" b="0" dirty="0"/>
              <a:t> </a:t>
            </a:r>
            <a:r>
              <a:rPr lang="ru-RU" b="0" dirty="0" err="1"/>
              <a:t>різноманітні</a:t>
            </a:r>
            <a:r>
              <a:rPr lang="ru-RU" b="0" dirty="0"/>
              <a:t> й </a:t>
            </a:r>
            <a:r>
              <a:rPr lang="ru-RU" b="0" dirty="0" err="1"/>
              <a:t>досконаліші</a:t>
            </a:r>
            <a:r>
              <a:rPr lang="ru-RU" b="0" dirty="0"/>
              <a:t> </a:t>
            </a:r>
            <a:r>
              <a:rPr lang="ru-RU" b="0" dirty="0" err="1"/>
              <a:t>механізми</a:t>
            </a:r>
            <a:r>
              <a:rPr lang="ru-RU" b="0" dirty="0"/>
              <a:t> </a:t>
            </a:r>
            <a:r>
              <a:rPr lang="ru-RU" b="0" dirty="0" err="1"/>
              <a:t>фізичної</a:t>
            </a:r>
            <a:r>
              <a:rPr lang="ru-RU" b="0" dirty="0"/>
              <a:t> та </a:t>
            </a:r>
            <a:r>
              <a:rPr lang="ru-RU" b="0" dirty="0" err="1"/>
              <a:t>етологічної</a:t>
            </a:r>
            <a:r>
              <a:rPr lang="ru-RU" b="0" dirty="0"/>
              <a:t> </a:t>
            </a:r>
            <a:r>
              <a:rPr lang="ru-RU" b="0" dirty="0" err="1"/>
              <a:t>терморегуляції</a:t>
            </a:r>
            <a:r>
              <a:rPr lang="ru-RU" b="0" dirty="0"/>
              <a:t>. </a:t>
            </a:r>
            <a:r>
              <a:rPr lang="ru-RU" b="0" dirty="0" err="1"/>
              <a:t>Загалом</a:t>
            </a:r>
            <a:r>
              <a:rPr lang="ru-RU" b="0" dirty="0"/>
              <a:t> </a:t>
            </a:r>
            <a:r>
              <a:rPr lang="ru-RU" b="0" dirty="0" err="1"/>
              <a:t>гомойотермія</a:t>
            </a:r>
            <a:r>
              <a:rPr lang="ru-RU" b="0" dirty="0"/>
              <a:t> </a:t>
            </a:r>
            <a:r>
              <a:rPr lang="ru-RU" b="0" dirty="0" err="1"/>
              <a:t>забезпечує</a:t>
            </a:r>
            <a:r>
              <a:rPr lang="ru-RU" b="0" dirty="0"/>
              <a:t> </a:t>
            </a:r>
            <a:r>
              <a:rPr lang="ru-RU" b="0" dirty="0" err="1"/>
              <a:t>біологічну</a:t>
            </a:r>
            <a:r>
              <a:rPr lang="ru-RU" b="0" dirty="0"/>
              <a:t> </a:t>
            </a:r>
            <a:r>
              <a:rPr lang="ru-RU" b="0" dirty="0" err="1"/>
              <a:t>активність</a:t>
            </a:r>
            <a:r>
              <a:rPr lang="ru-RU" b="0" dirty="0"/>
              <a:t> </a:t>
            </a:r>
            <a:r>
              <a:rPr lang="ru-RU" b="0" dirty="0" err="1"/>
              <a:t>організмів</a:t>
            </a:r>
            <a:r>
              <a:rPr lang="ru-RU" b="0" dirty="0"/>
              <a:t> у широкому </a:t>
            </a:r>
            <a:r>
              <a:rPr lang="ru-RU" b="0" dirty="0" err="1"/>
              <a:t>діапазоні</a:t>
            </a:r>
            <a:r>
              <a:rPr lang="ru-RU" b="0" dirty="0"/>
              <a:t> температур, але </a:t>
            </a:r>
            <a:r>
              <a:rPr lang="ru-RU" b="0" dirty="0" err="1"/>
              <a:t>потребує</a:t>
            </a:r>
            <a:r>
              <a:rPr lang="ru-RU" b="0" dirty="0"/>
              <a:t> </a:t>
            </a:r>
            <a:r>
              <a:rPr lang="ru-RU" b="0" dirty="0" err="1"/>
              <a:t>значних</a:t>
            </a:r>
            <a:r>
              <a:rPr lang="ru-RU" b="0" dirty="0"/>
              <a:t> </a:t>
            </a:r>
            <a:r>
              <a:rPr lang="ru-RU" b="0" dirty="0" err="1"/>
              <a:t>енергетичних</a:t>
            </a:r>
            <a:r>
              <a:rPr lang="ru-RU" b="0" dirty="0"/>
              <a:t> затрат на </a:t>
            </a:r>
            <a:r>
              <a:rPr lang="ru-RU" b="0" dirty="0" err="1"/>
              <a:t>терморегуляцію</a:t>
            </a:r>
            <a:r>
              <a:rPr lang="ru-RU" b="0" dirty="0"/>
              <a:t>.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038" y="22225"/>
            <a:ext cx="314801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2398713"/>
            <a:ext cx="26876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975" y="4437063"/>
            <a:ext cx="3290888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684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Правило </a:t>
            </a:r>
            <a:r>
              <a:rPr lang="uk-UA" sz="2800" dirty="0" err="1" smtClean="0"/>
              <a:t>Бергмана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9768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/>
              <a:t>два </a:t>
            </a:r>
            <a:r>
              <a:rPr lang="ru-RU" sz="2000" dirty="0" err="1"/>
              <a:t>близькі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гомойотермних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відрізняються</a:t>
            </a:r>
            <a:r>
              <a:rPr lang="ru-RU" sz="2000" dirty="0"/>
              <a:t> </a:t>
            </a:r>
            <a:r>
              <a:rPr lang="ru-RU" sz="2000" dirty="0" err="1"/>
              <a:t>розмірами</a:t>
            </a:r>
            <a:r>
              <a:rPr lang="ru-RU" sz="2000" dirty="0"/>
              <a:t>, то </a:t>
            </a:r>
            <a:r>
              <a:rPr lang="ru-RU" sz="2000" dirty="0" err="1"/>
              <a:t>більший</a:t>
            </a:r>
            <a:r>
              <a:rPr lang="ru-RU" sz="2000" dirty="0"/>
              <a:t> </a:t>
            </a:r>
            <a:r>
              <a:rPr lang="ru-RU" sz="2000" dirty="0" err="1"/>
              <a:t>мешкає</a:t>
            </a:r>
            <a:r>
              <a:rPr lang="ru-RU" sz="2000" dirty="0"/>
              <a:t> в </a:t>
            </a:r>
            <a:r>
              <a:rPr lang="ru-RU" sz="2000" dirty="0" err="1"/>
              <a:t>холоднішому</a:t>
            </a:r>
            <a:r>
              <a:rPr lang="ru-RU" sz="2000" dirty="0"/>
              <a:t>, а </a:t>
            </a:r>
            <a:r>
              <a:rPr lang="ru-RU" sz="2000" dirty="0" err="1"/>
              <a:t>дрібніший</a:t>
            </a:r>
            <a:r>
              <a:rPr lang="ru-RU" sz="2000" dirty="0"/>
              <a:t> – у </a:t>
            </a:r>
            <a:r>
              <a:rPr lang="ru-RU" sz="2000" dirty="0" err="1"/>
              <a:t>теплішому</a:t>
            </a:r>
            <a:r>
              <a:rPr lang="ru-RU" sz="2000" dirty="0"/>
              <a:t> </a:t>
            </a:r>
            <a:r>
              <a:rPr lang="ru-RU" sz="2000" dirty="0" err="1"/>
              <a:t>кліматі</a:t>
            </a:r>
            <a:r>
              <a:rPr lang="ru-RU" sz="2000" dirty="0"/>
              <a:t>. </a:t>
            </a:r>
            <a:r>
              <a:rPr lang="ru-RU" sz="2000" dirty="0" err="1"/>
              <a:t>Поясненням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правила є те,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теплоутворення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/>
              <a:t>, а </a:t>
            </a:r>
            <a:r>
              <a:rPr lang="ru-RU" sz="2000" dirty="0" err="1"/>
              <a:t>тепловіддача</a:t>
            </a:r>
            <a:r>
              <a:rPr lang="ru-RU" sz="2000" dirty="0"/>
              <a:t> −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площі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163" y="333375"/>
            <a:ext cx="3292475" cy="235743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sz="2000" b="0" i="1" dirty="0"/>
              <a:t>Вага </a:t>
            </a:r>
            <a:r>
              <a:rPr lang="ru-RU" sz="2000" b="0" i="1" dirty="0" err="1"/>
              <a:t>більшості</a:t>
            </a:r>
            <a:r>
              <a:rPr lang="ru-RU" sz="2000" b="0" i="1" dirty="0"/>
              <a:t> </a:t>
            </a:r>
            <a:r>
              <a:rPr lang="ru-RU" sz="2000" b="0" i="1" dirty="0" err="1"/>
              <a:t>самців</a:t>
            </a:r>
            <a:r>
              <a:rPr lang="ru-RU" sz="2000" b="0" i="1" dirty="0"/>
              <a:t> </a:t>
            </a:r>
            <a:r>
              <a:rPr lang="ru-RU" sz="2000" b="0" i="1" dirty="0" err="1"/>
              <a:t>білого</a:t>
            </a:r>
            <a:r>
              <a:rPr lang="ru-RU" sz="2000" b="0" i="1" dirty="0"/>
              <a:t> </a:t>
            </a:r>
            <a:r>
              <a:rPr lang="ru-RU" sz="2000" b="0" i="1" dirty="0" err="1"/>
              <a:t>ведмедя</a:t>
            </a:r>
            <a:r>
              <a:rPr lang="ru-RU" sz="2000" b="0" i="1" dirty="0"/>
              <a:t> </a:t>
            </a:r>
            <a:r>
              <a:rPr lang="ru-RU" sz="2000" b="0" i="1" dirty="0" err="1"/>
              <a:t>коливається</a:t>
            </a:r>
            <a:r>
              <a:rPr lang="ru-RU" sz="2000" b="0" i="1" dirty="0"/>
              <a:t> </a:t>
            </a:r>
            <a:r>
              <a:rPr lang="ru-RU" sz="2000" b="0" i="1" dirty="0" err="1"/>
              <a:t>від</a:t>
            </a:r>
            <a:r>
              <a:rPr lang="ru-RU" sz="2000" b="0" i="1" dirty="0"/>
              <a:t> 300 до 600 </a:t>
            </a:r>
            <a:r>
              <a:rPr lang="ru-RU" sz="2000" b="0" i="1" dirty="0" smtClean="0"/>
              <a:t>кг.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sz="2000" b="0" i="1" dirty="0"/>
              <a:t> </a:t>
            </a:r>
            <a:r>
              <a:rPr lang="ru-RU" sz="2000" b="0" i="1" dirty="0" err="1" smtClean="0"/>
              <a:t>Маса</a:t>
            </a:r>
            <a:r>
              <a:rPr lang="ru-RU" sz="2000" b="0" i="1" dirty="0" smtClean="0"/>
              <a:t> </a:t>
            </a:r>
            <a:r>
              <a:rPr lang="ru-RU" sz="2000" b="0" i="1" dirty="0" err="1"/>
              <a:t>європейського</a:t>
            </a:r>
            <a:r>
              <a:rPr lang="ru-RU" sz="2000" b="0" i="1" dirty="0"/>
              <a:t> бурого </a:t>
            </a:r>
            <a:r>
              <a:rPr lang="ru-RU" sz="2000" b="0" i="1" dirty="0" err="1"/>
              <a:t>ведмедя</a:t>
            </a:r>
            <a:r>
              <a:rPr lang="ru-RU" sz="2000" b="0" i="1" dirty="0"/>
              <a:t> </a:t>
            </a:r>
            <a:r>
              <a:rPr lang="ru-RU" sz="2000" b="0" i="1" dirty="0" err="1"/>
              <a:t>зазвичай</a:t>
            </a:r>
            <a:r>
              <a:rPr lang="ru-RU" sz="2000" b="0" i="1" dirty="0"/>
              <a:t> </a:t>
            </a:r>
            <a:r>
              <a:rPr lang="ru-RU" sz="2000" b="0" i="1" dirty="0" smtClean="0"/>
              <a:t> </a:t>
            </a:r>
            <a:r>
              <a:rPr lang="ru-RU" sz="2000" b="0" i="1" dirty="0"/>
              <a:t>до 400 </a:t>
            </a:r>
            <a:r>
              <a:rPr lang="ru-RU" sz="2000" b="0" i="1" dirty="0" smtClean="0"/>
              <a:t>кг.</a:t>
            </a:r>
            <a:endParaRPr lang="ru-RU" sz="2000" b="0" i="1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92600"/>
            <a:ext cx="37719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35300"/>
            <a:ext cx="36544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684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Правило </a:t>
            </a:r>
            <a:r>
              <a:rPr lang="uk-UA" sz="2800" dirty="0" err="1" smtClean="0"/>
              <a:t>Аллена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67188" cy="24304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sz="2400" b="0" dirty="0" smtClean="0"/>
              <a:t> </a:t>
            </a:r>
            <a:r>
              <a:rPr lang="ru-RU" sz="2400" b="0" dirty="0" err="1" smtClean="0"/>
              <a:t>Відносні</a:t>
            </a:r>
            <a:r>
              <a:rPr lang="ru-RU" sz="2400" b="0" dirty="0" smtClean="0"/>
              <a:t> </a:t>
            </a:r>
            <a:r>
              <a:rPr lang="ru-RU" sz="2400" b="0" dirty="0" err="1"/>
              <a:t>розміри</a:t>
            </a:r>
            <a:r>
              <a:rPr lang="ru-RU" sz="2400" b="0" dirty="0"/>
              <a:t> </a:t>
            </a:r>
            <a:r>
              <a:rPr lang="ru-RU" sz="2400" b="0" dirty="0" err="1"/>
              <a:t>кінцівок</a:t>
            </a:r>
            <a:r>
              <a:rPr lang="ru-RU" sz="2400" b="0" dirty="0"/>
              <a:t> та </a:t>
            </a:r>
            <a:r>
              <a:rPr lang="ru-RU" sz="2400" b="0" dirty="0" err="1"/>
              <a:t>інших</a:t>
            </a:r>
            <a:r>
              <a:rPr lang="ru-RU" sz="2400" b="0" dirty="0"/>
              <a:t> </a:t>
            </a:r>
            <a:r>
              <a:rPr lang="ru-RU" sz="2400" b="0" dirty="0" err="1"/>
              <a:t>виступаючих</a:t>
            </a:r>
            <a:r>
              <a:rPr lang="ru-RU" sz="2400" b="0" dirty="0"/>
              <a:t> </a:t>
            </a:r>
            <a:r>
              <a:rPr lang="ru-RU" sz="2400" b="0" dirty="0" err="1"/>
              <a:t>частин</a:t>
            </a:r>
            <a:r>
              <a:rPr lang="ru-RU" sz="2400" b="0" dirty="0"/>
              <a:t> </a:t>
            </a:r>
            <a:r>
              <a:rPr lang="ru-RU" sz="2400" b="0" dirty="0" err="1"/>
              <a:t>тіла</a:t>
            </a:r>
            <a:r>
              <a:rPr lang="ru-RU" sz="2400" b="0" dirty="0"/>
              <a:t> (</a:t>
            </a:r>
            <a:r>
              <a:rPr lang="ru-RU" sz="2400" b="0" dirty="0" err="1"/>
              <a:t>хвостів</a:t>
            </a:r>
            <a:r>
              <a:rPr lang="ru-RU" sz="2400" b="0" dirty="0"/>
              <a:t>, </a:t>
            </a:r>
            <a:r>
              <a:rPr lang="ru-RU" sz="2400" b="0" dirty="0" smtClean="0"/>
              <a:t> </a:t>
            </a:r>
            <a:r>
              <a:rPr lang="ru-RU" sz="2400" b="0" dirty="0" err="1"/>
              <a:t>вух</a:t>
            </a:r>
            <a:r>
              <a:rPr lang="ru-RU" sz="2400" b="0" dirty="0"/>
              <a:t>, </a:t>
            </a:r>
            <a:r>
              <a:rPr lang="ru-RU" sz="2400" b="0" dirty="0" err="1"/>
              <a:t>дзьобів</a:t>
            </a:r>
            <a:r>
              <a:rPr lang="ru-RU" sz="2400" b="0" dirty="0"/>
              <a:t>) </a:t>
            </a:r>
            <a:r>
              <a:rPr lang="ru-RU" sz="2400" b="0" dirty="0" smtClean="0"/>
              <a:t> у </a:t>
            </a:r>
            <a:r>
              <a:rPr lang="ru-RU" sz="2400" b="0" dirty="0" err="1" smtClean="0"/>
              <a:t>гомойотермних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тварин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збільшуються</a:t>
            </a:r>
            <a:r>
              <a:rPr lang="ru-RU" sz="2400" b="0" dirty="0" smtClean="0"/>
              <a:t> </a:t>
            </a:r>
            <a:r>
              <a:rPr lang="ru-RU" sz="2400" b="0" dirty="0"/>
              <a:t>з </a:t>
            </a:r>
            <a:r>
              <a:rPr lang="ru-RU" sz="2400" b="0" dirty="0" err="1"/>
              <a:t>поширенням</a:t>
            </a:r>
            <a:r>
              <a:rPr lang="ru-RU" sz="2400" b="0" dirty="0"/>
              <a:t> на </a:t>
            </a:r>
            <a:r>
              <a:rPr lang="ru-RU" sz="2400" b="0" dirty="0" err="1"/>
              <a:t>південь</a:t>
            </a:r>
            <a:r>
              <a:rPr lang="ru-RU" sz="2400" b="0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725" y="620713"/>
            <a:ext cx="3290888" cy="25019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uk-UA" sz="2000" i="1" dirty="0" smtClean="0">
                <a:solidFill>
                  <a:srgbClr val="002060"/>
                </a:solidFill>
              </a:rPr>
              <a:t>Порівняйте розміри вух у трьох видів лисиць:</a:t>
            </a:r>
          </a:p>
          <a:p>
            <a:pPr marL="514350" indent="-514350" eaLnBrk="1" fontAlgn="auto" hangingPunct="1">
              <a:buFont typeface="Arial" pitchFamily="34" charset="0"/>
              <a:buAutoNum type="arabicPeriod"/>
              <a:defRPr/>
            </a:pPr>
            <a:r>
              <a:rPr lang="uk-UA" sz="2000" i="1" dirty="0" smtClean="0">
                <a:solidFill>
                  <a:srgbClr val="002060"/>
                </a:solidFill>
              </a:rPr>
              <a:t>Полярна лисиця (песець)</a:t>
            </a:r>
          </a:p>
          <a:p>
            <a:pPr marL="514350" indent="-514350" eaLnBrk="1" fontAlgn="auto" hangingPunct="1">
              <a:buFont typeface="Arial" pitchFamily="34" charset="0"/>
              <a:buAutoNum type="arabicPeriod"/>
              <a:defRPr/>
            </a:pPr>
            <a:r>
              <a:rPr lang="uk-UA" sz="2000" i="1" dirty="0" smtClean="0">
                <a:solidFill>
                  <a:srgbClr val="002060"/>
                </a:solidFill>
              </a:rPr>
              <a:t>Звичайна лисиця</a:t>
            </a:r>
          </a:p>
          <a:p>
            <a:pPr marL="514350" indent="-514350" eaLnBrk="1" fontAlgn="auto" hangingPunct="1">
              <a:buFont typeface="Arial" pitchFamily="34" charset="0"/>
              <a:buAutoNum type="arabicPeriod"/>
              <a:defRPr/>
            </a:pPr>
            <a:r>
              <a:rPr lang="uk-UA" sz="2000" i="1" dirty="0" smtClean="0">
                <a:solidFill>
                  <a:srgbClr val="002060"/>
                </a:solidFill>
              </a:rPr>
              <a:t>Пустельна лисиця (</a:t>
            </a:r>
            <a:r>
              <a:rPr lang="uk-UA" sz="2000" i="1" dirty="0" err="1" smtClean="0">
                <a:solidFill>
                  <a:srgbClr val="002060"/>
                </a:solidFill>
              </a:rPr>
              <a:t>фенек</a:t>
            </a:r>
            <a:r>
              <a:rPr lang="uk-UA" sz="2000" i="1" dirty="0" smtClean="0">
                <a:solidFill>
                  <a:srgbClr val="002060"/>
                </a:solidFill>
              </a:rPr>
              <a:t>)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3736975"/>
            <a:ext cx="29289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736975"/>
            <a:ext cx="305593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175" y="3736975"/>
            <a:ext cx="31400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5907088"/>
            <a:ext cx="895350" cy="774700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2563" y="5907088"/>
            <a:ext cx="896937" cy="7747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9775" y="5907088"/>
            <a:ext cx="895350" cy="77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611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i="1" dirty="0" smtClean="0">
                <a:solidFill>
                  <a:srgbClr val="002060"/>
                </a:solidFill>
                <a:latin typeface="+mn-lt"/>
              </a:rPr>
              <a:t>Це цікаво – теплокровна риба </a:t>
            </a:r>
            <a:br>
              <a:rPr lang="uk-UA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uk-UA" sz="24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400" b="1" i="1" dirty="0" err="1" smtClean="0">
                <a:solidFill>
                  <a:srgbClr val="002060"/>
                </a:solidFill>
                <a:latin typeface="+mn-lt"/>
              </a:rPr>
              <a:t>опах</a:t>
            </a:r>
            <a:r>
              <a:rPr lang="uk-UA" sz="2400" b="1" i="1" dirty="0" smtClean="0">
                <a:solidFill>
                  <a:srgbClr val="002060"/>
                </a:solidFill>
                <a:latin typeface="+mn-lt"/>
              </a:rPr>
              <a:t> звичайний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878262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0" smtClean="0"/>
              <a:t>Глибоководні опахи постійно підтримують тепло в усьому тілі, у тому числі у внутрішніх органах, і роблять це завдяки рухам грудних плавців.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0" smtClean="0"/>
              <a:t>Секрет терморегуляції опаха — в зниженні тепловтрат, пов'язаних із одержанням кисню з холодної морської води. У цих риб вени і артерії тісно сплетені у так звану «дивовижну мережу», яка оточує зябра.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344646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cap="none" smtClean="0"/>
              <a:t>Домашнє завдання:</a:t>
            </a:r>
            <a:endParaRPr lang="ru-RU" cap="none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8147050" cy="117157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uk-UA" sz="1800" smtClean="0"/>
              <a:t>Скласти конспект.</a:t>
            </a:r>
          </a:p>
          <a:p>
            <a:pPr marL="381000" indent="-3810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uk-UA" sz="1800" smtClean="0"/>
              <a:t>Виконайте таблицю в зошит:</a:t>
            </a:r>
          </a:p>
          <a:p>
            <a:pPr marL="381000" indent="-38100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1800" smtClean="0"/>
              <a:t>Особливості терморегуляції різних груп організмів.</a:t>
            </a:r>
            <a:endParaRPr lang="ru-RU" sz="1800" smtClean="0"/>
          </a:p>
        </p:txBody>
      </p:sp>
      <p:graphicFrame>
        <p:nvGraphicFramePr>
          <p:cNvPr id="30772" name="Group 52"/>
          <p:cNvGraphicFramePr>
            <a:graphicFrameLocks noGrp="1"/>
          </p:cNvGraphicFramePr>
          <p:nvPr>
            <p:ph sz="half" idx="2"/>
          </p:nvPr>
        </p:nvGraphicFramePr>
        <p:xfrm>
          <a:off x="250825" y="2924175"/>
          <a:ext cx="7754938" cy="3200400"/>
        </p:xfrm>
        <a:graphic>
          <a:graphicData uri="http://schemas.openxmlformats.org/drawingml/2006/table">
            <a:tbl>
              <a:tblPr/>
              <a:tblGrid>
                <a:gridCol w="2584450"/>
                <a:gridCol w="2586038"/>
                <a:gridCol w="25844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Ознака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Пойкілотермні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Гомойтермні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Джерело тепла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Етологічна терморегуляція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Фізична терморегуляція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Хімічна терморегуляція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Енергетичні затрати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Діапазон активності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Основні групи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6375" y="0"/>
            <a:ext cx="57912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Способи терморегуляції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62275" y="1865313"/>
            <a:ext cx="3290888" cy="558800"/>
          </a:xfrm>
        </p:spPr>
        <p:txBody>
          <a:bodyPr rtlCol="0"/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uk-UA" sz="2400" b="1" dirty="0" err="1" smtClean="0">
                <a:solidFill>
                  <a:srgbClr val="C00000"/>
                </a:solidFill>
                <a:latin typeface="+mn-lt"/>
              </a:rPr>
              <a:t>ФіЗИЧНА</a:t>
            </a:r>
            <a:endParaRPr lang="uk-UA" sz="24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387" name="Объект 6"/>
          <p:cNvSpPr>
            <a:spLocks noGrp="1"/>
          </p:cNvSpPr>
          <p:nvPr>
            <p:ph sz="half" idx="2"/>
          </p:nvPr>
        </p:nvSpPr>
        <p:spPr>
          <a:xfrm>
            <a:off x="0" y="1989138"/>
            <a:ext cx="3292475" cy="47529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mtClean="0">
                <a:solidFill>
                  <a:srgbClr val="C00000"/>
                </a:solidFill>
              </a:rPr>
              <a:t>ЕТОЛОГІЧНА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/>
              <a:t>  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22975" y="1773238"/>
            <a:ext cx="3290888" cy="639762"/>
          </a:xfrm>
        </p:spPr>
        <p:txBody>
          <a:bodyPr rtlCol="0"/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uk-UA" sz="2400" b="1">
                <a:solidFill>
                  <a:srgbClr val="C00000"/>
                </a:solidFill>
                <a:latin typeface="+mn-lt"/>
              </a:rPr>
              <a:t>ХІМІЧНА</a:t>
            </a:r>
          </a:p>
        </p:txBody>
      </p:sp>
      <p:sp>
        <p:nvSpPr>
          <p:cNvPr id="12" name="Стрелка вниз 11"/>
          <p:cNvSpPr/>
          <p:nvPr/>
        </p:nvSpPr>
        <p:spPr>
          <a:xfrm rot="-1500000">
            <a:off x="6815138" y="869950"/>
            <a:ext cx="698500" cy="88582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500000">
            <a:off x="1541463" y="884238"/>
            <a:ext cx="719137" cy="8572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4663" y="1035050"/>
            <a:ext cx="647700" cy="83026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1300"/>
            <a:ext cx="327342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63" y="2781300"/>
            <a:ext cx="27543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938" y="2781300"/>
            <a:ext cx="316706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113" y="115888"/>
            <a:ext cx="7210426" cy="973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ЕТОЛОГІЧНА  </a:t>
            </a:r>
            <a:br>
              <a:rPr lang="ru-RU" sz="2800" dirty="0" smtClean="0"/>
            </a:br>
            <a:r>
              <a:rPr lang="ru-RU" sz="2800" dirty="0" err="1" smtClean="0"/>
              <a:t>терморегуляція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1125538"/>
            <a:ext cx="3948113" cy="4973637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* </a:t>
            </a:r>
            <a:r>
              <a:rPr lang="ru-RU" dirty="0" err="1" smtClean="0">
                <a:solidFill>
                  <a:srgbClr val="002060"/>
                </a:solidFill>
              </a:rPr>
              <a:t>індивідуальна</a:t>
            </a:r>
            <a:r>
              <a:rPr lang="ru-RU" dirty="0" smtClean="0"/>
              <a:t>: </a:t>
            </a:r>
            <a:r>
              <a:rPr lang="ru-RU" dirty="0" err="1" smtClean="0"/>
              <a:t>риття</a:t>
            </a:r>
            <a:r>
              <a:rPr lang="ru-RU" dirty="0" smtClean="0"/>
              <a:t> </a:t>
            </a:r>
            <a:r>
              <a:rPr lang="ru-RU" dirty="0" err="1"/>
              <a:t>нір</a:t>
            </a:r>
            <a:r>
              <a:rPr lang="ru-RU" dirty="0" smtClean="0"/>
              <a:t>,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dirty="0" err="1">
                <a:solidFill>
                  <a:srgbClr val="002060"/>
                </a:solidFill>
              </a:rPr>
              <a:t>групова</a:t>
            </a:r>
            <a:r>
              <a:rPr lang="ru-RU" dirty="0" err="1"/>
              <a:t>:утворення</a:t>
            </a:r>
            <a:r>
              <a:rPr lang="ru-RU" dirty="0"/>
              <a:t> </a:t>
            </a:r>
            <a:r>
              <a:rPr lang="ru-RU" dirty="0" err="1"/>
              <a:t>скупчень</a:t>
            </a:r>
            <a:r>
              <a:rPr lang="ru-RU" dirty="0"/>
              <a:t> у </a:t>
            </a:r>
            <a:r>
              <a:rPr lang="ru-RU" dirty="0" err="1"/>
              <a:t>люті</a:t>
            </a:r>
            <a:r>
              <a:rPr lang="ru-RU" dirty="0"/>
              <a:t> </a:t>
            </a:r>
            <a:r>
              <a:rPr lang="ru-RU" dirty="0" err="1"/>
              <a:t>морози</a:t>
            </a:r>
            <a:r>
              <a:rPr lang="ru-RU" dirty="0"/>
              <a:t> у </a:t>
            </a:r>
            <a:r>
              <a:rPr lang="ru-RU" dirty="0" err="1"/>
              <a:t>пінгвінів</a:t>
            </a:r>
            <a:r>
              <a:rPr lang="ru-RU" dirty="0" smtClean="0"/>
              <a:t>,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*</a:t>
            </a:r>
            <a:r>
              <a:rPr lang="ru-RU" dirty="0" err="1" smtClean="0">
                <a:solidFill>
                  <a:srgbClr val="002060"/>
                </a:solidFill>
              </a:rPr>
              <a:t>соціальна</a:t>
            </a:r>
            <a:r>
              <a:rPr lang="ru-RU" dirty="0"/>
              <a:t>: 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гнізда</a:t>
            </a:r>
            <a:r>
              <a:rPr lang="ru-RU" dirty="0"/>
              <a:t> у </a:t>
            </a:r>
            <a:r>
              <a:rPr lang="ru-RU" dirty="0" err="1" smtClean="0"/>
              <a:t>бджіл</a:t>
            </a:r>
            <a:r>
              <a:rPr lang="ru-RU" dirty="0" smtClean="0"/>
              <a:t>,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*</a:t>
            </a:r>
            <a:r>
              <a:rPr lang="ru-RU" dirty="0" err="1">
                <a:solidFill>
                  <a:srgbClr val="002060"/>
                </a:solidFill>
              </a:rPr>
              <a:t>умовно</a:t>
            </a:r>
            <a:r>
              <a:rPr lang="ru-RU" dirty="0">
                <a:solidFill>
                  <a:srgbClr val="002060"/>
                </a:solidFill>
              </a:rPr>
              <a:t>-рефлекторна</a:t>
            </a:r>
            <a:r>
              <a:rPr lang="ru-RU" dirty="0"/>
              <a:t>: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dirty="0" err="1"/>
              <a:t>комахи</a:t>
            </a:r>
            <a:r>
              <a:rPr lang="ru-RU" dirty="0"/>
              <a:t>, </a:t>
            </a:r>
            <a:r>
              <a:rPr lang="ru-RU" dirty="0" err="1"/>
              <a:t>рептилії</a:t>
            </a:r>
            <a:r>
              <a:rPr lang="ru-RU" dirty="0"/>
              <a:t> та </a:t>
            </a:r>
            <a:r>
              <a:rPr lang="ru-RU" dirty="0" err="1"/>
              <a:t>амфібій</a:t>
            </a:r>
            <a:r>
              <a:rPr lang="ru-RU" dirty="0"/>
              <a:t> </a:t>
            </a:r>
            <a:r>
              <a:rPr lang="ru-RU" dirty="0" err="1"/>
              <a:t>відшукують</a:t>
            </a:r>
            <a:r>
              <a:rPr lang="ru-RU" dirty="0"/>
              <a:t> </a:t>
            </a:r>
            <a:r>
              <a:rPr lang="ru-RU" dirty="0" err="1"/>
              <a:t>освітлені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для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15888"/>
            <a:ext cx="3292475" cy="2066925"/>
          </a:xfrm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71713"/>
            <a:ext cx="34559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4038" y="4676775"/>
            <a:ext cx="285591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213" y="333375"/>
            <a:ext cx="7210426" cy="611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Фізична </a:t>
            </a:r>
            <a:br>
              <a:rPr lang="uk-UA" sz="2800" dirty="0" smtClean="0"/>
            </a:br>
            <a:r>
              <a:rPr lang="uk-UA" sz="2800" dirty="0" smtClean="0"/>
              <a:t>терморегуляція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3" y="1125538"/>
            <a:ext cx="4235450" cy="497363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dirty="0"/>
              <a:t>  </a:t>
            </a:r>
            <a:r>
              <a:rPr lang="ru-RU" b="0" dirty="0" err="1"/>
              <a:t>Основними</a:t>
            </a:r>
            <a:r>
              <a:rPr lang="ru-RU" b="0" dirty="0"/>
              <a:t> </a:t>
            </a:r>
            <a:r>
              <a:rPr lang="ru-RU" b="0" dirty="0" err="1"/>
              <a:t>процесами</a:t>
            </a:r>
            <a:r>
              <a:rPr lang="ru-RU" b="0" dirty="0"/>
              <a:t> </a:t>
            </a:r>
            <a:r>
              <a:rPr lang="ru-RU" b="0" dirty="0" err="1"/>
              <a:t>такої</a:t>
            </a:r>
            <a:r>
              <a:rPr lang="ru-RU" b="0" dirty="0"/>
              <a:t> </a:t>
            </a:r>
            <a:r>
              <a:rPr lang="ru-RU" b="0" dirty="0" err="1"/>
              <a:t>терморегуляції</a:t>
            </a:r>
            <a:r>
              <a:rPr lang="ru-RU" b="0" dirty="0"/>
              <a:t> є </a:t>
            </a:r>
            <a:r>
              <a:rPr lang="ru-RU" b="0" dirty="0" err="1" smtClean="0"/>
              <a:t>конвекція</a:t>
            </a:r>
            <a:r>
              <a:rPr lang="ru-RU" b="0" dirty="0"/>
              <a:t>, </a:t>
            </a:r>
            <a:r>
              <a:rPr lang="ru-RU" b="0" dirty="0" err="1"/>
              <a:t>випаровування</a:t>
            </a:r>
            <a:r>
              <a:rPr lang="ru-RU" b="0" dirty="0"/>
              <a:t>, </a:t>
            </a:r>
            <a:r>
              <a:rPr lang="ru-RU" b="0" dirty="0" err="1"/>
              <a:t>теплообмін</a:t>
            </a:r>
            <a:r>
              <a:rPr lang="ru-RU" b="0" dirty="0"/>
              <a:t> та </a:t>
            </a:r>
            <a:r>
              <a:rPr lang="ru-RU" b="0" dirty="0" err="1"/>
              <a:t>випромінювання</a:t>
            </a:r>
            <a:r>
              <a:rPr lang="ru-RU" b="0" dirty="0" smtClean="0"/>
              <a:t>.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b="0" dirty="0" smtClean="0"/>
              <a:t> </a:t>
            </a:r>
            <a:r>
              <a:rPr lang="ru-RU" b="0" dirty="0"/>
              <a:t>Прикладами </a:t>
            </a:r>
            <a:r>
              <a:rPr lang="ru-RU" b="0" dirty="0" err="1"/>
              <a:t>екологічно</a:t>
            </a:r>
            <a:r>
              <a:rPr lang="ru-RU" b="0" dirty="0"/>
              <a:t> </a:t>
            </a:r>
            <a:r>
              <a:rPr lang="ru-RU" b="0" dirty="0" err="1"/>
              <a:t>вигідної</a:t>
            </a:r>
            <a:r>
              <a:rPr lang="ru-RU" b="0" dirty="0"/>
              <a:t> й </a:t>
            </a:r>
            <a:r>
              <a:rPr lang="ru-RU" b="0" dirty="0" err="1"/>
              <a:t>економної</a:t>
            </a:r>
            <a:r>
              <a:rPr lang="ru-RU" b="0" dirty="0"/>
              <a:t> </a:t>
            </a:r>
            <a:r>
              <a:rPr lang="ru-RU" b="0" dirty="0" err="1"/>
              <a:t>фізичної</a:t>
            </a:r>
            <a:r>
              <a:rPr lang="ru-RU" b="0" dirty="0"/>
              <a:t> </a:t>
            </a:r>
            <a:r>
              <a:rPr lang="ru-RU" b="0" dirty="0" err="1"/>
              <a:t>терморегуляції</a:t>
            </a:r>
            <a:r>
              <a:rPr lang="ru-RU" b="0" dirty="0"/>
              <a:t> є </a:t>
            </a:r>
            <a:r>
              <a:rPr lang="ru-RU" b="0" dirty="0" err="1"/>
              <a:t>транспірація</a:t>
            </a:r>
            <a:r>
              <a:rPr lang="ru-RU" b="0" dirty="0"/>
              <a:t> в </a:t>
            </a:r>
            <a:r>
              <a:rPr lang="ru-RU" b="0" dirty="0" err="1"/>
              <a:t>рослин</a:t>
            </a:r>
            <a:r>
              <a:rPr lang="ru-RU" b="0" dirty="0"/>
              <a:t>, чудесна </a:t>
            </a:r>
            <a:r>
              <a:rPr lang="ru-RU" b="0" dirty="0" err="1"/>
              <a:t>сітка</a:t>
            </a:r>
            <a:r>
              <a:rPr lang="ru-RU" b="0" dirty="0"/>
              <a:t> </a:t>
            </a:r>
            <a:r>
              <a:rPr lang="en-US" b="0" dirty="0" smtClean="0"/>
              <a:t> </a:t>
            </a:r>
            <a:r>
              <a:rPr lang="ru-RU" b="0" dirty="0" err="1"/>
              <a:t>теплообмінників</a:t>
            </a:r>
            <a:r>
              <a:rPr lang="ru-RU" b="0" dirty="0"/>
              <a:t> у </a:t>
            </a:r>
            <a:r>
              <a:rPr lang="ru-RU" b="0" dirty="0" err="1"/>
              <a:t>зябрах</a:t>
            </a:r>
            <a:r>
              <a:rPr lang="ru-RU" b="0" dirty="0"/>
              <a:t> </a:t>
            </a:r>
            <a:r>
              <a:rPr lang="ru-RU" b="0" dirty="0" err="1"/>
              <a:t>деяких</a:t>
            </a:r>
            <a:r>
              <a:rPr lang="ru-RU" b="0" dirty="0"/>
              <a:t> </a:t>
            </a:r>
            <a:r>
              <a:rPr lang="ru-RU" b="0" dirty="0" err="1"/>
              <a:t>риб</a:t>
            </a:r>
            <a:r>
              <a:rPr lang="ru-RU" b="0" dirty="0"/>
              <a:t>, </a:t>
            </a:r>
            <a:r>
              <a:rPr lang="ru-RU" b="0" dirty="0" err="1"/>
              <a:t>рефлекторне</a:t>
            </a:r>
            <a:r>
              <a:rPr lang="ru-RU" b="0" dirty="0"/>
              <a:t> </a:t>
            </a:r>
            <a:r>
              <a:rPr lang="ru-RU" b="0" dirty="0" err="1"/>
              <a:t>розширення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звуження</a:t>
            </a:r>
            <a:r>
              <a:rPr lang="ru-RU" b="0" dirty="0"/>
              <a:t> </a:t>
            </a:r>
            <a:r>
              <a:rPr lang="ru-RU" b="0" dirty="0" err="1"/>
              <a:t>судин</a:t>
            </a:r>
            <a:r>
              <a:rPr lang="ru-RU" b="0" dirty="0"/>
              <a:t> </a:t>
            </a:r>
            <a:r>
              <a:rPr lang="ru-RU" b="0" dirty="0" err="1"/>
              <a:t>шкіри</a:t>
            </a:r>
            <a:r>
              <a:rPr lang="ru-RU" b="0" dirty="0"/>
              <a:t>, </a:t>
            </a:r>
            <a:r>
              <a:rPr lang="ru-RU" b="0" dirty="0" err="1"/>
              <a:t>потовиділення</a:t>
            </a:r>
            <a:r>
              <a:rPr lang="ru-RU" b="0" dirty="0"/>
              <a:t> у </a:t>
            </a:r>
            <a:r>
              <a:rPr lang="ru-RU" b="0" dirty="0" err="1" smtClean="0"/>
              <a:t>ссавців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8913"/>
            <a:ext cx="29178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92738" y="2636838"/>
            <a:ext cx="3292475" cy="338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3" y="1125538"/>
            <a:ext cx="4235450" cy="49736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dirty="0"/>
              <a:t>  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реакції</a:t>
            </a:r>
            <a:r>
              <a:rPr lang="ru-RU" b="0" dirty="0" smtClean="0"/>
              <a:t> </a:t>
            </a:r>
            <a:r>
              <a:rPr lang="ru-RU" b="0" dirty="0" err="1"/>
              <a:t>біологічного</a:t>
            </a:r>
            <a:r>
              <a:rPr lang="ru-RU" b="0" dirty="0"/>
              <a:t> </a:t>
            </a:r>
            <a:r>
              <a:rPr lang="ru-RU" b="0" dirty="0" err="1"/>
              <a:t>окиснення</a:t>
            </a:r>
            <a:r>
              <a:rPr lang="ru-RU" b="0" dirty="0"/>
              <a:t> та </a:t>
            </a:r>
            <a:r>
              <a:rPr lang="ru-RU" b="0" dirty="0" err="1"/>
              <a:t>зміна</a:t>
            </a:r>
            <a:r>
              <a:rPr lang="ru-RU" b="0" dirty="0"/>
              <a:t> </a:t>
            </a:r>
            <a:r>
              <a:rPr lang="ru-RU" b="0" dirty="0" err="1"/>
              <a:t>рівня</a:t>
            </a:r>
            <a:r>
              <a:rPr lang="ru-RU" b="0" dirty="0"/>
              <a:t> </a:t>
            </a:r>
            <a:r>
              <a:rPr lang="ru-RU" b="0" dirty="0" err="1"/>
              <a:t>обміну</a:t>
            </a:r>
            <a:r>
              <a:rPr lang="ru-RU" b="0" dirty="0"/>
              <a:t> </a:t>
            </a:r>
            <a:r>
              <a:rPr lang="ru-RU" b="0" dirty="0" err="1"/>
              <a:t>речовин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підвищує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знижує</a:t>
            </a:r>
            <a:r>
              <a:rPr lang="ru-RU" b="0" dirty="0"/>
              <a:t> </a:t>
            </a:r>
            <a:r>
              <a:rPr lang="ru-RU" b="0" dirty="0" err="1"/>
              <a:t>рівень</a:t>
            </a:r>
            <a:r>
              <a:rPr lang="ru-RU" b="0" dirty="0"/>
              <a:t> </a:t>
            </a:r>
            <a:r>
              <a:rPr lang="ru-RU" b="0" dirty="0" err="1"/>
              <a:t>утворення</a:t>
            </a:r>
            <a:r>
              <a:rPr lang="ru-RU" b="0" dirty="0"/>
              <a:t> тепла в </a:t>
            </a:r>
            <a:r>
              <a:rPr lang="ru-RU" b="0" dirty="0" err="1"/>
              <a:t>організмі</a:t>
            </a:r>
            <a:r>
              <a:rPr lang="ru-RU" b="0" dirty="0"/>
              <a:t>. </a:t>
            </a:r>
            <a:r>
              <a:rPr lang="ru-RU" b="0" dirty="0" err="1"/>
              <a:t>Хімічна</a:t>
            </a:r>
            <a:r>
              <a:rPr lang="ru-RU" b="0" dirty="0"/>
              <a:t> </a:t>
            </a:r>
            <a:r>
              <a:rPr lang="ru-RU" b="0" dirty="0" err="1"/>
              <a:t>терморегуляція</a:t>
            </a:r>
            <a:r>
              <a:rPr lang="ru-RU" b="0" dirty="0"/>
              <a:t> </a:t>
            </a:r>
            <a:r>
              <a:rPr lang="ru-RU" b="0" dirty="0" err="1"/>
              <a:t>вимагає</a:t>
            </a:r>
            <a:r>
              <a:rPr lang="ru-RU" b="0" dirty="0"/>
              <a:t> </a:t>
            </a:r>
            <a:r>
              <a:rPr lang="ru-RU" b="0" dirty="0" err="1"/>
              <a:t>значних</a:t>
            </a:r>
            <a:r>
              <a:rPr lang="ru-RU" b="0" dirty="0"/>
              <a:t> затрат </a:t>
            </a:r>
            <a:r>
              <a:rPr lang="ru-RU" b="0" dirty="0" err="1"/>
              <a:t>енергії</a:t>
            </a:r>
            <a:r>
              <a:rPr lang="ru-RU" b="0" dirty="0"/>
              <a:t>. </a:t>
            </a:r>
            <a:r>
              <a:rPr lang="ru-RU" b="0" dirty="0" err="1"/>
              <a:t>Проявами</a:t>
            </a:r>
            <a:r>
              <a:rPr lang="ru-RU" b="0" dirty="0"/>
              <a:t> </a:t>
            </a:r>
            <a:r>
              <a:rPr lang="ru-RU" b="0" dirty="0" err="1"/>
              <a:t>хімічної</a:t>
            </a:r>
            <a:r>
              <a:rPr lang="ru-RU" b="0" dirty="0"/>
              <a:t> </a:t>
            </a:r>
            <a:r>
              <a:rPr lang="ru-RU" b="0" dirty="0" err="1"/>
              <a:t>терморегуляції</a:t>
            </a:r>
            <a:r>
              <a:rPr lang="ru-RU" b="0" dirty="0"/>
              <a:t> є </a:t>
            </a:r>
            <a:r>
              <a:rPr lang="ru-RU" b="0" dirty="0" err="1"/>
              <a:t>виділення</a:t>
            </a:r>
            <a:r>
              <a:rPr lang="ru-RU" b="0" dirty="0"/>
              <a:t> </a:t>
            </a:r>
            <a:r>
              <a:rPr lang="ru-RU" b="0" dirty="0" smtClean="0"/>
              <a:t>тепла </a:t>
            </a:r>
            <a:r>
              <a:rPr lang="ru-RU" b="0" dirty="0" err="1"/>
              <a:t>під</a:t>
            </a:r>
            <a:r>
              <a:rPr lang="ru-RU" b="0" dirty="0"/>
              <a:t> час </a:t>
            </a:r>
            <a:r>
              <a:rPr lang="ru-RU" b="0" dirty="0" err="1"/>
              <a:t>м’язового</a:t>
            </a:r>
            <a:r>
              <a:rPr lang="ru-RU" b="0" dirty="0"/>
              <a:t> </a:t>
            </a:r>
            <a:r>
              <a:rPr lang="ru-RU" b="0" dirty="0" err="1"/>
              <a:t>тремтіння</a:t>
            </a:r>
            <a:r>
              <a:rPr lang="ru-RU" b="0" dirty="0"/>
              <a:t>, </a:t>
            </a:r>
            <a:r>
              <a:rPr lang="ru-RU" b="0" dirty="0" err="1"/>
              <a:t>теплоутворення</a:t>
            </a:r>
            <a:r>
              <a:rPr lang="ru-RU" b="0" dirty="0"/>
              <a:t> в </a:t>
            </a:r>
            <a:r>
              <a:rPr lang="ru-RU" b="0" dirty="0" err="1"/>
              <a:t>клітинах</a:t>
            </a:r>
            <a:r>
              <a:rPr lang="ru-RU" b="0" dirty="0"/>
              <a:t> </a:t>
            </a:r>
            <a:r>
              <a:rPr lang="ru-RU" b="0" dirty="0" err="1"/>
              <a:t>бурої</a:t>
            </a:r>
            <a:r>
              <a:rPr lang="ru-RU" b="0" dirty="0"/>
              <a:t> </a:t>
            </a:r>
            <a:r>
              <a:rPr lang="ru-RU" b="0" dirty="0" err="1"/>
              <a:t>жирової</a:t>
            </a:r>
            <a:r>
              <a:rPr lang="ru-RU" b="0" dirty="0"/>
              <a:t> </a:t>
            </a:r>
            <a:r>
              <a:rPr lang="ru-RU" b="0" dirty="0" err="1"/>
              <a:t>тканини</a:t>
            </a:r>
            <a:r>
              <a:rPr lang="ru-RU" b="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92088" y="188913"/>
            <a:ext cx="5791201" cy="827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Хімічна </a:t>
            </a:r>
            <a:br>
              <a:rPr lang="uk-UA" sz="2800" dirty="0" smtClean="0"/>
            </a:br>
            <a:r>
              <a:rPr lang="uk-UA" sz="2800" dirty="0" smtClean="0"/>
              <a:t>Терморегуляція</a:t>
            </a:r>
            <a:endParaRPr lang="ru-RU" sz="28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716338"/>
            <a:ext cx="37084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84788" y="908050"/>
            <a:ext cx="3292475" cy="219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3" y="315913"/>
            <a:ext cx="5791200" cy="6842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Бура жирова тканина</a:t>
            </a:r>
            <a:br>
              <a:rPr lang="uk-UA" sz="2800" b="1" dirty="0" smtClean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071563"/>
            <a:ext cx="4425950" cy="3643312"/>
          </a:xfrm>
        </p:spPr>
        <p:txBody>
          <a:bodyPr rtlCol="0">
            <a:normAutofit lnSpcReduction="10000"/>
          </a:bodyPr>
          <a:lstStyle/>
          <a:p>
            <a:pPr marL="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dirty="0" err="1" smtClean="0"/>
              <a:t>Це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спеціалізований</a:t>
            </a:r>
            <a:r>
              <a:rPr lang="ru-RU" altLang="ru-RU" dirty="0" smtClean="0"/>
              <a:t> тип </a:t>
            </a:r>
            <a:r>
              <a:rPr lang="ru-RU" altLang="ru-RU" dirty="0" err="1" smtClean="0"/>
              <a:t>жирової</a:t>
            </a:r>
            <a:r>
              <a:rPr lang="ru-RU" altLang="ru-RU" dirty="0" smtClean="0"/>
              <a:t>  </a:t>
            </a:r>
            <a:r>
              <a:rPr lang="ru-RU" altLang="ru-RU" dirty="0" err="1" smtClean="0"/>
              <a:t>тканини</a:t>
            </a:r>
            <a:r>
              <a:rPr lang="ru-RU" altLang="ru-RU" dirty="0" smtClean="0"/>
              <a:t>, у </a:t>
            </a:r>
            <a:r>
              <a:rPr lang="ru-RU" altLang="ru-RU" dirty="0" err="1" smtClean="0"/>
              <a:t>якій</a:t>
            </a:r>
            <a:r>
              <a:rPr lang="ru-RU" altLang="ru-RU" dirty="0" smtClean="0"/>
              <a:t> </a:t>
            </a:r>
            <a:r>
              <a:rPr lang="ru-RU" altLang="ru-RU" dirty="0" err="1" smtClean="0"/>
              <a:t>окиснення</a:t>
            </a:r>
            <a:r>
              <a:rPr lang="ru-RU" altLang="ru-RU" dirty="0" smtClean="0"/>
              <a:t> </a:t>
            </a:r>
          </a:p>
          <a:p>
            <a:pPr marL="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dirty="0" err="1" smtClean="0"/>
              <a:t>жирів</a:t>
            </a:r>
            <a:r>
              <a:rPr lang="ru-RU" altLang="ru-RU" dirty="0" smtClean="0"/>
              <a:t> </a:t>
            </a:r>
            <a:r>
              <a:rPr lang="ru-RU" altLang="ru-RU" dirty="0"/>
              <a:t> </a:t>
            </a:r>
            <a:r>
              <a:rPr lang="ru-RU" altLang="ru-RU" dirty="0" err="1" smtClean="0"/>
              <a:t>відбуваається</a:t>
            </a:r>
            <a:r>
              <a:rPr lang="ru-RU" altLang="ru-RU" dirty="0" smtClean="0"/>
              <a:t> для </a:t>
            </a:r>
            <a:r>
              <a:rPr lang="ru-RU" altLang="ru-RU" dirty="0" err="1" smtClean="0"/>
              <a:t>отримання</a:t>
            </a:r>
            <a:r>
              <a:rPr lang="ru-RU" altLang="ru-RU" dirty="0" smtClean="0"/>
              <a:t> тепла, а не для синтезу АТФ. </a:t>
            </a:r>
            <a:r>
              <a:rPr lang="ru-RU" altLang="ru-RU" dirty="0" err="1" smtClean="0"/>
              <a:t>Має</a:t>
            </a:r>
            <a:r>
              <a:rPr lang="ru-RU" altLang="ru-RU" dirty="0" smtClean="0"/>
              <a:t> буре </a:t>
            </a:r>
            <a:r>
              <a:rPr lang="ru-RU" altLang="ru-RU" dirty="0" err="1" smtClean="0"/>
              <a:t>забарвлення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внаслідок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наявності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великої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кількості</a:t>
            </a:r>
            <a:r>
              <a:rPr lang="ru-RU" altLang="ru-RU" dirty="0" smtClean="0"/>
              <a:t> </a:t>
            </a:r>
            <a:r>
              <a:rPr lang="ru-RU" altLang="ru-RU" dirty="0" err="1" smtClean="0"/>
              <a:t>мітохондрій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що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містять</a:t>
            </a:r>
            <a:r>
              <a:rPr lang="ru-RU" altLang="ru-RU" dirty="0" smtClean="0"/>
              <a:t> </a:t>
            </a:r>
            <a:r>
              <a:rPr lang="ru-RU" altLang="ru-RU" dirty="0" err="1" smtClean="0"/>
              <a:t>цитохроми</a:t>
            </a:r>
            <a:r>
              <a:rPr lang="ru-RU" altLang="ru-RU" dirty="0" smtClean="0"/>
              <a:t> </a:t>
            </a:r>
            <a:r>
              <a:rPr lang="ru-RU" altLang="ru-RU" dirty="0" err="1" smtClean="0"/>
              <a:t>із</a:t>
            </a:r>
            <a:r>
              <a:rPr lang="ru-RU" altLang="ru-RU" dirty="0" smtClean="0"/>
              <a:t> </a:t>
            </a:r>
            <a:r>
              <a:rPr lang="ru-RU" altLang="ru-RU" dirty="0" err="1" smtClean="0"/>
              <a:t>гемовими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групами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які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інтенсивно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поглинають</a:t>
            </a:r>
            <a:r>
              <a:rPr lang="ru-RU" altLang="ru-RU" dirty="0" smtClean="0"/>
              <a:t> </a:t>
            </a:r>
            <a:r>
              <a:rPr lang="ru-RU" altLang="ru-RU" dirty="0" err="1" smtClean="0"/>
              <a:t>видиме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світло</a:t>
            </a:r>
            <a:r>
              <a:rPr lang="ru-RU" altLang="ru-RU" dirty="0" smtClean="0"/>
              <a:t>. </a:t>
            </a:r>
          </a:p>
        </p:txBody>
      </p:sp>
      <p:pic>
        <p:nvPicPr>
          <p:cNvPr id="20483" name="Picture 2" descr="D:\Documents and Settings\енот\Рабочий стол\image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9175" y="836613"/>
            <a:ext cx="42656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57188" y="4714875"/>
            <a:ext cx="7572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latin typeface="+mn-lt"/>
                <a:cs typeface="+mn-cs"/>
              </a:rPr>
              <a:t>Найбільше цього типу жирової тканини у тілах дитинчат більшості ссавців, в тому числі і людини, а також у звірів, що впадають у зимову сплячку, тобто в тих організмів, що не можуть отримувати тепло тремтінням.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4683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err="1" smtClean="0"/>
              <a:t>пОЙКІЛОТЕРМІЯ</a:t>
            </a:r>
            <a:endParaRPr lang="ru-RU" sz="2400" dirty="0"/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>
          <a:xfrm>
            <a:off x="179388" y="854075"/>
            <a:ext cx="4167187" cy="5048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стратегія виживання організмів з несталою температурою тіла, що змінюється залежно від температури зовнішнього середовища і яка залежить від тепла, що надходить ззовні. Пойкілотермність властива  мікроорганізмам, грибам, рослинам, безхребетним тваринам і значній частині хребетних:рибам, амфібіям, рептиліям.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01600"/>
            <a:ext cx="26844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133600"/>
            <a:ext cx="31099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4763" y="4005263"/>
            <a:ext cx="25527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953000"/>
            <a:ext cx="278923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4976813"/>
            <a:ext cx="23463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5791200" cy="1189038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400" cap="none" smtClean="0"/>
              <a:t>ПОЙКІЛОТЕРМІЯ – </a:t>
            </a:r>
            <a:r>
              <a:rPr lang="uk-UA" sz="1600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стратегія виживання організмів з несталою температурою тіла, що змінюється залежно від температури зовнішнього середовища і тепла, що надходить ззовні.</a:t>
            </a:r>
            <a:endParaRPr lang="ru-RU" sz="1600" cap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67188" cy="5048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sz="2000" dirty="0"/>
              <a:t> У них </a:t>
            </a:r>
            <a:r>
              <a:rPr lang="ru-RU" sz="2000" dirty="0" err="1"/>
              <a:t>переважає</a:t>
            </a:r>
            <a:r>
              <a:rPr lang="ru-RU" sz="2000" dirty="0"/>
              <a:t> </a:t>
            </a:r>
            <a:r>
              <a:rPr lang="ru-RU" sz="2000" dirty="0" err="1"/>
              <a:t>поведінковий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терморегуляції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підтримує</a:t>
            </a:r>
            <a:r>
              <a:rPr lang="ru-RU" sz="2000" dirty="0"/>
              <a:t> температуру </a:t>
            </a:r>
            <a:r>
              <a:rPr lang="ru-RU" sz="2000" dirty="0" err="1"/>
              <a:t>тіла</a:t>
            </a:r>
            <a:r>
              <a:rPr lang="ru-RU" sz="2000" dirty="0"/>
              <a:t>, яка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 </a:t>
            </a:r>
            <a:r>
              <a:rPr lang="ru-RU" sz="2000" dirty="0"/>
              <a:t>1 – 2  °С </a:t>
            </a:r>
            <a:r>
              <a:rPr lang="ru-RU" sz="2000" dirty="0" err="1"/>
              <a:t>вища</a:t>
            </a:r>
            <a:r>
              <a:rPr lang="ru-RU" sz="2000" dirty="0"/>
              <a:t> за температуру </a:t>
            </a:r>
            <a:r>
              <a:rPr lang="ru-RU" sz="2000" dirty="0" err="1"/>
              <a:t>довкілля</a:t>
            </a:r>
            <a:r>
              <a:rPr lang="ru-RU" sz="2000" dirty="0"/>
              <a:t>. Ряд </a:t>
            </a:r>
            <a:r>
              <a:rPr lang="ru-RU" sz="2000" dirty="0" err="1"/>
              <a:t>пойкілотермних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до </a:t>
            </a:r>
            <a:r>
              <a:rPr lang="ru-RU" sz="2000" dirty="0" err="1"/>
              <a:t>фізичної</a:t>
            </a:r>
            <a:r>
              <a:rPr lang="ru-RU" sz="2000" dirty="0"/>
              <a:t> </a:t>
            </a:r>
            <a:r>
              <a:rPr lang="ru-RU" sz="2000" dirty="0" err="1"/>
              <a:t>терморегуляції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тепловіддача</a:t>
            </a:r>
            <a:r>
              <a:rPr lang="ru-RU" sz="2000" dirty="0"/>
              <a:t> через </a:t>
            </a:r>
            <a:r>
              <a:rPr lang="ru-RU" sz="2000" dirty="0" err="1"/>
              <a:t>слизові</a:t>
            </a:r>
            <a:r>
              <a:rPr lang="ru-RU" sz="2000" dirty="0"/>
              <a:t> </a:t>
            </a:r>
            <a:r>
              <a:rPr lang="ru-RU" sz="2000" dirty="0" err="1"/>
              <a:t>оболонки</a:t>
            </a:r>
            <a:r>
              <a:rPr lang="ru-RU" sz="2000" dirty="0"/>
              <a:t> </a:t>
            </a:r>
            <a:r>
              <a:rPr lang="ru-RU" sz="2000" dirty="0" err="1"/>
              <a:t>ротової</a:t>
            </a:r>
            <a:r>
              <a:rPr lang="ru-RU" sz="2000" dirty="0"/>
              <a:t> </a:t>
            </a:r>
            <a:r>
              <a:rPr lang="ru-RU" sz="2000" dirty="0" err="1"/>
              <a:t>порожнини</a:t>
            </a:r>
            <a:r>
              <a:rPr lang="ru-RU" sz="2000" dirty="0"/>
              <a:t> у </a:t>
            </a:r>
            <a:r>
              <a:rPr lang="ru-RU" sz="2000" dirty="0" err="1"/>
              <a:t>рептилій</a:t>
            </a:r>
            <a:r>
              <a:rPr lang="ru-RU" sz="2000" dirty="0"/>
              <a:t>). </a:t>
            </a:r>
            <a:endParaRPr lang="ru-RU" sz="20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ru-RU" sz="2000" dirty="0" err="1" smtClean="0"/>
              <a:t>Джмелі</a:t>
            </a:r>
            <a:r>
              <a:rPr lang="ru-RU" sz="2000" dirty="0"/>
              <a:t>,  </a:t>
            </a:r>
            <a:r>
              <a:rPr lang="ru-RU" sz="2000" dirty="0" err="1" smtClean="0"/>
              <a:t>пітони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утворювати</a:t>
            </a:r>
            <a:r>
              <a:rPr lang="ru-RU" sz="2000" dirty="0" smtClean="0"/>
              <a:t> </a:t>
            </a:r>
            <a:r>
              <a:rPr lang="ru-RU" sz="2000" dirty="0" err="1"/>
              <a:t>внутрішнє</a:t>
            </a:r>
            <a:r>
              <a:rPr lang="ru-RU" sz="2000" dirty="0"/>
              <a:t> </a:t>
            </a:r>
            <a:r>
              <a:rPr lang="ru-RU" sz="2000" dirty="0" smtClean="0"/>
              <a:t>тепло, яке </a:t>
            </a:r>
            <a:r>
              <a:rPr lang="ru-RU" sz="2000" dirty="0" err="1" smtClean="0"/>
              <a:t>генерується</a:t>
            </a:r>
            <a:r>
              <a:rPr lang="ru-RU" sz="2000" dirty="0" smtClean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безпосередньої</a:t>
            </a:r>
            <a:r>
              <a:rPr lang="ru-RU" sz="2000" dirty="0"/>
              <a:t> </a:t>
            </a:r>
            <a:r>
              <a:rPr lang="ru-RU" sz="2000" dirty="0" err="1"/>
              <a:t>рухової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. 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0"/>
            <a:ext cx="23447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133600"/>
            <a:ext cx="25225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688" y="4292600"/>
            <a:ext cx="26400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err="1" smtClean="0"/>
              <a:t>Гомойотермія</a:t>
            </a:r>
            <a:endParaRPr lang="ru-RU" sz="2800" dirty="0"/>
          </a:p>
        </p:txBody>
      </p:sp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>
          <a:xfrm>
            <a:off x="157163" y="1125538"/>
            <a:ext cx="4270375" cy="54721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Стратегія виживання організмів зі сталою температурою тіла, яка не залежить від температури зовнішнього середовища, а залежить від тепла, що утворюється всередині</a:t>
            </a:r>
            <a:r>
              <a:rPr lang="ru-RU" sz="2000" smtClean="0"/>
              <a:t>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Гомойотермність властива птахам і ссавцям. Вони здатні підтримувати сталу оптимальну температуру тіла завдяки високому рівню окиснювальних процесів та еволюційному вдосконаленню кровоносної, дихальної та нервової систем</a:t>
            </a:r>
            <a:r>
              <a:rPr lang="ru-RU" sz="2000" b="0" smtClean="0"/>
              <a:t>.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55588"/>
            <a:ext cx="36925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5" y="3048000"/>
            <a:ext cx="411321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322</TotalTime>
  <Words>581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Times New Roman</vt:lpstr>
      <vt:lpstr>Главная</vt:lpstr>
      <vt:lpstr>Главная</vt:lpstr>
      <vt:lpstr>Главная</vt:lpstr>
      <vt:lpstr>СПОСОБИ ТЕРМОРЕГУЛЯЦІЇ ОРГАНІЗМІВ</vt:lpstr>
      <vt:lpstr>СПОСОБИ ТЕРМОРЕГУЛЯЦІЇ</vt:lpstr>
      <vt:lpstr>ЕТОЛОГІЧНА   ТЕРМОРЕГУЛЯЦІЯ</vt:lpstr>
      <vt:lpstr>ФІЗИЧНА  ТЕРМОРЕГУЛЯЦІЯ</vt:lpstr>
      <vt:lpstr>ХІМІЧНА  ТЕРМОРЕГУЛЯЦІЯ</vt:lpstr>
      <vt:lpstr>БУРА ЖИРОВА ТКАНИНА </vt:lpstr>
      <vt:lpstr>ПОЙКІЛОТЕРМІЯ</vt:lpstr>
      <vt:lpstr>ПОЙКІЛОТЕРМІЯ – стратегія виживання організмів з несталою температурою тіла, що змінюється залежно від температури зовнішнього середовища і тепла, що надходить ззовні.</vt:lpstr>
      <vt:lpstr>ГОМОЙОТЕРМІЯ</vt:lpstr>
      <vt:lpstr>ГОМОЙОТЕРМІЯ</vt:lpstr>
      <vt:lpstr>ПРАВИЛО БЕРГМАНА</vt:lpstr>
      <vt:lpstr>ПРАВИЛО АЛЛЕНА</vt:lpstr>
      <vt:lpstr>ЦЕ ЦІКАВО – ТЕПЛОКРОВНА РИБА   ОПАХ ЗВИЧАЙНИЙ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Impression</dc:creator>
  <cp:lastModifiedBy>Natali</cp:lastModifiedBy>
  <cp:revision>38</cp:revision>
  <dcterms:created xsi:type="dcterms:W3CDTF">2019-10-05T14:49:44Z</dcterms:created>
  <dcterms:modified xsi:type="dcterms:W3CDTF">2020-04-29T09:18:57Z</dcterms:modified>
</cp:coreProperties>
</file>