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0" r:id="rId5"/>
    <p:sldId id="259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7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5D785A-FCDD-46C1-895B-E5873D248B07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805CDE81-73B5-4F77-B85B-A819D87DA846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bg1"/>
              </a:solidFill>
            </a:rPr>
            <a:t>Індивідуальність</a:t>
          </a:r>
          <a:r>
            <a:rPr lang="uk-UA" dirty="0" smtClean="0">
              <a:solidFill>
                <a:schemeClr val="bg1"/>
              </a:solidFill>
            </a:rPr>
            <a:t> (відбувається згідно із загальними закономірностями, завжди індивідуальний, оскільки залежить від генотипу організмів, що визначає індивідуальність </a:t>
          </a:r>
          <a:r>
            <a:rPr lang="uk-UA" dirty="0" err="1" smtClean="0">
              <a:solidFill>
                <a:schemeClr val="bg1"/>
              </a:solidFill>
            </a:rPr>
            <a:t>адаптацій</a:t>
          </a:r>
          <a:r>
            <a:rPr lang="uk-UA" dirty="0" smtClean="0">
              <a:solidFill>
                <a:schemeClr val="bg1"/>
              </a:solidFill>
            </a:rPr>
            <a:t> наступних рівнів організації життя)</a:t>
          </a:r>
          <a:endParaRPr lang="uk-UA" dirty="0">
            <a:solidFill>
              <a:schemeClr val="bg1"/>
            </a:solidFill>
          </a:endParaRPr>
        </a:p>
      </dgm:t>
    </dgm:pt>
    <dgm:pt modelId="{58313FC9-C832-41EB-9839-7D15946E03D5}" type="parTrans" cxnId="{5604E381-81DF-420F-8930-11A6C8B54DFF}">
      <dgm:prSet/>
      <dgm:spPr/>
      <dgm:t>
        <a:bodyPr/>
        <a:lstStyle/>
        <a:p>
          <a:endParaRPr lang="uk-UA"/>
        </a:p>
      </dgm:t>
    </dgm:pt>
    <dgm:pt modelId="{3D3649F0-194E-4F2E-B8C1-40F5CD4EEC44}" type="sibTrans" cxnId="{5604E381-81DF-420F-8930-11A6C8B54DFF}">
      <dgm:prSet/>
      <dgm:spPr/>
      <dgm:t>
        <a:bodyPr/>
        <a:lstStyle/>
        <a:p>
          <a:endParaRPr lang="uk-UA"/>
        </a:p>
      </dgm:t>
    </dgm:pt>
    <dgm:pt modelId="{5DB9BC6F-6FFD-45CB-BC67-5F6BF58E62FF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bg1"/>
              </a:solidFill>
            </a:rPr>
            <a:t>Відносність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допомагає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організмам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вижити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лише</a:t>
          </a:r>
          <a:r>
            <a:rPr lang="ru-RU" dirty="0" smtClean="0">
              <a:solidFill>
                <a:schemeClr val="bg1"/>
              </a:solidFill>
            </a:rPr>
            <a:t> за тих умов, за </a:t>
          </a:r>
          <a:r>
            <a:rPr lang="ru-RU" dirty="0" err="1" smtClean="0">
              <a:solidFill>
                <a:schemeClr val="bg1"/>
              </a:solidFill>
            </a:rPr>
            <a:t>яких</a:t>
          </a:r>
          <a:r>
            <a:rPr lang="ru-RU" dirty="0" smtClean="0">
              <a:solidFill>
                <a:schemeClr val="bg1"/>
              </a:solidFill>
            </a:rPr>
            <a:t> вона </a:t>
          </a:r>
          <a:r>
            <a:rPr lang="ru-RU" dirty="0" err="1" smtClean="0">
              <a:solidFill>
                <a:schemeClr val="bg1"/>
              </a:solidFill>
            </a:rPr>
            <a:t>формувалася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наприклад</a:t>
          </a:r>
          <a:r>
            <a:rPr lang="ru-RU" dirty="0" smtClean="0">
              <a:solidFill>
                <a:schemeClr val="bg1"/>
              </a:solidFill>
            </a:rPr>
            <a:t>: </a:t>
          </a:r>
          <a:r>
            <a:rPr lang="ru-RU" dirty="0" err="1" smtClean="0">
              <a:solidFill>
                <a:schemeClr val="bg1"/>
              </a:solidFill>
            </a:rPr>
            <a:t>захисні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пристосування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</a:t>
          </a:r>
          <a:r>
            <a:rPr lang="ru-RU" dirty="0" smtClean="0">
              <a:solidFill>
                <a:schemeClr val="bg1"/>
              </a:solidFill>
            </a:rPr>
            <a:t> одних </a:t>
          </a:r>
          <a:r>
            <a:rPr lang="ru-RU" dirty="0" err="1" smtClean="0">
              <a:solidFill>
                <a:schemeClr val="bg1"/>
              </a:solidFill>
            </a:rPr>
            <a:t>ворогів</a:t>
          </a:r>
          <a:r>
            <a:rPr lang="ru-RU" dirty="0" smtClean="0">
              <a:solidFill>
                <a:schemeClr val="bg1"/>
              </a:solidFill>
            </a:rPr>
            <a:t> є </a:t>
          </a:r>
          <a:r>
            <a:rPr lang="ru-RU" dirty="0" err="1" smtClean="0">
              <a:solidFill>
                <a:schemeClr val="bg1"/>
              </a:solidFill>
            </a:rPr>
            <a:t>неефективними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інших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uk-UA" dirty="0">
            <a:solidFill>
              <a:schemeClr val="bg1"/>
            </a:solidFill>
          </a:endParaRPr>
        </a:p>
      </dgm:t>
    </dgm:pt>
    <dgm:pt modelId="{ABF0A113-2F60-4BCB-AE73-2210F34A470F}" type="parTrans" cxnId="{80EA042A-DF39-4252-9A17-3FB32D8DBDAC}">
      <dgm:prSet/>
      <dgm:spPr/>
      <dgm:t>
        <a:bodyPr/>
        <a:lstStyle/>
        <a:p>
          <a:endParaRPr lang="uk-UA"/>
        </a:p>
      </dgm:t>
    </dgm:pt>
    <dgm:pt modelId="{7409045C-7243-4EA7-A2C2-F9FF88C4D459}" type="sibTrans" cxnId="{80EA042A-DF39-4252-9A17-3FB32D8DBDAC}">
      <dgm:prSet/>
      <dgm:spPr/>
      <dgm:t>
        <a:bodyPr/>
        <a:lstStyle/>
        <a:p>
          <a:endParaRPr lang="uk-UA"/>
        </a:p>
      </dgm:t>
    </dgm:pt>
    <dgm:pt modelId="{EE6A66D0-26A7-4484-9C30-F14CE95C69A6}">
      <dgm:prSet phldrT="[Текст]"/>
      <dgm:spPr/>
      <dgm:t>
        <a:bodyPr/>
        <a:lstStyle/>
        <a:p>
          <a:pPr algn="just"/>
          <a:r>
            <a:rPr lang="uk-UA" b="1" dirty="0" smtClean="0">
              <a:solidFill>
                <a:schemeClr val="bg1"/>
              </a:solidFill>
            </a:rPr>
            <a:t>Непостійність</a:t>
          </a:r>
          <a:r>
            <a:rPr lang="uk-UA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адаптації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змінюються</a:t>
          </a:r>
          <a:r>
            <a:rPr lang="ru-RU" dirty="0" smtClean="0">
              <a:solidFill>
                <a:schemeClr val="bg1"/>
              </a:solidFill>
            </a:rPr>
            <a:t> в </a:t>
          </a:r>
          <a:r>
            <a:rPr lang="ru-RU" dirty="0" err="1" smtClean="0">
              <a:solidFill>
                <a:schemeClr val="bg1"/>
              </a:solidFill>
            </a:rPr>
            <a:t>процесі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індивідуального</a:t>
          </a:r>
          <a:r>
            <a:rPr lang="ru-RU" dirty="0" smtClean="0">
              <a:solidFill>
                <a:schemeClr val="bg1"/>
              </a:solidFill>
            </a:rPr>
            <a:t> й </a:t>
          </a:r>
          <a:r>
            <a:rPr lang="ru-RU" dirty="0" err="1" smtClean="0">
              <a:solidFill>
                <a:schemeClr val="bg1"/>
              </a:solidFill>
            </a:rPr>
            <a:t>історичного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розвитку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окремих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біосистем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залежно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від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</a:t>
          </a:r>
          <a:r>
            <a:rPr lang="ru-RU" dirty="0" smtClean="0">
              <a:solidFill>
                <a:schemeClr val="bg1"/>
              </a:solidFill>
            </a:rPr>
            <a:t> умов </a:t>
          </a:r>
          <a:r>
            <a:rPr lang="ru-RU" dirty="0" err="1" smtClean="0">
              <a:solidFill>
                <a:schemeClr val="bg1"/>
              </a:solidFill>
            </a:rPr>
            <a:t>існування</a:t>
          </a:r>
          <a:r>
            <a:rPr lang="ru-RU" dirty="0" smtClean="0">
              <a:solidFill>
                <a:schemeClr val="bg1"/>
              </a:solidFill>
            </a:rPr>
            <a:t>, </a:t>
          </a:r>
          <a:r>
            <a:rPr lang="ru-RU" dirty="0" err="1" smtClean="0">
              <a:solidFill>
                <a:schemeClr val="bg1"/>
              </a:solidFill>
            </a:rPr>
            <a:t>наприклад</a:t>
          </a:r>
          <a:r>
            <a:rPr lang="ru-RU" dirty="0" smtClean="0">
              <a:solidFill>
                <a:schemeClr val="bg1"/>
              </a:solidFill>
            </a:rPr>
            <a:t>: </a:t>
          </a:r>
          <a:r>
            <a:rPr lang="ru-RU" dirty="0" err="1" smtClean="0">
              <a:solidFill>
                <a:schemeClr val="bg1"/>
              </a:solidFill>
            </a:rPr>
            <a:t>із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послабленням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впливу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сонячного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світла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змінюється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засмага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людини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uk-UA" dirty="0">
            <a:solidFill>
              <a:schemeClr val="bg1"/>
            </a:solidFill>
          </a:endParaRPr>
        </a:p>
      </dgm:t>
    </dgm:pt>
    <dgm:pt modelId="{62C60681-667E-43A4-8421-F568C9AC164D}" type="parTrans" cxnId="{9603CEC3-9556-4B0C-8168-F6537BADFD24}">
      <dgm:prSet/>
      <dgm:spPr/>
      <dgm:t>
        <a:bodyPr/>
        <a:lstStyle/>
        <a:p>
          <a:endParaRPr lang="uk-UA"/>
        </a:p>
      </dgm:t>
    </dgm:pt>
    <dgm:pt modelId="{20651847-6850-42DE-82DE-58D08DD31399}" type="sibTrans" cxnId="{9603CEC3-9556-4B0C-8168-F6537BADFD24}">
      <dgm:prSet/>
      <dgm:spPr/>
      <dgm:t>
        <a:bodyPr/>
        <a:lstStyle/>
        <a:p>
          <a:endParaRPr lang="uk-UA"/>
        </a:p>
      </dgm:t>
    </dgm:pt>
    <dgm:pt modelId="{C74218E7-E723-4E89-B296-3D0AE38C444D}" type="pres">
      <dgm:prSet presAssocID="{B35D785A-FCDD-46C1-895B-E5873D248B0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EB2D13D-BD24-4110-B6E9-AF0789AEED73}" type="pres">
      <dgm:prSet presAssocID="{B35D785A-FCDD-46C1-895B-E5873D248B07}" presName="Name1" presStyleCnt="0"/>
      <dgm:spPr/>
    </dgm:pt>
    <dgm:pt modelId="{A2EA1AE0-4FEE-407E-B2AF-1E8FAF7ABEDB}" type="pres">
      <dgm:prSet presAssocID="{B35D785A-FCDD-46C1-895B-E5873D248B07}" presName="cycle" presStyleCnt="0"/>
      <dgm:spPr/>
    </dgm:pt>
    <dgm:pt modelId="{27B4512D-A5E3-4EC1-AD8E-3464D23D9009}" type="pres">
      <dgm:prSet presAssocID="{B35D785A-FCDD-46C1-895B-E5873D248B07}" presName="srcNode" presStyleLbl="node1" presStyleIdx="0" presStyleCnt="3"/>
      <dgm:spPr/>
    </dgm:pt>
    <dgm:pt modelId="{4CC83005-5CD5-42FE-B128-7E012E27DD60}" type="pres">
      <dgm:prSet presAssocID="{B35D785A-FCDD-46C1-895B-E5873D248B07}" presName="conn" presStyleLbl="parChTrans1D2" presStyleIdx="0" presStyleCnt="1"/>
      <dgm:spPr/>
      <dgm:t>
        <a:bodyPr/>
        <a:lstStyle/>
        <a:p>
          <a:endParaRPr lang="ru-RU"/>
        </a:p>
      </dgm:t>
    </dgm:pt>
    <dgm:pt modelId="{94407FE0-8B55-4275-AB44-3FF03690C708}" type="pres">
      <dgm:prSet presAssocID="{B35D785A-FCDD-46C1-895B-E5873D248B07}" presName="extraNode" presStyleLbl="node1" presStyleIdx="0" presStyleCnt="3"/>
      <dgm:spPr/>
    </dgm:pt>
    <dgm:pt modelId="{7761701A-9BD7-4AD7-B0BC-DA90AFDB5B5F}" type="pres">
      <dgm:prSet presAssocID="{B35D785A-FCDD-46C1-895B-E5873D248B07}" presName="dstNode" presStyleLbl="node1" presStyleIdx="0" presStyleCnt="3"/>
      <dgm:spPr/>
    </dgm:pt>
    <dgm:pt modelId="{F2A846F8-0C4B-418F-9EF2-C7270F452BB0}" type="pres">
      <dgm:prSet presAssocID="{805CDE81-73B5-4F77-B85B-A819D87DA84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A3B4768-080E-4344-87A0-71893D7BBACD}" type="pres">
      <dgm:prSet presAssocID="{805CDE81-73B5-4F77-B85B-A819D87DA846}" presName="accent_1" presStyleCnt="0"/>
      <dgm:spPr/>
    </dgm:pt>
    <dgm:pt modelId="{1CB8157F-F20E-400E-AE1A-412B69A15BD0}" type="pres">
      <dgm:prSet presAssocID="{805CDE81-73B5-4F77-B85B-A819D87DA846}" presName="accentRepeatNode" presStyleLbl="solidFgAcc1" presStyleIdx="0" presStyleCnt="3"/>
      <dgm:spPr/>
    </dgm:pt>
    <dgm:pt modelId="{2A36E3BF-CE5D-4B9D-A2C6-E09E4ACD30F1}" type="pres">
      <dgm:prSet presAssocID="{5DB9BC6F-6FFD-45CB-BC67-5F6BF58E62F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B533B4-DE20-438B-9C66-10E2AEEEE2EB}" type="pres">
      <dgm:prSet presAssocID="{5DB9BC6F-6FFD-45CB-BC67-5F6BF58E62FF}" presName="accent_2" presStyleCnt="0"/>
      <dgm:spPr/>
    </dgm:pt>
    <dgm:pt modelId="{979AEAA3-32CA-48E6-854D-A5938A7207E6}" type="pres">
      <dgm:prSet presAssocID="{5DB9BC6F-6FFD-45CB-BC67-5F6BF58E62FF}" presName="accentRepeatNode" presStyleLbl="solidFgAcc1" presStyleIdx="1" presStyleCnt="3"/>
      <dgm:spPr/>
    </dgm:pt>
    <dgm:pt modelId="{F9478352-3BE6-46C4-A54E-037AABF1C891}" type="pres">
      <dgm:prSet presAssocID="{EE6A66D0-26A7-4484-9C30-F14CE95C69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E874020-1554-4EFC-A78B-CD8993399B29}" type="pres">
      <dgm:prSet presAssocID="{EE6A66D0-26A7-4484-9C30-F14CE95C69A6}" presName="accent_3" presStyleCnt="0"/>
      <dgm:spPr/>
    </dgm:pt>
    <dgm:pt modelId="{7DF56D02-3130-4A98-B59D-83E108DDB31A}" type="pres">
      <dgm:prSet presAssocID="{EE6A66D0-26A7-4484-9C30-F14CE95C69A6}" presName="accentRepeatNode" presStyleLbl="solidFgAcc1" presStyleIdx="2" presStyleCnt="3"/>
      <dgm:spPr/>
    </dgm:pt>
  </dgm:ptLst>
  <dgm:cxnLst>
    <dgm:cxn modelId="{80EA042A-DF39-4252-9A17-3FB32D8DBDAC}" srcId="{B35D785A-FCDD-46C1-895B-E5873D248B07}" destId="{5DB9BC6F-6FFD-45CB-BC67-5F6BF58E62FF}" srcOrd="1" destOrd="0" parTransId="{ABF0A113-2F60-4BCB-AE73-2210F34A470F}" sibTransId="{7409045C-7243-4EA7-A2C2-F9FF88C4D459}"/>
    <dgm:cxn modelId="{F149EE9F-4141-47E7-A6EF-6757DF4F921B}" type="presOf" srcId="{B35D785A-FCDD-46C1-895B-E5873D248B07}" destId="{C74218E7-E723-4E89-B296-3D0AE38C444D}" srcOrd="0" destOrd="0" presId="urn:microsoft.com/office/officeart/2008/layout/VerticalCurvedList"/>
    <dgm:cxn modelId="{3409C30D-F013-4F46-BB2C-2D6F8185B8A0}" type="presOf" srcId="{3D3649F0-194E-4F2E-B8C1-40F5CD4EEC44}" destId="{4CC83005-5CD5-42FE-B128-7E012E27DD60}" srcOrd="0" destOrd="0" presId="urn:microsoft.com/office/officeart/2008/layout/VerticalCurvedList"/>
    <dgm:cxn modelId="{3C716654-F1B1-4EFE-A5E3-F558D401EB00}" type="presOf" srcId="{5DB9BC6F-6FFD-45CB-BC67-5F6BF58E62FF}" destId="{2A36E3BF-CE5D-4B9D-A2C6-E09E4ACD30F1}" srcOrd="0" destOrd="0" presId="urn:microsoft.com/office/officeart/2008/layout/VerticalCurvedList"/>
    <dgm:cxn modelId="{9603CEC3-9556-4B0C-8168-F6537BADFD24}" srcId="{B35D785A-FCDD-46C1-895B-E5873D248B07}" destId="{EE6A66D0-26A7-4484-9C30-F14CE95C69A6}" srcOrd="2" destOrd="0" parTransId="{62C60681-667E-43A4-8421-F568C9AC164D}" sibTransId="{20651847-6850-42DE-82DE-58D08DD31399}"/>
    <dgm:cxn modelId="{C9D67B17-8FD2-49AB-8117-1EFC668F2C56}" type="presOf" srcId="{EE6A66D0-26A7-4484-9C30-F14CE95C69A6}" destId="{F9478352-3BE6-46C4-A54E-037AABF1C891}" srcOrd="0" destOrd="0" presId="urn:microsoft.com/office/officeart/2008/layout/VerticalCurvedList"/>
    <dgm:cxn modelId="{5604E381-81DF-420F-8930-11A6C8B54DFF}" srcId="{B35D785A-FCDD-46C1-895B-E5873D248B07}" destId="{805CDE81-73B5-4F77-B85B-A819D87DA846}" srcOrd="0" destOrd="0" parTransId="{58313FC9-C832-41EB-9839-7D15946E03D5}" sibTransId="{3D3649F0-194E-4F2E-B8C1-40F5CD4EEC44}"/>
    <dgm:cxn modelId="{ED39D0D3-84BC-4F65-AFAD-3F27EA83E726}" type="presOf" srcId="{805CDE81-73B5-4F77-B85B-A819D87DA846}" destId="{F2A846F8-0C4B-418F-9EF2-C7270F452BB0}" srcOrd="0" destOrd="0" presId="urn:microsoft.com/office/officeart/2008/layout/VerticalCurvedList"/>
    <dgm:cxn modelId="{0193F19A-8B7B-49F6-BBFF-FF485F9DF7D6}" type="presParOf" srcId="{C74218E7-E723-4E89-B296-3D0AE38C444D}" destId="{DEB2D13D-BD24-4110-B6E9-AF0789AEED73}" srcOrd="0" destOrd="0" presId="urn:microsoft.com/office/officeart/2008/layout/VerticalCurvedList"/>
    <dgm:cxn modelId="{E319D2BB-C14F-46CE-8964-CE00D45933B3}" type="presParOf" srcId="{DEB2D13D-BD24-4110-B6E9-AF0789AEED73}" destId="{A2EA1AE0-4FEE-407E-B2AF-1E8FAF7ABEDB}" srcOrd="0" destOrd="0" presId="urn:microsoft.com/office/officeart/2008/layout/VerticalCurvedList"/>
    <dgm:cxn modelId="{7C3F621C-D873-4452-99D9-2B3E9D556AFE}" type="presParOf" srcId="{A2EA1AE0-4FEE-407E-B2AF-1E8FAF7ABEDB}" destId="{27B4512D-A5E3-4EC1-AD8E-3464D23D9009}" srcOrd="0" destOrd="0" presId="urn:microsoft.com/office/officeart/2008/layout/VerticalCurvedList"/>
    <dgm:cxn modelId="{56AC3B4E-C45C-47BF-9ED3-8D3A934CEFB8}" type="presParOf" srcId="{A2EA1AE0-4FEE-407E-B2AF-1E8FAF7ABEDB}" destId="{4CC83005-5CD5-42FE-B128-7E012E27DD60}" srcOrd="1" destOrd="0" presId="urn:microsoft.com/office/officeart/2008/layout/VerticalCurvedList"/>
    <dgm:cxn modelId="{9630E26D-F448-4C9A-B9D3-B1AC4396EF2E}" type="presParOf" srcId="{A2EA1AE0-4FEE-407E-B2AF-1E8FAF7ABEDB}" destId="{94407FE0-8B55-4275-AB44-3FF03690C708}" srcOrd="2" destOrd="0" presId="urn:microsoft.com/office/officeart/2008/layout/VerticalCurvedList"/>
    <dgm:cxn modelId="{245789EE-3A81-4D6A-A53D-7F9320DFFAAD}" type="presParOf" srcId="{A2EA1AE0-4FEE-407E-B2AF-1E8FAF7ABEDB}" destId="{7761701A-9BD7-4AD7-B0BC-DA90AFDB5B5F}" srcOrd="3" destOrd="0" presId="urn:microsoft.com/office/officeart/2008/layout/VerticalCurvedList"/>
    <dgm:cxn modelId="{69885037-C8A7-4C8C-AF3D-A7AE634BCDF1}" type="presParOf" srcId="{DEB2D13D-BD24-4110-B6E9-AF0789AEED73}" destId="{F2A846F8-0C4B-418F-9EF2-C7270F452BB0}" srcOrd="1" destOrd="0" presId="urn:microsoft.com/office/officeart/2008/layout/VerticalCurvedList"/>
    <dgm:cxn modelId="{7A99B2CA-A59A-45ED-B12E-E89AF43C0D2E}" type="presParOf" srcId="{DEB2D13D-BD24-4110-B6E9-AF0789AEED73}" destId="{9A3B4768-080E-4344-87A0-71893D7BBACD}" srcOrd="2" destOrd="0" presId="urn:microsoft.com/office/officeart/2008/layout/VerticalCurvedList"/>
    <dgm:cxn modelId="{B22F22EE-05C4-4F90-ABF8-30813259DCE3}" type="presParOf" srcId="{9A3B4768-080E-4344-87A0-71893D7BBACD}" destId="{1CB8157F-F20E-400E-AE1A-412B69A15BD0}" srcOrd="0" destOrd="0" presId="urn:microsoft.com/office/officeart/2008/layout/VerticalCurvedList"/>
    <dgm:cxn modelId="{599AABC1-EDB2-4128-B48C-E068474328CF}" type="presParOf" srcId="{DEB2D13D-BD24-4110-B6E9-AF0789AEED73}" destId="{2A36E3BF-CE5D-4B9D-A2C6-E09E4ACD30F1}" srcOrd="3" destOrd="0" presId="urn:microsoft.com/office/officeart/2008/layout/VerticalCurvedList"/>
    <dgm:cxn modelId="{70993602-9DCC-426A-82AB-C74896D555A5}" type="presParOf" srcId="{DEB2D13D-BD24-4110-B6E9-AF0789AEED73}" destId="{67B533B4-DE20-438B-9C66-10E2AEEEE2EB}" srcOrd="4" destOrd="0" presId="urn:microsoft.com/office/officeart/2008/layout/VerticalCurvedList"/>
    <dgm:cxn modelId="{2CCF6523-0C0D-4CF5-B952-6DFA23533A1D}" type="presParOf" srcId="{67B533B4-DE20-438B-9C66-10E2AEEEE2EB}" destId="{979AEAA3-32CA-48E6-854D-A5938A7207E6}" srcOrd="0" destOrd="0" presId="urn:microsoft.com/office/officeart/2008/layout/VerticalCurvedList"/>
    <dgm:cxn modelId="{75A8DAF7-A550-48E9-B67C-21B5E57F04F3}" type="presParOf" srcId="{DEB2D13D-BD24-4110-B6E9-AF0789AEED73}" destId="{F9478352-3BE6-46C4-A54E-037AABF1C891}" srcOrd="5" destOrd="0" presId="urn:microsoft.com/office/officeart/2008/layout/VerticalCurvedList"/>
    <dgm:cxn modelId="{9FDBB072-9BBF-4C55-B298-83454571D006}" type="presParOf" srcId="{DEB2D13D-BD24-4110-B6E9-AF0789AEED73}" destId="{BE874020-1554-4EFC-A78B-CD8993399B29}" srcOrd="6" destOrd="0" presId="urn:microsoft.com/office/officeart/2008/layout/VerticalCurvedList"/>
    <dgm:cxn modelId="{6DDA05FC-690A-458B-AD2E-AFB387E4BA3C}" type="presParOf" srcId="{BE874020-1554-4EFC-A78B-CD8993399B29}" destId="{7DF56D02-3130-4A98-B59D-83E108DDB31A}" srcOrd="0" destOrd="0" presId="urn:microsoft.com/office/officeart/2008/layout/VerticalCurvedList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BB750-7967-40A8-A2B4-941CFD72ED68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FD960-41FC-4F5C-A1B6-1252FD8D9F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39735-E34A-4BCF-9CB0-1082FE38A49F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A3D3-9E57-486C-9B3E-711F9D198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11EF0-0CE8-437B-8F58-E90B9036AADB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D3406-E863-4566-AE33-64F8E1043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0FA43-99D6-4B52-B07D-2A318F3B51A0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B47A-01A6-45FE-8509-CF0828BC3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B6C7F-5635-4541-B477-45E743DEC964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CA65-0D62-4348-AC45-3C64DD11A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B3D29-2F52-43FF-803F-CE6F251A6541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68900-9945-4F17-B40A-FE57FDEF1C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AC07-9268-4604-9E4E-52CD434D02F0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DCBE-6DBC-42BA-B216-F04E2F883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16F8F-0848-4DC3-ACF1-D54A58DEB47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FF8E5-16E3-4D28-BD0B-30C4DCEA9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2BFDB-DA36-4324-971F-90D5ED0BBE5B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A3FD-E11D-47BA-87B5-A7BC1DE2B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E9DBA-94A6-4896-8413-E60AA815DEE2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36BF-2217-40C6-9736-64348B2E4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C2B7-D4F7-40D7-A14A-EF350D951606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9D4B-E169-4749-AC41-D5D696FE2D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F7948-7124-42E0-AF8B-CDB195988389}" type="datetimeFigureOut">
              <a:rPr lang="ru-RU"/>
              <a:pPr>
                <a:defRPr/>
              </a:pPr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D5B959-0A7E-465D-999D-E0F1DCE89E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72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663" y="323851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900" dirty="0" smtClean="0"/>
              <a:t>Загальні закономірності формування </a:t>
            </a:r>
            <a:r>
              <a:rPr lang="uk-UA" sz="4900" dirty="0" err="1" smtClean="0"/>
              <a:t>адаптацій</a:t>
            </a:r>
            <a:endParaRPr lang="uk-UA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9438"/>
            <a:ext cx="283845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94400" y="1628775"/>
            <a:ext cx="28765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5600" y="3716338"/>
            <a:ext cx="2776538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94400" y="3459163"/>
            <a:ext cx="2876550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8663" y="18780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68663" y="40084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851275" y="5516563"/>
            <a:ext cx="3960813" cy="11922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МШ-23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іологія</a:t>
            </a:r>
          </a:p>
          <a:p>
            <a:pPr>
              <a:spcBef>
                <a:spcPct val="50000"/>
              </a:spcBef>
            </a:pPr>
            <a:r>
              <a:rPr lang="uk-UA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Тип уроку: засвоєння нових знань</a:t>
            </a:r>
            <a:endParaRPr lang="ru-RU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388" y="115888"/>
            <a:ext cx="8856662" cy="1296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u="sng" dirty="0">
                <a:solidFill>
                  <a:schemeClr val="bg1"/>
                </a:solidFill>
              </a:rPr>
              <a:t>АДАПТАЦІОГЕНЕЗ</a:t>
            </a:r>
            <a:r>
              <a:rPr lang="uk-UA" sz="2000" dirty="0">
                <a:solidFill>
                  <a:schemeClr val="bg1"/>
                </a:solidFill>
              </a:rPr>
              <a:t> – </a:t>
            </a:r>
            <a:r>
              <a:rPr lang="uk-UA" sz="2000" i="1" dirty="0">
                <a:solidFill>
                  <a:schemeClr val="bg1"/>
                </a:solidFill>
              </a:rPr>
              <a:t>процес формування нових пристосувань або удосконалення існуючих до певних умов існування завдяки зміні генетичної структури популяції під дією еволюційних чинників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СПОСОБИ ФОРМУВАННЯ АДАПТАЦІЙ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429000"/>
            <a:ext cx="38877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4211638" y="4149725"/>
            <a:ext cx="1296987" cy="863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3429000"/>
            <a:ext cx="35274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539750" y="1989138"/>
            <a:ext cx="8135938" cy="12239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400" b="1" dirty="0" err="1">
                <a:solidFill>
                  <a:schemeClr val="bg1"/>
                </a:solidFill>
              </a:rPr>
              <a:t>Комбінативний</a:t>
            </a:r>
            <a:r>
              <a:rPr lang="uk-UA" sz="2400" dirty="0">
                <a:solidFill>
                  <a:schemeClr val="bg1"/>
                </a:solidFill>
              </a:rPr>
              <a:t> - пристосування формуються шляхом комбінування кількох мутацій і подальшого закріплення найбільш вдалого варіанта</a:t>
            </a:r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0825" y="188913"/>
            <a:ext cx="8785225" cy="936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err="1">
                <a:solidFill>
                  <a:schemeClr val="bg1"/>
                </a:solidFill>
              </a:rPr>
              <a:t>Преадаптивний</a:t>
            </a:r>
            <a:r>
              <a:rPr lang="uk-UA" dirty="0">
                <a:solidFill>
                  <a:schemeClr val="bg1"/>
                </a:solidFill>
              </a:rPr>
              <a:t> - </a:t>
            </a:r>
            <a:r>
              <a:rPr lang="ru-RU" i="1" dirty="0" err="1">
                <a:solidFill>
                  <a:schemeClr val="bg1"/>
                </a:solidFill>
              </a:rPr>
              <a:t>еволюційні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зміни</a:t>
            </a:r>
            <a:r>
              <a:rPr lang="ru-RU" i="1" dirty="0">
                <a:solidFill>
                  <a:schemeClr val="bg1"/>
                </a:solidFill>
              </a:rPr>
              <a:t>, </a:t>
            </a:r>
            <a:r>
              <a:rPr lang="ru-RU" i="1" dirty="0" err="1">
                <a:solidFill>
                  <a:schemeClr val="bg1"/>
                </a:solidFill>
              </a:rPr>
              <a:t>що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забезпечують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появу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нових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пристосувань</a:t>
            </a:r>
            <a:r>
              <a:rPr lang="ru-RU" i="1" dirty="0">
                <a:solidFill>
                  <a:schemeClr val="bg1"/>
                </a:solidFill>
              </a:rPr>
              <a:t> за </a:t>
            </a:r>
            <a:r>
              <a:rPr lang="ru-RU" i="1" dirty="0" err="1">
                <a:solidFill>
                  <a:schemeClr val="bg1"/>
                </a:solidFill>
              </a:rPr>
              <a:t>участі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сформованих</a:t>
            </a:r>
            <a:r>
              <a:rPr lang="ru-RU" i="1" dirty="0">
                <a:solidFill>
                  <a:schemeClr val="bg1"/>
                </a:solidFill>
              </a:rPr>
              <a:t> структур </a:t>
            </a:r>
            <a:r>
              <a:rPr lang="ru-RU" i="1" dirty="0" err="1">
                <a:solidFill>
                  <a:schemeClr val="bg1"/>
                </a:solidFill>
              </a:rPr>
              <a:t>організмів</a:t>
            </a:r>
            <a:r>
              <a:rPr lang="ru-RU" i="1" dirty="0">
                <a:solidFill>
                  <a:schemeClr val="bg1"/>
                </a:solidFill>
              </a:rPr>
              <a:t> у </a:t>
            </a:r>
            <a:r>
              <a:rPr lang="ru-RU" i="1" dirty="0" err="1">
                <a:solidFill>
                  <a:schemeClr val="bg1"/>
                </a:solidFill>
              </a:rPr>
              <a:t>змінених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умовах</a:t>
            </a:r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err="1">
                <a:solidFill>
                  <a:schemeClr val="bg1"/>
                </a:solidFill>
              </a:rPr>
              <a:t>існування</a:t>
            </a:r>
            <a:r>
              <a:rPr lang="uk-UA" i="1" dirty="0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27138"/>
            <a:ext cx="3240087" cy="2300287"/>
          </a:xfrm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268413"/>
            <a:ext cx="324008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68288" y="3694113"/>
            <a:ext cx="8785225" cy="9350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 err="1">
                <a:solidFill>
                  <a:schemeClr val="bg1"/>
                </a:solidFill>
              </a:rPr>
              <a:t>Постадаптивний</a:t>
            </a:r>
            <a:r>
              <a:rPr lang="uk-UA" sz="2000" dirty="0">
                <a:solidFill>
                  <a:schemeClr val="bg1"/>
                </a:solidFill>
              </a:rPr>
              <a:t> -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еволюційні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зміни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організмів</a:t>
            </a:r>
            <a:r>
              <a:rPr lang="ru-RU" sz="2000" i="1" dirty="0">
                <a:solidFill>
                  <a:schemeClr val="bg1"/>
                </a:solidFill>
              </a:rPr>
              <a:t>, </a:t>
            </a:r>
            <a:r>
              <a:rPr lang="ru-RU" sz="2000" i="1" dirty="0" err="1">
                <a:solidFill>
                  <a:schemeClr val="bg1"/>
                </a:solidFill>
              </a:rPr>
              <a:t>що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удосконалюють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існуючі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пристосування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даного</a:t>
            </a:r>
            <a:r>
              <a:rPr lang="ru-RU" sz="2000" i="1" dirty="0">
                <a:solidFill>
                  <a:schemeClr val="bg1"/>
                </a:solidFill>
              </a:rPr>
              <a:t> виду до </a:t>
            </a:r>
            <a:r>
              <a:rPr lang="ru-RU" sz="2000" i="1" dirty="0" err="1">
                <a:solidFill>
                  <a:schemeClr val="bg1"/>
                </a:solidFill>
              </a:rPr>
              <a:t>вже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err="1">
                <a:solidFill>
                  <a:schemeClr val="bg1"/>
                </a:solidFill>
              </a:rPr>
              <a:t>освоєних</a:t>
            </a:r>
            <a:r>
              <a:rPr lang="ru-RU" sz="2000" i="1" dirty="0">
                <a:solidFill>
                  <a:schemeClr val="bg1"/>
                </a:solidFill>
              </a:rPr>
              <a:t> ним умов </a:t>
            </a:r>
            <a:r>
              <a:rPr lang="ru-RU" sz="2000" i="1" dirty="0" err="1">
                <a:solidFill>
                  <a:schemeClr val="bg1"/>
                </a:solidFill>
              </a:rPr>
              <a:t>існування</a:t>
            </a:r>
            <a:r>
              <a:rPr lang="uk-UA" sz="20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110163"/>
            <a:ext cx="2232025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95550" y="5186363"/>
            <a:ext cx="1931988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60900" y="5226050"/>
            <a:ext cx="19510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4816475"/>
            <a:ext cx="218122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2051050" y="6165850"/>
            <a:ext cx="7921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3" name="Стрелка вправо 12"/>
          <p:cNvSpPr/>
          <p:nvPr/>
        </p:nvSpPr>
        <p:spPr>
          <a:xfrm>
            <a:off x="4032250" y="6142038"/>
            <a:ext cx="7921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14" name="Стрелка вправо 13"/>
          <p:cNvSpPr/>
          <p:nvPr/>
        </p:nvSpPr>
        <p:spPr>
          <a:xfrm>
            <a:off x="6048375" y="6142038"/>
            <a:ext cx="792163" cy="3603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481762"/>
          </a:xfrm>
        </p:spPr>
        <p:txBody>
          <a:bodyPr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ЗАКОНОМІРНОСТІ ФОРМУВАННЯ АДАПТАЦІЙ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981075"/>
          <a:ext cx="8640763" cy="5089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4"/>
                <a:gridCol w="55446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Назва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bg1"/>
                          </a:solidFill>
                        </a:rPr>
                        <a:t>Визначення</a:t>
                      </a:r>
                      <a:endParaRPr lang="uk-UA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 адаптивності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у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відповідь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на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дію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умов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середовища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в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усіх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біосистем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на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всіх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рівнях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організації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живої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матерії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формуються</a:t>
                      </a:r>
                      <a:r>
                        <a:rPr lang="ru-RU" sz="2000" b="1" i="1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7030A0"/>
                          </a:solidFill>
                        </a:rPr>
                        <a:t>пристосування</a:t>
                      </a:r>
                      <a:endParaRPr lang="uk-UA" sz="2000" b="1" i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 екологічної індивідуальності </a:t>
                      </a:r>
                      <a:r>
                        <a:rPr lang="uk-UA" sz="2000" b="1" dirty="0" err="1" smtClean="0"/>
                        <a:t>адаптацій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кожен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вид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специфічний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за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екологічними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можливостями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адаптації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,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двох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ідентичних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видів</a:t>
                      </a:r>
                      <a:r>
                        <a:rPr lang="ru-RU" sz="2000" b="1" i="1" dirty="0" smtClean="0">
                          <a:solidFill>
                            <a:srgbClr val="002060"/>
                          </a:solidFill>
                        </a:rPr>
                        <a:t> не </a:t>
                      </a:r>
                      <a:r>
                        <a:rPr lang="ru-RU" sz="2000" b="1" i="1" dirty="0" err="1" smtClean="0">
                          <a:solidFill>
                            <a:srgbClr val="002060"/>
                          </a:solidFill>
                        </a:rPr>
                        <a:t>існує</a:t>
                      </a:r>
                      <a:endParaRPr lang="uk-UA" sz="2000" b="1" i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</a:t>
                      </a:r>
                      <a:r>
                        <a:rPr lang="uk-UA" sz="2000" b="1" baseline="0" dirty="0" smtClean="0"/>
                        <a:t> відносної незалежності </a:t>
                      </a:r>
                      <a:r>
                        <a:rPr lang="uk-UA" sz="2000" b="1" baseline="0" dirty="0" err="1" smtClean="0"/>
                        <a:t>адаптацій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rgbClr val="C00000"/>
                          </a:solidFill>
                        </a:rPr>
                        <a:t>висока адаптивність до одного з екологічних чинників не дає такого самого ступеня пристосовуваності до інших умов життя</a:t>
                      </a:r>
                      <a:endParaRPr lang="uk-UA" sz="20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uk-UA" sz="2000" b="1" dirty="0" smtClean="0"/>
                        <a:t>Правило двох рівнів </a:t>
                      </a:r>
                      <a:r>
                        <a:rPr lang="uk-UA" sz="2000" b="1" dirty="0" err="1" smtClean="0"/>
                        <a:t>адаптацій</a:t>
                      </a:r>
                      <a:endParaRPr lang="uk-U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біосистеми адаптуються до умов існування двома способами: шляхом функціональних </a:t>
                      </a:r>
                      <a:r>
                        <a:rPr lang="uk-UA" sz="2000" b="1" i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адаптацій</a:t>
                      </a:r>
                      <a:r>
                        <a:rPr lang="uk-UA" sz="2000" b="1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 межах сталого рівня стабілізації системи та шляхом зміни цього загального рівня стабілізації</a:t>
                      </a:r>
                      <a:endParaRPr lang="uk-UA" sz="2000" b="1" i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15888"/>
            <a:ext cx="8856662" cy="6481762"/>
          </a:xfrm>
        </p:spPr>
        <p:txBody>
          <a:bodyPr>
            <a:normAutofit/>
          </a:bodyPr>
          <a:lstStyle/>
          <a:p>
            <a:pPr marL="137160" indent="0" algn="ctr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 </a:t>
            </a:r>
            <a:r>
              <a:rPr lang="uk-UA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адаптацій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/>
        </p:nvGraphicFramePr>
        <p:xfrm>
          <a:off x="0" y="332656"/>
          <a:ext cx="89644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uk-UA" smtClean="0">
                <a:ln>
                  <a:noFill/>
                </a:ln>
                <a:solidFill>
                  <a:schemeClr val="tx1"/>
                </a:solidFill>
                <a:effectLst/>
              </a:rPr>
              <a:t>Домашнє завдання:</a:t>
            </a:r>
            <a:endParaRPr lang="ru-RU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1. Скласти конспект  (письмово).</a:t>
            </a:r>
          </a:p>
          <a:p>
            <a:pPr eaLnBrk="1" hangingPunct="1"/>
            <a:r>
              <a:rPr lang="uk-UA" smtClean="0"/>
              <a:t>2. Дайте відповіді на запитання (письмово):</a:t>
            </a:r>
          </a:p>
          <a:p>
            <a:pPr eaLnBrk="1" hangingPunct="1"/>
            <a:r>
              <a:rPr lang="uk-UA" smtClean="0"/>
              <a:t>1. Які властивості адаптацій є найзагальнішими?</a:t>
            </a:r>
          </a:p>
          <a:p>
            <a:pPr eaLnBrk="1" hangingPunct="1"/>
            <a:r>
              <a:rPr lang="uk-UA" smtClean="0"/>
              <a:t>2. На конкретному прикладі поясніть суть найзагальніших властивостей адаптацій.</a:t>
            </a:r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51</TotalTime>
  <Words>194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Загальні закономірності формування адаптацій</dc:title>
  <dc:creator>Павло Пантелеєнко</dc:creator>
  <cp:lastModifiedBy>Natali</cp:lastModifiedBy>
  <cp:revision>13</cp:revision>
  <dcterms:created xsi:type="dcterms:W3CDTF">2019-08-20T17:32:18Z</dcterms:created>
  <dcterms:modified xsi:type="dcterms:W3CDTF">2020-05-11T05:43:51Z</dcterms:modified>
</cp:coreProperties>
</file>