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2" r:id="rId4"/>
    <p:sldId id="273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75" r:id="rId14"/>
    <p:sldId id="28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C505-FAD7-481F-8E2B-1EA12293EE4B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4B548-21EE-42CF-AF50-7C6EABA47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5189-2660-4B43-AF3F-54AE20C5CA93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892D-F298-4777-A032-E60378844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5A1F-8025-4BDB-B5D5-7CB55F2C8C01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F6FD-D881-4F08-8F9F-55A824CA8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35BF-1B20-47B9-8A0B-8ACF696184CF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B0CC3-7FE5-4D99-BF19-570393867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187D-49B7-457A-B2DF-089162172C67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841EF-B45D-448C-B442-2EA5B6093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BB679-7D1E-463F-9C49-3081E5360E09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2656-6736-41A7-8CF7-B6A58D228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D93B9-5AA3-44B7-8612-BA881CACCE4E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C9D05-FEFB-49DF-8C52-FA05F6E04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232B-0A19-4D3F-B967-E64907F1F897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B7862-2FE5-4657-80B3-368A303E4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8E078-DF48-4AA3-854A-3236A4DCD09D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95B1-5269-46E6-8100-9F06C1F49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A1A0-B65C-43A4-8CE2-8716536E44E7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5D0F-B2D0-4C5C-AB09-BDBC1A696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0B0CE-B75C-4AC2-BD3B-510B5B76FAAB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F283-CBEF-4E64-8FA5-E3239E885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384D56-ACCC-4A23-A27D-9E0B384A9AC2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724D4C-42FA-46A0-B0C4-E6267F6E0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79" r:id="rId5"/>
    <p:sldLayoutId id="2147483680" r:id="rId6"/>
    <p:sldLayoutId id="2147483681" r:id="rId7"/>
    <p:sldLayoutId id="2147483686" r:id="rId8"/>
    <p:sldLayoutId id="2147483687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C%D1%96%D1%82_%D0%9C%D0%B0%D0%B9%D0%BA%D0%BB" TargetMode="External"/><Relationship Id="rId3" Type="http://schemas.openxmlformats.org/officeDocument/2006/relationships/hyperlink" Target="https://uk.wikipedia.org/wiki/28_%D0%B3%D1%80%D1%83%D0%B4%D0%BD%D1%8F" TargetMode="External"/><Relationship Id="rId7" Type="http://schemas.openxmlformats.org/officeDocument/2006/relationships/hyperlink" Target="https://uk.wikipedia.org/wiki/%D0%9D%D0%BE%D0%B1%D0%B5%D0%BB%D1%96%D0%B2%D1%81%D1%8C%D0%BA%D0%B0_%D0%BF%D1%80%D0%B5%D0%BC%D1%96%D1%8F_%D0%B7_%D1%85%D1%96%D0%BC%D1%96%D1%97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1%D0%A8%D0%90" TargetMode="External"/><Relationship Id="rId5" Type="http://schemas.openxmlformats.org/officeDocument/2006/relationships/hyperlink" Target="https://uk.wikipedia.org/w/index.php?title=%D0%9B%D0%B5%D0%BD%D0%BE%D1%97%D1%80_(%D0%9F%D1%96%D0%B2%D0%BD%D1%96%D1%87%D0%BD%D0%B0_%D0%9A%D0%B0%D1%80%D0%BE%D0%BB%D1%96%D0%BD%D0%B0)&amp;action=edit&amp;redlink=1" TargetMode="External"/><Relationship Id="rId4" Type="http://schemas.openxmlformats.org/officeDocument/2006/relationships/hyperlink" Target="https://uk.wikipedia.org/wiki/19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575" y="2143125"/>
            <a:ext cx="4700590" cy="358459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СУЧАСНІ МОЛЕКУЛЯРНО-ГЕНЕТИЧНІ МЕТОДИ</a:t>
            </a:r>
            <a:br>
              <a:rPr lang="ru-RU" dirty="0" smtClean="0"/>
            </a:br>
            <a:r>
              <a:rPr lang="ru-RU" dirty="0" smtClean="0"/>
              <a:t>ДОСЛІДЖЕНЬ СПАДКОВОСТІ ЛЮДИНИ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3263" y="5229225"/>
            <a:ext cx="4630737" cy="162877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ГРУПА С-11.</a:t>
            </a:r>
          </a:p>
          <a:p>
            <a:pPr eaLnBrk="1" hangingPunct="1"/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БІОЛОГІЯ.</a:t>
            </a:r>
          </a:p>
          <a:p>
            <a:pPr eaLnBrk="1" hangingPunct="1"/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 уроку: урок засвоєння нових знань.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Генетичні маркери</a:t>
            </a:r>
            <a:endParaRPr lang="uk-UA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– </a:t>
            </a:r>
            <a:r>
              <a:rPr lang="uk-UA" i="1" dirty="0" smtClean="0"/>
              <a:t>специфічні </a:t>
            </a:r>
            <a:r>
              <a:rPr lang="uk-UA" i="1" dirty="0" err="1" smtClean="0"/>
              <a:t>нуклеотидні</a:t>
            </a:r>
            <a:r>
              <a:rPr lang="uk-UA" i="1" dirty="0" smtClean="0"/>
              <a:t> послідовності з відомою первинною структурою, які дають змогу ідентифікувати аналізовану нуклеїнову кислоту</a:t>
            </a:r>
            <a:r>
              <a:rPr lang="uk-UA" dirty="0" smtClean="0"/>
              <a:t>. Молекулярно-генетичними маркерами можуть бути білки та ділянки ДНК у вигляді генів або коротких послідовностей </a:t>
            </a:r>
            <a:r>
              <a:rPr lang="uk-UA" dirty="0" err="1" smtClean="0"/>
              <a:t>нуклеотидів</a:t>
            </a:r>
            <a:r>
              <a:rPr lang="uk-UA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сьогодні генетичні маркери вже застосовуються в таких галузях діяльності людини, як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криміналістика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біотехнологія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селекція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антропологія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генетична інженерія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медицина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спорт 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2531" name="Picture 2" descr="ÐÐ°ÑÑÐ¸Ð½ÐºÐ¸ Ð¿Ð¾ Ð·Ð°Ð¿ÑÐ¾ÑÑ Ð³ÐµÐ½ÐµÑÐ¸ÑÐ½Ñ Ð¼Ð°ÑÐºÐµÑ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500438"/>
            <a:ext cx="538956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Молекулярно-генетичні дослідження застосовуються: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 клінічній лабораторній діагностиці: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діагностика вірусних інфекцій (ВІЛ, гепатит, статеві інфекції та ін.);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визначення батьківства;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діагностика спадкових хвороб (виявлення мутацій);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судова медицина (ідентифікація особи).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uk-U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dirty="0"/>
          </a:p>
        </p:txBody>
      </p:sp>
      <p:pic>
        <p:nvPicPr>
          <p:cNvPr id="23555" name="Picture 2" descr="ÐÐ°ÑÑÐ¸Ð½ÐºÐ¸ Ð¿Ð¾ Ð·Ð°Ð¿ÑÐ¾ÑÑ ÐÐÐ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4357688"/>
            <a:ext cx="3429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737" y="6350"/>
            <a:ext cx="8229601" cy="9397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FFFF00"/>
                </a:solidFill>
              </a:rPr>
              <a:t>Самостійна робота на зіставлення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24578" name="Місце для вмісту 2"/>
          <p:cNvSpPr>
            <a:spLocks noGrp="1"/>
          </p:cNvSpPr>
          <p:nvPr>
            <p:ph idx="1"/>
          </p:nvPr>
        </p:nvSpPr>
        <p:spPr>
          <a:xfrm>
            <a:off x="323850" y="1341438"/>
            <a:ext cx="8229600" cy="4525962"/>
          </a:xfrm>
        </p:spPr>
        <p:txBody>
          <a:bodyPr/>
          <a:lstStyle/>
          <a:p>
            <a:pPr eaLnBrk="1" hangingPunct="1"/>
            <a:r>
              <a:rPr lang="uk-UA" sz="2000" smtClean="0"/>
              <a:t>Зіставте запропоновані терміни із визначеннями. Заповніть табличку відповідей та отримайте назву науки, що вивчає ДНК одного організму. Поясніть перспективи цієї науки.</a:t>
            </a:r>
          </a:p>
        </p:txBody>
      </p:sp>
      <p:graphicFrame>
        <p:nvGraphicFramePr>
          <p:cNvPr id="25662" name="Group 62"/>
          <p:cNvGraphicFramePr>
            <a:graphicFrameLocks noGrp="1"/>
          </p:cNvGraphicFramePr>
          <p:nvPr/>
        </p:nvGraphicFramePr>
        <p:xfrm>
          <a:off x="500063" y="3068638"/>
          <a:ext cx="8643937" cy="2932112"/>
        </p:xfrm>
        <a:graphic>
          <a:graphicData uri="http://schemas.openxmlformats.org/drawingml/2006/table">
            <a:tbl>
              <a:tblPr/>
              <a:tblGrid>
                <a:gridCol w="1831975"/>
                <a:gridCol w="68119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Репарація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Використання спадкової інформації генів для синтезу білків і РНК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Реплікація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 Процес виправлення клітиною пошкоджень її ДНК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Транскрипція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 Процес самоподвоєння молекули ДНК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Трансляція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І Сукупність всієї спадкової генетичної інформації організму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Кросинговер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 Процес утворення додаткових копій фрагмента ДНК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Геном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 Процес переписування інформації з ДНК на іРНК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 Ампліфікація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 Обмін ділянками між гомологічними хромосомами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 Експресія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 Синтез білків на матриці іРНК, що відбувається на рибосомах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я 7"/>
          <p:cNvGraphicFramePr>
            <a:graphicFrameLocks noGrp="1"/>
          </p:cNvGraphicFramePr>
          <p:nvPr/>
        </p:nvGraphicFramePr>
        <p:xfrm>
          <a:off x="1476375" y="2060575"/>
          <a:ext cx="6096000" cy="741363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ВИСНОВКИ:</a:t>
            </a:r>
            <a:endParaRPr lang="uk-UA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err="1" smtClean="0"/>
              <a:t>молекулярна</a:t>
            </a:r>
            <a:r>
              <a:rPr lang="ru-RU" dirty="0" smtClean="0"/>
              <a:t> генетика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зберігають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генетичну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функціональні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особливостями організації молекулярно-генетичних методів досліджень є використання фрагментів ДНК, </a:t>
            </a:r>
            <a:r>
              <a:rPr lang="uk-UA" dirty="0" err="1" smtClean="0"/>
              <a:t>ферментів-рестриктаз</a:t>
            </a:r>
            <a:r>
              <a:rPr lang="uk-UA" dirty="0" smtClean="0"/>
              <a:t> і спеціальних методів для отримання, розмноження й вивчення ділянок ДНК 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err="1" smtClean="0"/>
              <a:t>секвенування</a:t>
            </a:r>
            <a:r>
              <a:rPr lang="uk-UA" dirty="0" smtClean="0"/>
              <a:t> генів, </a:t>
            </a:r>
            <a:r>
              <a:rPr lang="uk-UA" dirty="0" err="1" smtClean="0"/>
              <a:t>полімеразна</a:t>
            </a:r>
            <a:r>
              <a:rPr lang="uk-UA" dirty="0" smtClean="0"/>
              <a:t> ланцюгова реакція,</a:t>
            </a:r>
            <a:br>
              <a:rPr lang="uk-UA" dirty="0" smtClean="0"/>
            </a:br>
            <a:r>
              <a:rPr lang="uk-UA" dirty="0" smtClean="0"/>
              <a:t>застосування генетичних маркерів допомагають вивчати </a:t>
            </a:r>
            <a:r>
              <a:rPr lang="uk-UA" dirty="0" err="1" smtClean="0"/>
              <a:t>процесижиттєдіяльності</a:t>
            </a:r>
            <a:r>
              <a:rPr lang="uk-UA" dirty="0" smtClean="0"/>
              <a:t> на молекулярному рівні організації життя й застосовувати ці знання в різних галузях діяльності людини </a:t>
            </a:r>
            <a:br>
              <a:rPr lang="uk-UA" dirty="0" smtClean="0"/>
            </a:b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Домашнє завдання:</a:t>
            </a:r>
            <a:endParaRPr lang="uk-UA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626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Опрацювати матеріал та скласти конспект в зошит.</a:t>
            </a:r>
          </a:p>
          <a:p>
            <a:pPr eaLnBrk="1" hangingPunct="1"/>
            <a:r>
              <a:rPr lang="uk-UA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Виконати завдання (слайд №12).</a:t>
            </a:r>
          </a:p>
          <a:p>
            <a:pPr eaLnBrk="1" hangingPunct="1"/>
            <a:r>
              <a:rPr lang="uk-UA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Дайте відповідь на запитання: </a:t>
            </a:r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Поясніть значення застосування генетичних маркерів</a:t>
            </a:r>
            <a:r>
              <a:rPr lang="uk-UA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5400" i="1" dirty="0" smtClean="0">
                <a:solidFill>
                  <a:schemeClr val="accent6">
                    <a:tint val="1000"/>
                  </a:schemeClr>
                </a:solidFill>
              </a:rPr>
              <a:t>Індивідуальність </a:t>
            </a:r>
            <a:endParaRPr lang="uk-UA" sz="54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4338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i="1" smtClean="0"/>
              <a:t>Індивідуальність (від лат. </a:t>
            </a:r>
            <a:r>
              <a:rPr lang="en-US" i="1" smtClean="0"/>
              <a:t>individuum – </a:t>
            </a:r>
            <a:r>
              <a:rPr lang="uk-UA" i="1" smtClean="0"/>
              <a:t>неподільне, неповторне) – неповторна своєрідність будь-якого явища, окремої істоти, людини.</a:t>
            </a:r>
            <a:br>
              <a:rPr lang="uk-UA" i="1" smtClean="0"/>
            </a:br>
            <a:r>
              <a:rPr lang="uk-UA" i="1" smtClean="0"/>
              <a:t>                                                                                З енциклопедії</a:t>
            </a:r>
            <a:r>
              <a:rPr lang="uk-UA" smtClean="0"/>
              <a:t> </a:t>
            </a:r>
            <a:br>
              <a:rPr lang="uk-UA" smtClean="0"/>
            </a:br>
            <a:endParaRPr lang="uk-UA" smtClean="0"/>
          </a:p>
        </p:txBody>
      </p:sp>
      <p:pic>
        <p:nvPicPr>
          <p:cNvPr id="14339" name="Picture 2" descr="ÐÐµÐ´Ð¸ÐºÐ¾-Ð³ÐµÐ½ÐµÑÐ¸ÑÐµÑÐºÐ¾Ðµ ÐºÐ¾Ð½ÑÑÐ»ÑÑÐ¸ÑÐ¾Ð²Ð°Ð½Ð¸Ðµ"/>
          <p:cNvPicPr>
            <a:picLocks noChangeAspect="1" noChangeArrowheads="1"/>
          </p:cNvPicPr>
          <p:nvPr/>
        </p:nvPicPr>
        <p:blipFill>
          <a:blip r:embed="rId2"/>
          <a:srcRect l="18652" t="47121" r="16557" b="9685"/>
          <a:stretch>
            <a:fillRect/>
          </a:stretch>
        </p:blipFill>
        <p:spPr bwMode="auto">
          <a:xfrm>
            <a:off x="1643063" y="3643313"/>
            <a:ext cx="571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6">
                    <a:tint val="1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tint val="1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 предметом </a:t>
            </a:r>
            <a:r>
              <a:rPr lang="ru-RU" dirty="0" err="1" smtClean="0">
                <a:solidFill>
                  <a:schemeClr val="accent6">
                    <a:tint val="1000"/>
                  </a:schemeClr>
                </a:solidFill>
              </a:rPr>
              <a:t>досліджень</a:t>
            </a: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tint val="1000"/>
                  </a:schemeClr>
                </a:solidFill>
              </a:rPr>
              <a:t>молекулярної</a:t>
            </a: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 генетики? </a:t>
            </a:r>
            <a:endParaRPr lang="uk-UA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>
          <a:xfrm>
            <a:off x="285750" y="1857375"/>
            <a:ext cx="5214938" cy="4714875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МОЛЕКУЛЯРНА ГЕНЕТИКА </a:t>
            </a:r>
            <a:r>
              <a:rPr lang="uk-UA" sz="3600" dirty="0" smtClean="0"/>
              <a:t>– </a:t>
            </a:r>
            <a:r>
              <a:rPr lang="uk-UA" sz="3600" i="1" dirty="0" smtClean="0"/>
              <a:t>це розділ генетики й молекулярної біології, що вивчає молекулярні основи спадковості й мінливості живих організмів і вірусів</a:t>
            </a:r>
            <a:r>
              <a:rPr lang="uk-UA" sz="3600" dirty="0" smtClean="0"/>
              <a:t>. </a:t>
            </a:r>
            <a:br>
              <a:rPr lang="uk-UA" sz="3600" dirty="0" smtClean="0"/>
            </a:br>
            <a:endParaRPr lang="uk-UA" sz="360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>
          <a:xfrm>
            <a:off x="6072188" y="4857750"/>
            <a:ext cx="2614612" cy="1268413"/>
          </a:xfrm>
        </p:spPr>
        <p:txBody>
          <a:bodyPr rtlCol="0"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Предмет досліджень молекулярної</a:t>
            </a:r>
            <a:br>
              <a:rPr lang="uk-UA" dirty="0" smtClean="0"/>
            </a:br>
            <a:r>
              <a:rPr lang="uk-UA" dirty="0" err="1" smtClean="0"/>
              <a:t>генгетики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15364" name="Picture 2" descr="https://history.vn.ua/pidruchniki/sobol-biology-and-ecology-10-class-2018-standard-level/sobol-biology-and-ecology-10-class-2018-standard-level.files/image2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928813"/>
            <a:ext cx="29035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Найголовнішими досягненнями молекулярної генетики є :</a:t>
            </a:r>
            <a:endParaRPr lang="uk-UA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71625" y="1600200"/>
            <a:ext cx="7358063" cy="4525963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sz="2800" dirty="0" smtClean="0"/>
              <a:t>з'ясування хімічної природи гена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sz="2800" dirty="0" smtClean="0"/>
              <a:t>штучний синтез гена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sz="2800" dirty="0" smtClean="0"/>
              <a:t>з'ясування механізмів </a:t>
            </a:r>
            <a:r>
              <a:rPr lang="uk-UA" sz="2800" i="1" dirty="0" smtClean="0"/>
              <a:t>реплікації, транскрипції, зворотної транскрипції, трансляції, репарації, </a:t>
            </a:r>
            <a:r>
              <a:rPr lang="uk-UA" sz="2800" dirty="0" smtClean="0"/>
              <a:t>регуляції </a:t>
            </a:r>
            <a:r>
              <a:rPr lang="uk-UA" sz="2800" i="1" dirty="0" smtClean="0"/>
              <a:t>експресії </a:t>
            </a:r>
            <a:r>
              <a:rPr lang="uk-UA" sz="2800" dirty="0" smtClean="0"/>
              <a:t>та біосинтезу білків.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sz="28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Основою цієї науки є концепція </a:t>
            </a:r>
            <a:r>
              <a:rPr lang="uk-UA" sz="4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генетичного коду</a:t>
            </a:r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800" dirty="0" smtClean="0"/>
          </a:p>
        </p:txBody>
      </p:sp>
      <p:sp>
        <p:nvSpPr>
          <p:cNvPr id="12" name="Стрілка кутом догори 11"/>
          <p:cNvSpPr/>
          <p:nvPr/>
        </p:nvSpPr>
        <p:spPr>
          <a:xfrm rot="5400000">
            <a:off x="607219" y="1178719"/>
            <a:ext cx="785812" cy="1143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Стрілка кутом догори 12"/>
          <p:cNvSpPr/>
          <p:nvPr/>
        </p:nvSpPr>
        <p:spPr>
          <a:xfrm rot="5400000">
            <a:off x="607219" y="1893094"/>
            <a:ext cx="785812" cy="1143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4" name="Стрілка кутом догори 13"/>
          <p:cNvSpPr/>
          <p:nvPr/>
        </p:nvSpPr>
        <p:spPr>
          <a:xfrm rot="5400000">
            <a:off x="571500" y="2643188"/>
            <a:ext cx="857250" cy="1143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5409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особливості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організації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молекулярно ­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генетичних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досліджень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спадковості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 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Молекулярно­генетичні</a:t>
            </a:r>
            <a:r>
              <a:rPr lang="uk-U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методи </a:t>
            </a:r>
            <a:r>
              <a:rPr lang="uk-UA" dirty="0" smtClean="0"/>
              <a:t>– </a:t>
            </a:r>
            <a:r>
              <a:rPr lang="uk-UA" i="1" dirty="0" smtClean="0"/>
              <a:t>це методи дослідження структури й мінливості генетичного апарату, з яким пов’язані процеси збереження й реалізації</a:t>
            </a:r>
            <a:br>
              <a:rPr lang="uk-UA" i="1" dirty="0" smtClean="0"/>
            </a:br>
            <a:r>
              <a:rPr lang="uk-UA" i="1" dirty="0" smtClean="0"/>
              <a:t>спадкової інформації.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 їх допомогою науковці можуть визначати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подібність та відмінності геномів різних організмів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виявляти ушкодження структури ДНК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встановлювати </a:t>
            </a:r>
            <a:r>
              <a:rPr lang="uk-UA" dirty="0" err="1" smtClean="0"/>
              <a:t>нуклеотидні</a:t>
            </a:r>
            <a:r>
              <a:rPr lang="uk-UA" dirty="0" smtClean="0"/>
              <a:t> послідовності генів у нормі й у разі захворювань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17411" name="Picture 2" descr="ÐÐ°ÑÑÐ¸Ð½ÐºÐ¸ Ð¿Ð¾ Ð·Ð°Ð¿ÑÐ¾ÑÑ ÐÐÐ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5059363"/>
            <a:ext cx="371475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Етапи дослідження є такими: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4572000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1) Отримання зразків ДНК: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виділення всієї (</a:t>
            </a:r>
            <a:r>
              <a:rPr lang="uk-UA" dirty="0" err="1" smtClean="0"/>
              <a:t>геномної</a:t>
            </a:r>
            <a:r>
              <a:rPr lang="uk-UA" dirty="0" smtClean="0"/>
              <a:t>) ДНК з клітин;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рестрикція ДНК — отримання окремих фрагментів (які розривають ДНК за певними послідовностями).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2) Ампліфікація — накопичення </a:t>
            </a:r>
            <a:r>
              <a:rPr lang="uk-UA" dirty="0" smtClean="0"/>
              <a:t>(клонування) однакових фрагментів ДНК. Застосовується метод </a:t>
            </a:r>
            <a:r>
              <a:rPr lang="uk-UA" dirty="0" err="1" smtClean="0"/>
              <a:t>полімеразної</a:t>
            </a:r>
            <a:r>
              <a:rPr lang="uk-UA" dirty="0" smtClean="0"/>
              <a:t> ланцюгової реакції (ПЛР):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dirty="0" err="1" smtClean="0"/>
              <a:t>дволанцюгова</a:t>
            </a:r>
            <a:r>
              <a:rPr lang="uk-UA" dirty="0" smtClean="0"/>
              <a:t> ДНК розділяється на </a:t>
            </a:r>
            <a:r>
              <a:rPr lang="uk-UA" dirty="0" err="1" smtClean="0"/>
              <a:t>одноланцюгові</a:t>
            </a:r>
            <a:r>
              <a:rPr lang="uk-UA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err="1" smtClean="0"/>
              <a:t>копіюювання</a:t>
            </a:r>
            <a:r>
              <a:rPr lang="ru-RU" dirty="0" smtClean="0"/>
              <a:t> </a:t>
            </a:r>
            <a:r>
              <a:rPr lang="ru-RU" dirty="0" err="1" smtClean="0"/>
              <a:t>виокремлених</a:t>
            </a:r>
            <a:r>
              <a:rPr lang="ru-RU" dirty="0" smtClean="0"/>
              <a:t> </a:t>
            </a:r>
            <a:r>
              <a:rPr lang="ru-RU" dirty="0" err="1" smtClean="0"/>
              <a:t>фрагментів</a:t>
            </a:r>
            <a:r>
              <a:rPr lang="ru-RU" dirty="0" smtClean="0"/>
              <a:t> ДНК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– </a:t>
            </a:r>
            <a:r>
              <a:rPr lang="ru-RU" dirty="0" err="1" smtClean="0"/>
              <a:t>полімераз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3) Електрофорез фрагментів ДНК </a:t>
            </a:r>
            <a:r>
              <a:rPr lang="uk-UA" dirty="0" smtClean="0"/>
              <a:t>— розділення фрагментів за молекулярною масою та електричним зарядом на поверхні гелю з агару. Кожен фрагмент має певні розміри і займає в гелі певне місце у вигляді смуги.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4) Ідентифікація окремих фрагментів ДНК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uk-UA" dirty="0"/>
          </a:p>
        </p:txBody>
      </p:sp>
      <p:pic>
        <p:nvPicPr>
          <p:cNvPr id="18435" name="Picture 2" descr="https://history.vn.ua/pidruchniki/sobol-biology-and-ecology-10-class-2018-standard-level/sobol-biology-and-ecology-10-class-2018-standard-level.files/image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857750"/>
            <a:ext cx="28575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кутник 4"/>
          <p:cNvSpPr>
            <a:spLocks noChangeArrowheads="1"/>
          </p:cNvSpPr>
          <p:nvPr/>
        </p:nvSpPr>
        <p:spPr bwMode="auto">
          <a:xfrm>
            <a:off x="2857500" y="5500688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Генетичний аналізатор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(секвенатор) із комп’ютерним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й програмовим забезпеченням </a:t>
            </a:r>
            <a:br>
              <a:rPr lang="ru-RU">
                <a:latin typeface="Calibri" pitchFamily="34" charset="0"/>
              </a:rPr>
            </a:br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Яке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значення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найпоширеніших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молекулярногенетичних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методів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 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До </a:t>
            </a:r>
            <a:r>
              <a:rPr lang="ru-RU" sz="2800" dirty="0" err="1" smtClean="0"/>
              <a:t>найважливіших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молекулярної</a:t>
            </a:r>
            <a:r>
              <a:rPr lang="ru-RU" sz="2800" dirty="0" smtClean="0"/>
              <a:t> генетики,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лежать в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геномних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технологій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ДНК-діагностики</a:t>
            </a:r>
            <a:r>
              <a:rPr lang="ru-RU" sz="2800" dirty="0" smtClean="0"/>
              <a:t>, належать: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err="1" smtClean="0"/>
              <a:t>секвенування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генів</a:t>
            </a: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err="1" smtClean="0"/>
              <a:t>полімеразна</a:t>
            </a:r>
            <a:r>
              <a:rPr lang="ru-RU" sz="2800" dirty="0" smtClean="0"/>
              <a:t> </a:t>
            </a:r>
            <a:r>
              <a:rPr lang="ru-RU" sz="2800" dirty="0" err="1" smtClean="0"/>
              <a:t>ланцюгова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реакція</a:t>
            </a: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err="1" smtClean="0"/>
              <a:t>застосування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генетичних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маркерів</a:t>
            </a:r>
            <a:r>
              <a:rPr lang="ru-RU" sz="2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4" name="Стрілка кутом 3"/>
          <p:cNvSpPr/>
          <p:nvPr/>
        </p:nvSpPr>
        <p:spPr>
          <a:xfrm rot="10800000">
            <a:off x="4857750" y="2928938"/>
            <a:ext cx="857250" cy="9286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Стрілка кутом 4"/>
          <p:cNvSpPr/>
          <p:nvPr/>
        </p:nvSpPr>
        <p:spPr>
          <a:xfrm rot="10800000">
            <a:off x="6357938" y="2786063"/>
            <a:ext cx="857250" cy="19288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Стрілка кутом 5"/>
          <p:cNvSpPr/>
          <p:nvPr/>
        </p:nvSpPr>
        <p:spPr>
          <a:xfrm rot="10800000">
            <a:off x="7715250" y="2857500"/>
            <a:ext cx="857250" cy="27146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Секвенування</a:t>
            </a:r>
            <a:r>
              <a:rPr lang="uk-UA" sz="4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генів</a:t>
            </a:r>
            <a:endParaRPr lang="uk-UA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313" y="1600200"/>
            <a:ext cx="5000625" cy="4525963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(від лат. </a:t>
            </a:r>
            <a:r>
              <a:rPr lang="en-US" i="1" dirty="0" err="1" smtClean="0"/>
              <a:t>sequentum</a:t>
            </a:r>
            <a:r>
              <a:rPr lang="en-US" i="1" dirty="0" smtClean="0"/>
              <a:t> </a:t>
            </a:r>
            <a:r>
              <a:rPr lang="en-US" dirty="0" smtClean="0"/>
              <a:t>– </a:t>
            </a:r>
            <a:r>
              <a:rPr lang="uk-UA" dirty="0" smtClean="0"/>
              <a:t>послідовність) – </a:t>
            </a:r>
            <a:r>
              <a:rPr lang="uk-UA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методи встановлення послідовності </a:t>
            </a:r>
            <a:r>
              <a:rPr lang="uk-UA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нуклеотидів</a:t>
            </a:r>
            <a:r>
              <a:rPr lang="uk-UA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у молекулах ДНК </a:t>
            </a:r>
            <a:r>
              <a:rPr lang="uk-UA" dirty="0" smtClean="0"/>
              <a:t>Винайдено британським ученим </a:t>
            </a:r>
            <a:r>
              <a:rPr lang="uk-UA" dirty="0" err="1" smtClean="0"/>
              <a:t>Фредеріком</a:t>
            </a:r>
            <a:r>
              <a:rPr lang="uk-UA" dirty="0" smtClean="0"/>
              <a:t> Сенгером у 1977 р. Велика швидкість </a:t>
            </a:r>
            <a:r>
              <a:rPr lang="uk-UA" dirty="0" err="1" smtClean="0"/>
              <a:t>секвенування</a:t>
            </a:r>
            <a:r>
              <a:rPr lang="uk-UA" dirty="0" smtClean="0"/>
              <a:t>, що стала доступною на початку ХХІ ст. завдяки новим технологіям, сприяла встановленню повної послідовності геному людини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0483" name="Picture 2" descr="https://history.vn.ua/pidruchniki/sobol-biology-and-ecology-10-class-2018-standard-level/sobol-biology-and-ecology-10-class-2018-standard-level.files/image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143000"/>
            <a:ext cx="19113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s://history.vn.ua/pidruchniki/sobol-biology-and-ecology-10-class-2018-standard-level/sobol-biology-and-ecology-10-class-2018-standard-level.files/image2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4857750"/>
            <a:ext cx="1857375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кутник 5"/>
          <p:cNvSpPr>
            <a:spLocks noChangeArrowheads="1"/>
          </p:cNvSpPr>
          <p:nvPr/>
        </p:nvSpPr>
        <p:spPr bwMode="auto">
          <a:xfrm>
            <a:off x="4000500" y="5715000"/>
            <a:ext cx="2786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Секвенування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фрагмента ДНК різними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методами </a:t>
            </a:r>
            <a:br>
              <a:rPr lang="ru-RU">
                <a:latin typeface="Calibri" pitchFamily="34" charset="0"/>
              </a:rPr>
            </a:br>
            <a:endParaRPr lang="uk-UA">
              <a:latin typeface="Calibri" pitchFamily="34" charset="0"/>
            </a:endParaRPr>
          </a:p>
        </p:txBody>
      </p:sp>
      <p:sp>
        <p:nvSpPr>
          <p:cNvPr id="20486" name="Прямокутник 6"/>
          <p:cNvSpPr>
            <a:spLocks noChangeArrowheads="1"/>
          </p:cNvSpPr>
          <p:nvPr/>
        </p:nvSpPr>
        <p:spPr bwMode="auto">
          <a:xfrm>
            <a:off x="5572125" y="3500438"/>
            <a:ext cx="3357563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 i="1">
                <a:latin typeface="Calibri" pitchFamily="34" charset="0"/>
              </a:rPr>
              <a:t>Фредерік Сенгер </a:t>
            </a:r>
            <a:r>
              <a:rPr lang="uk-UA">
                <a:latin typeface="Calibri" pitchFamily="34" charset="0"/>
              </a:rPr>
              <a:t>(1918–2013) – британський біохімік, двічі лауреат Нобелівської премії з хімії </a:t>
            </a:r>
            <a:br>
              <a:rPr lang="uk-UA">
                <a:latin typeface="Calibri" pitchFamily="34" charset="0"/>
              </a:rPr>
            </a:br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Полімеразна</a:t>
            </a:r>
            <a:r>
              <a:rPr lang="uk-UA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ланцюгова реакція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(ПЛР)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– </a:t>
            </a:r>
            <a:r>
              <a:rPr lang="uk-UA" i="1" dirty="0" smtClean="0"/>
              <a:t>метод збільшення кількості фрагментів ДНК у біологічному матеріалі</a:t>
            </a:r>
            <a:r>
              <a:rPr lang="uk-UA" dirty="0" smtClean="0"/>
              <a:t>. Метод широко використовують у</a:t>
            </a:r>
            <a:br>
              <a:rPr lang="uk-UA" dirty="0" smtClean="0"/>
            </a:br>
            <a:r>
              <a:rPr lang="uk-UA" dirty="0" smtClean="0"/>
              <a:t>біологічній і медичній практиці для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клонування генів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дослідження мутацій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виділення нових генів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створення генетично </a:t>
            </a:r>
            <a:r>
              <a:rPr lang="uk-UA" dirty="0" err="1" smtClean="0"/>
              <a:t>модіфікованих</a:t>
            </a:r>
            <a:r>
              <a:rPr lang="uk-UA" dirty="0" smtClean="0"/>
              <a:t> організмів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діагностики захворювань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ідентифікації малих кількостей ДНК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встановлення батьківства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uk-U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uk-UA" dirty="0" smtClean="0"/>
              <a:t>Винахідник методу – американський біохімік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uk-UA" dirty="0" err="1" smtClean="0"/>
              <a:t>Кері</a:t>
            </a:r>
            <a:r>
              <a:rPr lang="uk-UA" dirty="0" smtClean="0"/>
              <a:t>  </a:t>
            </a:r>
            <a:r>
              <a:rPr lang="uk-UA" dirty="0" err="1" smtClean="0"/>
              <a:t>Малліс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1507" name="Picture 2" descr="ÐÐ°ÑÑÐ¸Ð½ÐºÐ¸ Ð¿Ð¾ Ð·Ð°Ð¿ÑÐ¾ÑÑ Ð°Ð¼ÐµÑÐ¸ÐºÐ°Ð½ÑÑÐºÐ¸Ð¹ Ð±ÑÐ¾ÑÑÐ¼ÑÐº Ð. ÐÐ°Ð»Ð»ÑÑ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143125"/>
            <a:ext cx="19050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кутник 4"/>
          <p:cNvSpPr>
            <a:spLocks noChangeArrowheads="1"/>
          </p:cNvSpPr>
          <p:nvPr/>
        </p:nvSpPr>
        <p:spPr bwMode="auto">
          <a:xfrm>
            <a:off x="2071688" y="5429250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(</a:t>
            </a:r>
            <a:r>
              <a:rPr lang="uk-UA">
                <a:latin typeface="Calibri" pitchFamily="34" charset="0"/>
                <a:hlinkClick r:id="rId3" tooltip="28 грудня"/>
              </a:rPr>
              <a:t>28 грудня</a:t>
            </a:r>
            <a:r>
              <a:rPr lang="uk-UA">
                <a:latin typeface="Calibri" pitchFamily="34" charset="0"/>
              </a:rPr>
              <a:t> </a:t>
            </a:r>
            <a:r>
              <a:rPr lang="uk-UA">
                <a:latin typeface="Calibri" pitchFamily="34" charset="0"/>
                <a:hlinkClick r:id="rId4" tooltip="1944"/>
              </a:rPr>
              <a:t>1944</a:t>
            </a:r>
            <a:r>
              <a:rPr lang="uk-UA">
                <a:latin typeface="Calibri" pitchFamily="34" charset="0"/>
              </a:rPr>
              <a:t>, </a:t>
            </a:r>
            <a:r>
              <a:rPr lang="uk-UA">
                <a:latin typeface="Calibri" pitchFamily="34" charset="0"/>
                <a:hlinkClick r:id="rId5" tooltip="Леноїр (Північна Кароліна) (ще не написана)"/>
              </a:rPr>
              <a:t>Леноїр</a:t>
            </a:r>
            <a:r>
              <a:rPr lang="uk-UA">
                <a:latin typeface="Calibri" pitchFamily="34" charset="0"/>
              </a:rPr>
              <a:t>, </a:t>
            </a:r>
            <a:r>
              <a:rPr lang="uk-UA">
                <a:latin typeface="Calibri" pitchFamily="34" charset="0"/>
                <a:hlinkClick r:id="rId6" tooltip="США"/>
              </a:rPr>
              <a:t>США</a:t>
            </a:r>
            <a:r>
              <a:rPr lang="uk-UA">
                <a:latin typeface="Calibri" pitchFamily="34" charset="0"/>
              </a:rPr>
              <a:t>) — лауреат </a:t>
            </a:r>
            <a:r>
              <a:rPr lang="uk-UA">
                <a:latin typeface="Calibri" pitchFamily="34" charset="0"/>
                <a:hlinkClick r:id="rId7" tooltip="Нобелівська премія з хімії"/>
              </a:rPr>
              <a:t>Нобелівської премії з хімії</a:t>
            </a:r>
            <a:r>
              <a:rPr lang="uk-UA">
                <a:latin typeface="Calibri" pitchFamily="34" charset="0"/>
              </a:rPr>
              <a:t> 1993 року, яку він розділив з </a:t>
            </a:r>
            <a:r>
              <a:rPr lang="uk-UA">
                <a:latin typeface="Calibri" pitchFamily="34" charset="0"/>
                <a:hlinkClick r:id="rId8" tooltip="Сміт Майкл"/>
              </a:rPr>
              <a:t>Майклом Смітом</a:t>
            </a:r>
            <a:r>
              <a:rPr lang="uk-UA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338</TotalTime>
  <Words>604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Tw Cen MT</vt:lpstr>
      <vt:lpstr>Times New Roman</vt:lpstr>
      <vt:lpstr>Паркет</vt:lpstr>
      <vt:lpstr>Паркет</vt:lpstr>
      <vt:lpstr>Паркет</vt:lpstr>
      <vt:lpstr>Паркет</vt:lpstr>
      <vt:lpstr>Паркет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Генетика людини</dc:title>
  <dc:creator>Natalia</dc:creator>
  <cp:lastModifiedBy>Natali</cp:lastModifiedBy>
  <cp:revision>24</cp:revision>
  <dcterms:created xsi:type="dcterms:W3CDTF">2013-11-11T13:47:26Z</dcterms:created>
  <dcterms:modified xsi:type="dcterms:W3CDTF">2020-05-12T17:34:23Z</dcterms:modified>
</cp:coreProperties>
</file>