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92" r:id="rId2"/>
    <p:sldId id="304" r:id="rId3"/>
    <p:sldId id="305" r:id="rId4"/>
    <p:sldId id="307" r:id="rId5"/>
    <p:sldId id="270" r:id="rId6"/>
    <p:sldId id="308" r:id="rId7"/>
    <p:sldId id="313" r:id="rId8"/>
    <p:sldId id="315" r:id="rId9"/>
    <p:sldId id="318" r:id="rId10"/>
    <p:sldId id="321" r:id="rId11"/>
    <p:sldId id="319" r:id="rId12"/>
    <p:sldId id="322" r:id="rId13"/>
    <p:sldId id="281" r:id="rId14"/>
    <p:sldId id="285" r:id="rId15"/>
    <p:sldId id="260" r:id="rId16"/>
    <p:sldId id="262" r:id="rId17"/>
    <p:sldId id="306" r:id="rId18"/>
    <p:sldId id="32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1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557022-A0B7-4DAD-9A38-DB46BD0D971F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6D3EFC-FEDD-4823-AE37-2654CE646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Rockwell" pitchFamily="18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0D01EFC-824D-4876-9D0D-53FB8A31CA71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D4EED86-FF52-4E17-8247-7F73CAB88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A5B2-909D-441B-B2D0-4AC677846B15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AA48-B352-4151-ACC6-6A9485797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5FF9-787E-4FC8-8D09-CC179BDD62B8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A002-9497-46B3-953E-54400ED70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FD75-1DE1-4BE9-B0BD-25B126678BFA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F9B0-12BC-4ED6-BABA-F741BE5A5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6621E-B30C-4D95-B0F9-C6AEBACBA20B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4F279A-8859-4B8E-A158-D6A9268A8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437C7D3-7B15-4C96-B05B-07E1C84F89D2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C63C237-FBDF-4B94-960E-1077DCE46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2599EC-9888-4561-A92E-B05215A2F4FB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C089DA-9F91-4220-B829-FE2A08694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831F9-7BA3-4743-A775-EB9C81C7BA06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43DC67-F3F0-4F45-BEFF-34217F91F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A7298-2C34-4869-AB89-2D54DA212787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66116C-A437-4EC8-843F-4267B08FF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8D21-C8EF-48BE-8C6B-45C750D234A5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4EF2-D586-4334-B4E7-0763F18AA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DE97FC6-FF11-4732-83B6-930986F93C71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60FDFFA-9B54-4514-9B3E-041090F33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B9AEEB2-764F-4FC8-8A08-5ADD1939431E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17BFFA-5BAC-43A4-9302-76437710D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97B1E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FBB6E4-5735-4668-8AB7-9A1650B0CB8E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9EE4D03-FBB0-4166-A4AD-631A3E833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70" r:id="rId7"/>
    <p:sldLayoutId id="2147483680" r:id="rId8"/>
    <p:sldLayoutId id="2147483681" r:id="rId9"/>
    <p:sldLayoutId id="2147483671" r:id="rId10"/>
    <p:sldLayoutId id="2147483672" r:id="rId11"/>
    <p:sldLayoutId id="2147483673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uk.wikipedia.org/wiki/%D0%92%D0%B8%D0%B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395288" y="908050"/>
            <a:ext cx="874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Симбіоз та його форми.</a:t>
            </a:r>
          </a:p>
        </p:txBody>
      </p:sp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916238" y="1773238"/>
            <a:ext cx="5832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Група МШ-23.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</a:t>
            </a: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pPr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уроку: урок засвоєння нових знань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08050"/>
            <a:ext cx="64389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и по запросу епіфіти на дерев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4286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23850" y="0"/>
            <a:ext cx="8280400" cy="1800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Коменсалізм ( квартиранство) – </a:t>
            </a:r>
            <a:r>
              <a:rPr lang="ru-RU" sz="2800" b="1">
                <a:solidFill>
                  <a:schemeClr val="bg1"/>
                </a:solidFill>
                <a:latin typeface="Cambria" pitchFamily="18" charset="0"/>
              </a:rPr>
              <a:t>форма симбіозу, за якої один із симбіонтів отримує користь від сумісного існування, не завдаючи шкоди іншому</a:t>
            </a:r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ru-RU" sz="2800">
              <a:latin typeface="Cambria" pitchFamily="18" charset="0"/>
            </a:endParaRPr>
          </a:p>
        </p:txBody>
      </p:sp>
      <p:pic>
        <p:nvPicPr>
          <p:cNvPr id="25603" name="Picture 4" descr="Картинки по запросу дуплогніздні пта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891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03275"/>
            <a:ext cx="7489825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95288" y="0"/>
            <a:ext cx="8424862" cy="1616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mbria" pitchFamily="18" charset="0"/>
              </a:rPr>
              <a:t>Нейтралізм </a:t>
            </a:r>
            <a:r>
              <a:rPr lang="ru-RU">
                <a:solidFill>
                  <a:schemeClr val="bg1"/>
                </a:solidFill>
              </a:rPr>
              <a:t> — це форма біотичних взаємовідносин, за якої співіснування двох видів на одній території не чинить на них безпосереднього впливу та не має ні позитивних, ні негативних наслідків. </a:t>
            </a:r>
            <a:r>
              <a:rPr lang="ru-RU" b="1">
                <a:solidFill>
                  <a:schemeClr val="bg1"/>
                </a:solidFill>
              </a:rPr>
              <a:t/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sz="3200" b="1">
                <a:solidFill>
                  <a:schemeClr val="bg1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133600"/>
            <a:ext cx="51371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 descr="&amp;Kcy;&amp;acy;&amp;rcy;&amp;tcy;&amp;icy;&amp;ncy;&amp;kcy;&amp;icy; &amp;pcy;&amp;ocy; &amp;zcy;&amp;acy;&amp;pcy;&amp;rcy;&amp;ocy;&amp;scy;&amp;ucy; &amp;kcy;&amp;acy;&amp;rcy;&amp;tcy;&amp;icy;&amp;ncy;&amp;kcy;&amp;acy; &amp;khcy;&amp;icy;&amp;zhcy;&amp;acy;&amp;kcy;&amp;icy; &amp;rcy;&amp;ocy;&amp;scy;&amp;lcy;&amp;icy;&amp;ncy;&amp;icy;"/>
          <p:cNvSpPr>
            <a:spLocks noChangeAspect="1" noChangeArrowheads="1"/>
          </p:cNvSpPr>
          <p:nvPr/>
        </p:nvSpPr>
        <p:spPr bwMode="auto">
          <a:xfrm>
            <a:off x="155575" y="-1500188"/>
            <a:ext cx="4171950" cy="31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71563"/>
            <a:ext cx="3214687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071688"/>
            <a:ext cx="40322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076825" y="476250"/>
            <a:ext cx="3527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Хижацтво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46200"/>
            <a:ext cx="71278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0"/>
            <a:ext cx="8878888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79200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510588" cy="1152525"/>
          </a:xfrm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3671888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bg1"/>
                </a:solidFill>
              </a:rPr>
              <a:t>Скласти конспект.</a:t>
            </a:r>
          </a:p>
          <a:p>
            <a:pPr eaLnBrk="1" hangingPunct="1"/>
            <a:r>
              <a:rPr lang="uk-UA" smtClean="0">
                <a:solidFill>
                  <a:schemeClr val="bg1"/>
                </a:solidFill>
              </a:rPr>
              <a:t>Заповнити таблицю (слайд №21).</a:t>
            </a:r>
          </a:p>
          <a:p>
            <a:pPr eaLnBrk="1" hangingPunct="1"/>
            <a:r>
              <a:rPr lang="uk-UA" smtClean="0">
                <a:solidFill>
                  <a:schemeClr val="bg1"/>
                </a:solidFill>
              </a:rPr>
              <a:t>Дайте відповідь на запитання (письмово):</a:t>
            </a:r>
          </a:p>
          <a:p>
            <a:pPr eaLnBrk="1" hangingPunct="1"/>
            <a:r>
              <a:rPr lang="uk-UA" smtClean="0">
                <a:solidFill>
                  <a:schemeClr val="bg1"/>
                </a:solidFill>
              </a:rPr>
              <a:t>1. Яка роль симбіозу в еволюції?</a:t>
            </a:r>
          </a:p>
          <a:p>
            <a:pPr eaLnBrk="1" hangingPunct="1"/>
            <a:r>
              <a:rPr lang="uk-UA" smtClean="0">
                <a:solidFill>
                  <a:schemeClr val="bg1"/>
                </a:solidFill>
              </a:rPr>
              <a:t>2. Яка значення різних форм симбіозу для біорізноманіття планети?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971550" y="260350"/>
            <a:ext cx="6480175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Симбіо́з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взаємодія й співіснування різних біологічних 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Вид"/>
              </a:rPr>
              <a:t>видів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060575"/>
            <a:ext cx="5945188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69072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426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  <a:latin typeface="Cambria" pitchFamily="18" charset="0"/>
              </a:rPr>
              <a:t>Аменсалізм</a:t>
            </a:r>
          </a:p>
          <a:p>
            <a:r>
              <a:rPr lang="vi-VN" sz="2000">
                <a:solidFill>
                  <a:schemeClr val="bg1"/>
                </a:solidFill>
                <a:latin typeface="Times New Roman" pitchFamily="18" charset="0"/>
              </a:rPr>
              <a:t>Алелопа́тія</a:t>
            </a:r>
            <a:r>
              <a:rPr lang="vi-VN" sz="2000">
                <a:latin typeface="Times New Roman" pitchFamily="18" charset="0"/>
              </a:rPr>
              <a:t> (від грецького «алелос» — взаємний і «патон» — вплив) — властивість рослин, грибів, мікроорганізмів виділяти органічні сполуки, які пригнічують проростання, ріст, розвиток і здатність до розмноження інших організмів</a:t>
            </a:r>
            <a:r>
              <a:rPr lang="vi-VN" sz="2400">
                <a:latin typeface="Times New Roman" pitchFamily="18" charset="0"/>
              </a:rPr>
              <a:t>.</a:t>
            </a:r>
            <a:endParaRPr lang="ru-RU" sz="2400">
              <a:latin typeface="Cambria" pitchFamily="18" charset="0"/>
            </a:endParaRPr>
          </a:p>
        </p:txBody>
      </p:sp>
      <p:sp>
        <p:nvSpPr>
          <p:cNvPr id="18434" name="AutoShape 2" descr="&amp;Kcy;&amp;acy;&amp;rcy;&amp;tcy;&amp;icy;&amp;ncy;&amp;kcy;&amp;icy; &amp;pcy;&amp;ocy; &amp;zcy;&amp;acy;&amp;pcy;&amp;rcy;&amp;ocy;&amp;scy;&amp;ucy; &amp;gcy;&amp;rcy;&amp;icy;&amp;bcy; &amp;pcy;&amp;iecy;&amp;ncy;&amp;iukcy;&amp;tscy;&amp;icy;&amp;lcy;"/>
          <p:cNvSpPr>
            <a:spLocks noChangeAspect="1" noChangeArrowheads="1"/>
          </p:cNvSpPr>
          <p:nvPr/>
        </p:nvSpPr>
        <p:spPr bwMode="auto">
          <a:xfrm>
            <a:off x="155575" y="-1455738"/>
            <a:ext cx="3705225" cy="30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8435" name="AutoShape 5" descr="&amp;Kcy;&amp;acy;&amp;rcy;&amp;tcy;&amp;icy;&amp;ncy;&amp;kcy;&amp;icy; &amp;pcy;&amp;ocy; &amp;zcy;&amp;acy;&amp;pcy;&amp;rcy;&amp;ocy;&amp;scy;&amp;ucy; &amp;scy;&amp;ocy;&amp;scy;&amp;ncy;&amp;acy;"/>
          <p:cNvSpPr>
            <a:spLocks noChangeAspect="1" noChangeArrowheads="1"/>
          </p:cNvSpPr>
          <p:nvPr/>
        </p:nvSpPr>
        <p:spPr bwMode="auto">
          <a:xfrm>
            <a:off x="155575" y="-1790700"/>
            <a:ext cx="2390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3071813" y="5500688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Горіх чорний виділяє через корені хімічні речовини, які пригнічують ріст інших рослин, приклад аменсалізму</a:t>
            </a:r>
          </a:p>
        </p:txBody>
      </p:sp>
      <p:pic>
        <p:nvPicPr>
          <p:cNvPr id="18437" name="Picture 4" descr="https://upload.wikimedia.org/wikipedia/commons/thumb/5/54/Black_Walnut_middle.JPG/300px-Black_Walnut_mi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365625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133600"/>
            <a:ext cx="28051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28663"/>
            <a:ext cx="748982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857250" y="571500"/>
            <a:ext cx="7429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mbria" pitchFamily="18" charset="0"/>
              </a:rPr>
              <a:t>Якщо взаємодія приносить вигоду хоч одному з видів і є обов'язковою умовою для його існування, то такий тип взаємодії називають </a:t>
            </a:r>
            <a:r>
              <a:rPr lang="ru-RU" sz="3200">
                <a:solidFill>
                  <a:srgbClr val="FFC000"/>
                </a:solidFill>
                <a:latin typeface="Cambria" pitchFamily="18" charset="0"/>
              </a:rPr>
              <a:t>симбіозом. </a:t>
            </a:r>
          </a:p>
          <a:p>
            <a:endParaRPr lang="ru-RU" sz="3200">
              <a:solidFill>
                <a:srgbClr val="FFC000"/>
              </a:solidFill>
              <a:latin typeface="Cambria" pitchFamily="18" charset="0"/>
            </a:endParaRPr>
          </a:p>
          <a:p>
            <a:r>
              <a:rPr lang="ru-RU" sz="3200">
                <a:latin typeface="Cambria" pitchFamily="18" charset="0"/>
              </a:rPr>
              <a:t>Залежно від особливостей взаємодії між організмами розрізняють кілька форм симбіозу: мутуалізм, коменсалізм, паразитизм та інші.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79200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Мутуалізм – </a:t>
            </a: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симбіозу, за якої співіснування є корисним та обов'язковим для обох симбіонтів.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89138"/>
            <a:ext cx="5545137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3286125" y="571500"/>
            <a:ext cx="216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Мутуалізм</a:t>
            </a:r>
            <a:endParaRPr lang="ru-RU" sz="3200">
              <a:latin typeface="Cambria" pitchFamily="18" charset="0"/>
            </a:endParaRPr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20859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292600"/>
            <a:ext cx="23526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628775"/>
            <a:ext cx="2863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971550" y="333375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Коменсалізм (нахлібництво) </a:t>
            </a: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468313" y="974725"/>
            <a:ext cx="7488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mbria" pitchFamily="18" charset="0"/>
              </a:rPr>
              <a:t>Коменсалізм</a:t>
            </a:r>
            <a:r>
              <a:rPr lang="ru-RU" sz="2400" b="1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>
                <a:solidFill>
                  <a:schemeClr val="bg1"/>
                </a:solidFill>
                <a:latin typeface="Cambria" pitchFamily="18" charset="0"/>
              </a:rPr>
              <a:t>нахлебнічество, співжиття тваринних різних видів, </a:t>
            </a:r>
            <a:r>
              <a:rPr lang="ru-RU" sz="2400" b="1">
                <a:solidFill>
                  <a:schemeClr val="bg1"/>
                </a:solidFill>
                <a:latin typeface="Cambria" pitchFamily="18" charset="0"/>
              </a:rPr>
              <a:t>що характеризується тим, що один з них (коменсал) постійно або тимчасово живе за рахунок іншого, не заподіюючи йому шкоди.</a:t>
            </a:r>
          </a:p>
        </p:txBody>
      </p:sp>
      <p:sp>
        <p:nvSpPr>
          <p:cNvPr id="23555" name="AutoShape 2" descr="&amp;Kcy;&amp;acy;&amp;rcy;&amp;tcy;&amp;icy;&amp;ncy;&amp;kcy;&amp;icy; &amp;pcy;&amp;ocy; &amp;zcy;&amp;acy;&amp;pcy;&amp;rcy;&amp;ocy;&amp;scy;&amp;ucy; &amp;rcy;&amp;ycy;&amp;bcy;&amp;acy;-&amp;pcy;&amp;rcy;&amp;icy;&amp;lcy;&amp;icy;&amp;pcy;&amp;acy;&amp;lcy;&amp;acy;"/>
          <p:cNvSpPr>
            <a:spLocks noChangeAspect="1" noChangeArrowheads="1"/>
          </p:cNvSpPr>
          <p:nvPr/>
        </p:nvSpPr>
        <p:spPr bwMode="auto">
          <a:xfrm>
            <a:off x="155575" y="-1135063"/>
            <a:ext cx="4171950" cy="23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852738"/>
            <a:ext cx="52292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861</TotalTime>
  <Words>212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Cambria</vt:lpstr>
      <vt:lpstr>Wingdings 2</vt:lpstr>
      <vt:lpstr>Calibri</vt:lpstr>
      <vt:lpstr>Rockwell</vt:lpstr>
      <vt:lpstr>Times New Roman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Natali</cp:lastModifiedBy>
  <cp:revision>75</cp:revision>
  <dcterms:created xsi:type="dcterms:W3CDTF">2016-12-13T18:06:21Z</dcterms:created>
  <dcterms:modified xsi:type="dcterms:W3CDTF">2020-05-31T06:28:42Z</dcterms:modified>
</cp:coreProperties>
</file>