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3" r:id="rId6"/>
    <p:sldId id="265" r:id="rId7"/>
    <p:sldId id="273" r:id="rId8"/>
    <p:sldId id="275" r:id="rId9"/>
    <p:sldId id="277" r:id="rId10"/>
    <p:sldId id="279" r:id="rId11"/>
    <p:sldId id="281" r:id="rId12"/>
    <p:sldId id="283" r:id="rId13"/>
    <p:sldId id="285" r:id="rId14"/>
    <p:sldId id="287" r:id="rId15"/>
    <p:sldId id="289" r:id="rId16"/>
    <p:sldId id="291" r:id="rId17"/>
    <p:sldId id="293" r:id="rId18"/>
    <p:sldId id="270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7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495783-5C4D-476C-92EA-55C2A911D39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8785665-36F6-4337-A63A-ACD7B60C6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8D4934-CDCC-43B7-B99E-DA68FDF65035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6116-A1D8-4FD1-B03D-592CD904C90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662C-3EAB-42E7-A5AB-8AB06C369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2DF2-6597-4D30-A5BC-3DDF00C4B12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26E8-8C5D-4511-B479-A13B946FF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8A48-FB34-410E-8EF3-F8475EF4C65F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2ED9-B324-4684-86B5-437990D19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B3D6-06EA-4D9D-A982-094FE14B1B7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B8FD-5D2F-4497-8CE8-C4C497E71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E9DE-5214-45A5-BA86-F22C9E8EBFE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F5B7-75EE-4DF0-A838-61C58F0B4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CABA-5DD8-45D2-B0BA-D0004C06DC0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890D-1D17-4BB8-B330-692D9A025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7CDB-F4CD-4636-B99D-2A3721F06CF6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EF01-37E1-4A2F-84A1-1067905D0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B925-D0B4-41FD-81F6-2D3B935541F9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1D11-2CD4-42AB-902A-8DBC64661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038A-6391-4F89-AFA4-DA7DF76F949E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D6ED-243A-49E8-831F-8DF03E259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4ABA-1F6D-4D0B-850A-0F7D1B7C406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87E4-202B-4AA8-AF83-622A9B306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96E3-D8C7-42F8-B2AE-AF092880EB4A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995A-0E3D-4DDD-87BE-F0374A772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AA76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EC20B2-7174-4C12-8FE9-77D971F05AC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50C2F0-3CA0-4085-ADAC-A00BF4B98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2708275"/>
            <a:ext cx="7731125" cy="411163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chemeClr val="tx2"/>
                </a:solidFill>
                <a:latin typeface="Bookman Old Style" pitchFamily="18" charset="0"/>
              </a:rPr>
              <a:t>Формування адаптацій на клітинному та молекулярному рівнях. Стратегії адаптацій організмів.</a:t>
            </a:r>
            <a:r>
              <a:rPr lang="ru-RU" sz="4000" b="1" u="sng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4000" b="1" u="sng" smtClean="0">
                <a:solidFill>
                  <a:schemeClr val="tx2"/>
                </a:solidFill>
                <a:latin typeface="Arial" charset="0"/>
              </a:rPr>
            </a:b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Група МШ-23. </a:t>
            </a:r>
            <a:r>
              <a:rPr lang="uk-UA" sz="2800" b="1" u="sng" smtClean="0">
                <a:latin typeface="Times New Roman" pitchFamily="18" charset="0"/>
                <a:cs typeface="Times New Roman" pitchFamily="18" charset="0"/>
              </a:rPr>
              <a:t>Біологія.</a:t>
            </a:r>
            <a:br>
              <a:rPr lang="uk-UA" sz="2800" b="1" u="sng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u="sng" smtClean="0">
                <a:latin typeface="Times New Roman" pitchFamily="18" charset="0"/>
                <a:cs typeface="Times New Roman" pitchFamily="18" charset="0"/>
              </a:rPr>
              <a:t>Тип уроку: формування нових знань.</a:t>
            </a:r>
            <a:endParaRPr lang="ru-RU" sz="2800" b="1" u="sng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одзаголовок 3"/>
          <p:cNvSpPr txBox="1">
            <a:spLocks/>
          </p:cNvSpPr>
          <p:nvPr/>
        </p:nvSpPr>
        <p:spPr bwMode="auto">
          <a:xfrm>
            <a:off x="971550" y="620713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2. Стратегія акліматизації</a:t>
            </a: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3554" name="Подзаголовок 3"/>
          <p:cNvSpPr txBox="1">
            <a:spLocks/>
          </p:cNvSpPr>
          <p:nvPr/>
        </p:nvSpPr>
        <p:spPr bwMode="auto">
          <a:xfrm>
            <a:off x="3203575" y="112713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тривалістю формування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5140325" y="1163638"/>
            <a:ext cx="38242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Здійснюється протягом всього життя організму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Створюється на базі геному 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Зміни мають неспадковий характер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38163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одзаголовок 3"/>
          <p:cNvSpPr txBox="1">
            <a:spLocks/>
          </p:cNvSpPr>
          <p:nvPr/>
        </p:nvSpPr>
        <p:spPr bwMode="auto">
          <a:xfrm>
            <a:off x="280988" y="423863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3. Стратегія негайної адаптації</a:t>
            </a: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71463" y="3390900"/>
            <a:ext cx="444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Зростання кількості еритроцитів у горах</a:t>
            </a:r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183063" y="950913"/>
            <a:ext cx="47513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Здійснюється миттєво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Створюється завдяки змінам активності ферментів</a:t>
            </a:r>
          </a:p>
        </p:txBody>
      </p:sp>
      <p:sp>
        <p:nvSpPr>
          <p:cNvPr id="25604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тривалістю формування</a:t>
            </a:r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1654175" y="6045200"/>
            <a:ext cx="245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Таксис  найпростіших</a:t>
            </a:r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606" name="TextBox 16"/>
          <p:cNvSpPr txBox="1">
            <a:spLocks noChangeArrowheads="1"/>
          </p:cNvSpPr>
          <p:nvPr/>
        </p:nvSpPr>
        <p:spPr bwMode="auto">
          <a:xfrm>
            <a:off x="4356100" y="4562475"/>
            <a:ext cx="2452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Настії рослин</a:t>
            </a:r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560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3190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8" descr="ÐÐ°ÑÑÐ¸Ð½ÐºÐ¸ Ð¿Ð¾ Ð·Ð°Ð¿ÑÐ¾ÑÑ ÑÑÐ¸ÑÑÐ¾ÑÐ¸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628775"/>
            <a:ext cx="107315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420938"/>
            <a:ext cx="2457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157788"/>
            <a:ext cx="23050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221163"/>
            <a:ext cx="20891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323850" y="541338"/>
            <a:ext cx="8569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4. Стратегія резистентності </a:t>
            </a:r>
            <a:r>
              <a:rPr lang="uk-UA" sz="2800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(активний шлях)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2662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738" y="2373313"/>
            <a:ext cx="4386262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характером формування</a:t>
            </a: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577850" y="1065213"/>
            <a:ext cx="8061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400" b="1">
                <a:solidFill>
                  <a:srgbClr val="C00000"/>
                </a:solidFill>
                <a:latin typeface="Georgia" pitchFamily="18" charset="0"/>
              </a:rPr>
              <a:t>Температурні адаптації гомойтермних тварин</a:t>
            </a:r>
          </a:p>
        </p:txBody>
      </p:sp>
      <p:pic>
        <p:nvPicPr>
          <p:cNvPr id="26629" name="Picture 4" descr="ÐÐ°ÑÑÐ¸Ð½ÐºÐ¸ Ð¿Ð¾ Ð·Ð°Ð¿ÑÐ¾ÑÑ Ð¿ÑÑ'Ñ Ñ Ð²Ð¾Ð»Ð¾ÑÑÑ Ð¿ÑÐ°ÑÑÐ² Ñ ÑÑÐ°Ð²ÑÑ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5737225"/>
            <a:ext cx="33766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773238"/>
            <a:ext cx="38893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628775"/>
            <a:ext cx="2133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ÐÐ°ÑÑÐ¸Ð½ÐºÐ¸ Ð¿Ð¾ Ð·Ð°Ð¿ÑÐ¾ÑÑ Ð±ÑÐ´Ð¾Ð²Ð° ÑÐµÑÑÑ Ð¿ÑÐ°ÑÑÐ² Ñ ÑÑÐ°Ð²ÑÑÐ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3860800"/>
            <a:ext cx="1584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 b="58656"/>
          <a:stretch>
            <a:fillRect/>
          </a:stretch>
        </p:blipFill>
        <p:spPr bwMode="auto">
          <a:xfrm>
            <a:off x="1897063" y="4838700"/>
            <a:ext cx="54213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характером формування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23850" y="541338"/>
            <a:ext cx="8569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5. Стратегія толерантності </a:t>
            </a:r>
            <a:r>
              <a:rPr lang="uk-UA" sz="2800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(пасивний шлях)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0738" y="6140450"/>
            <a:ext cx="2159000" cy="35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3" name="Прямоугольник 8"/>
          <p:cNvSpPr>
            <a:spLocks noChangeArrowheads="1"/>
          </p:cNvSpPr>
          <p:nvPr/>
        </p:nvSpPr>
        <p:spPr bwMode="auto">
          <a:xfrm>
            <a:off x="2182813" y="1001713"/>
            <a:ext cx="541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C00000"/>
                </a:solidFill>
                <a:latin typeface="Calibri" pitchFamily="34" charset="0"/>
              </a:rPr>
              <a:t>Сплячка  в період нестачі їжі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0213"/>
            <a:ext cx="7019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характером формування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23850" y="541338"/>
            <a:ext cx="8569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5. Стратегія толерантності </a:t>
            </a:r>
            <a:r>
              <a:rPr lang="uk-UA" sz="2800" i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(пасивний шлях)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3551238" y="965200"/>
            <a:ext cx="3181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alibri" pitchFamily="34" charset="0"/>
              </a:rPr>
              <a:t>Листопад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73238"/>
            <a:ext cx="58324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013325"/>
            <a:ext cx="1933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341438"/>
            <a:ext cx="2571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3"/>
          <p:cNvSpPr txBox="1">
            <a:spLocks/>
          </p:cNvSpPr>
          <p:nvPr/>
        </p:nvSpPr>
        <p:spPr bwMode="auto">
          <a:xfrm>
            <a:off x="3673475" y="104775"/>
            <a:ext cx="547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характером формування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23850" y="555625"/>
            <a:ext cx="85693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Georgia" pitchFamily="18" charset="0"/>
                <a:cs typeface="+mn-cs"/>
              </a:rPr>
              <a:t>6. Стратегія уникнення несприятливих умов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163513" y="1525588"/>
            <a:ext cx="38322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Ефемери</a:t>
            </a:r>
            <a:r>
              <a:rPr lang="ru-RU" sz="2400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</a:rPr>
              <a:t>—трав'янисті однорічні рослини степу і пустелі, що  завершують повний цикл розвитку за дуже короткий вологий період року ( 2-10 тижнів), а потім цілком відмирають.</a:t>
            </a: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817563" y="5795963"/>
            <a:ext cx="2525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Бурачок пустельний</a:t>
            </a:r>
          </a:p>
        </p:txBody>
      </p:sp>
      <p:sp>
        <p:nvSpPr>
          <p:cNvPr id="29701" name="Прямоугольник 11"/>
          <p:cNvSpPr>
            <a:spLocks noChangeArrowheads="1"/>
          </p:cNvSpPr>
          <p:nvPr/>
        </p:nvSpPr>
        <p:spPr bwMode="auto">
          <a:xfrm>
            <a:off x="4291013" y="1489075"/>
            <a:ext cx="3881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Calibri" pitchFamily="34" charset="0"/>
              </a:rPr>
              <a:t>Сезонні міграції птахів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73463"/>
            <a:ext cx="34575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3100"/>
            <a:ext cx="3933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4391025" y="1192213"/>
            <a:ext cx="4752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Невеликі розміри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Невисока тривалість життя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Короткі життєві цикли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Висока народжуваність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Переживання несприятливих умов у стані спокою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0722" name="Подзаголовок 3"/>
          <p:cNvSpPr txBox="1">
            <a:spLocks/>
          </p:cNvSpPr>
          <p:nvPr/>
        </p:nvSpPr>
        <p:spPr bwMode="auto">
          <a:xfrm>
            <a:off x="2932113" y="536575"/>
            <a:ext cx="668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7. </a:t>
            </a:r>
            <a:r>
              <a:rPr lang="en-US" sz="2800" b="1">
                <a:solidFill>
                  <a:srgbClr val="002060"/>
                </a:solidFill>
                <a:latin typeface="Georgia" pitchFamily="18" charset="0"/>
              </a:rPr>
              <a:t>R</a:t>
            </a: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- стратеги (Рудерали)</a:t>
            </a:r>
            <a:endParaRPr lang="ru-RU" sz="2800" b="1" i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0723" name="AutoShape 12" descr="ÐÐ°ÑÑÐ¸Ð½ÐºÐ¸ Ð¿Ð¾ Ð·Ð°Ð¿ÑÐ¾ÑÑ Ð¿Ð°ÑÑÑÑÑÑ ÑÑÐ¼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4" name="AutoShape 14" descr="ÐÐ°ÑÑÐ¸Ð½ÐºÐ¸ Ð¿Ð¾ Ð·Ð°Ð¿ÑÐ¾ÑÑ Ð¿Ð°ÑÑÑÑÑÑ ÑÑÐ¼ÐºÐ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/>
          <a:srcRect l="6209" t="10242" r="2522" b="60529"/>
          <a:stretch>
            <a:fillRect/>
          </a:stretch>
        </p:blipFill>
        <p:spPr bwMode="auto">
          <a:xfrm>
            <a:off x="155575" y="5722938"/>
            <a:ext cx="89884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одзаголовок 3"/>
          <p:cNvSpPr txBox="1">
            <a:spLocks/>
          </p:cNvSpPr>
          <p:nvPr/>
        </p:nvSpPr>
        <p:spPr bwMode="auto">
          <a:xfrm>
            <a:off x="2555875" y="104775"/>
            <a:ext cx="658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ресурсами, необхідними для розмноження</a:t>
            </a:r>
          </a:p>
        </p:txBody>
      </p: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2987675" y="299720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Комахи</a:t>
            </a:r>
          </a:p>
        </p:txBody>
      </p:sp>
      <p:sp>
        <p:nvSpPr>
          <p:cNvPr id="30728" name="TextBox 16"/>
          <p:cNvSpPr txBox="1">
            <a:spLocks noChangeArrowheads="1"/>
          </p:cNvSpPr>
          <p:nvPr/>
        </p:nvSpPr>
        <p:spPr bwMode="auto">
          <a:xfrm>
            <a:off x="0" y="692150"/>
            <a:ext cx="252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Гризуни</a:t>
            </a:r>
          </a:p>
        </p:txBody>
      </p:sp>
      <p:sp>
        <p:nvSpPr>
          <p:cNvPr id="30729" name="TextBox 17"/>
          <p:cNvSpPr txBox="1">
            <a:spLocks noChangeArrowheads="1"/>
          </p:cNvSpPr>
          <p:nvPr/>
        </p:nvSpPr>
        <p:spPr bwMode="auto">
          <a:xfrm>
            <a:off x="5508625" y="5300663"/>
            <a:ext cx="2525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Однорічні рослини</a:t>
            </a:r>
          </a:p>
        </p:txBody>
      </p:sp>
      <p:pic>
        <p:nvPicPr>
          <p:cNvPr id="3073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25495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429000"/>
            <a:ext cx="24479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429000"/>
            <a:ext cx="25431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4152900" y="1076325"/>
            <a:ext cx="49926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Великі розміри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Висока тривалість життя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Низька смертність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Невелика народжуваність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Розвинена турбота про потомство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Підвищена захищеність від хижаків</a:t>
            </a:r>
          </a:p>
          <a:p>
            <a:pPr marL="285750" indent="-285750">
              <a:buFont typeface="Arial" charset="0"/>
              <a:buChar char="•"/>
            </a:pPr>
            <a:r>
              <a:rPr lang="uk-UA" sz="2000">
                <a:latin typeface="Calibri" pitchFamily="34" charset="0"/>
              </a:rPr>
              <a:t>Здатність до конкурентних взаємовідносин</a:t>
            </a:r>
          </a:p>
          <a:p>
            <a:pPr marL="285750" indent="-285750">
              <a:buFont typeface="Arial" charset="0"/>
              <a:buChar char="•"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1746" name="Подзаголовок 3"/>
          <p:cNvSpPr txBox="1">
            <a:spLocks/>
          </p:cNvSpPr>
          <p:nvPr/>
        </p:nvSpPr>
        <p:spPr bwMode="auto">
          <a:xfrm>
            <a:off x="2932113" y="536575"/>
            <a:ext cx="668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7. К- стратеги (Конкуренти)</a:t>
            </a:r>
            <a:endParaRPr lang="ru-RU" sz="2800" b="1" i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1747" name="AutoShape 12" descr="ÐÐ°ÑÑÐ¸Ð½ÐºÐ¸ Ð¿Ð¾ Ð·Ð°Ð¿ÑÐ¾ÑÑ Ð¿Ð°ÑÑÑÑÑÑ ÑÑÐ¼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AutoShape 14" descr="ÐÐ°ÑÑÐ¸Ð½ÐºÐ¸ Ð¿Ð¾ Ð·Ð°Ð¿ÑÐ¾ÑÑ Ð¿Ð°ÑÑÑÑÑÑ ÑÑÐ¼ÐºÐ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Подзаголовок 3"/>
          <p:cNvSpPr txBox="1">
            <a:spLocks/>
          </p:cNvSpPr>
          <p:nvPr/>
        </p:nvSpPr>
        <p:spPr bwMode="auto">
          <a:xfrm>
            <a:off x="2555875" y="104775"/>
            <a:ext cx="658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ресурсами, необхідними для розмноження</a:t>
            </a:r>
          </a:p>
        </p:txBody>
      </p:sp>
      <p:sp>
        <p:nvSpPr>
          <p:cNvPr id="31750" name="TextBox 16"/>
          <p:cNvSpPr txBox="1">
            <a:spLocks noChangeArrowheads="1"/>
          </p:cNvSpPr>
          <p:nvPr/>
        </p:nvSpPr>
        <p:spPr bwMode="auto">
          <a:xfrm>
            <a:off x="600075" y="892175"/>
            <a:ext cx="252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Лелека білий</a:t>
            </a:r>
          </a:p>
        </p:txBody>
      </p:sp>
      <p:sp>
        <p:nvSpPr>
          <p:cNvPr id="31751" name="TextBox 17"/>
          <p:cNvSpPr txBox="1">
            <a:spLocks noChangeArrowheads="1"/>
          </p:cNvSpPr>
          <p:nvPr/>
        </p:nvSpPr>
        <p:spPr bwMode="auto">
          <a:xfrm>
            <a:off x="1619250" y="3573463"/>
            <a:ext cx="2525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Яблуня</a:t>
            </a:r>
          </a:p>
        </p:txBody>
      </p:sp>
      <p:sp>
        <p:nvSpPr>
          <p:cNvPr id="31752" name="TextBox 18"/>
          <p:cNvSpPr txBox="1">
            <a:spLocks noChangeArrowheads="1"/>
          </p:cNvSpPr>
          <p:nvPr/>
        </p:nvSpPr>
        <p:spPr bwMode="auto">
          <a:xfrm>
            <a:off x="7740650" y="6430963"/>
            <a:ext cx="252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  <a:latin typeface="Calibri" pitchFamily="34" charset="0"/>
              </a:rPr>
              <a:t>Лев</a:t>
            </a:r>
          </a:p>
        </p:txBody>
      </p:sp>
      <p:pic>
        <p:nvPicPr>
          <p:cNvPr id="3175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30194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05263"/>
            <a:ext cx="33845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9338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tx2"/>
                </a:solidFill>
                <a:latin typeface="Bookman Old Style" pitchFamily="18" charset="0"/>
              </a:rPr>
              <a:t>Домашнє завдання</a:t>
            </a:r>
            <a:endParaRPr lang="ru-RU" sz="400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277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3600" smtClean="0">
                <a:latin typeface="Bookman Old Style" pitchFamily="18" charset="0"/>
              </a:rPr>
              <a:t>Скласти конспект.</a:t>
            </a:r>
          </a:p>
          <a:p>
            <a:pPr eaLnBrk="1" hangingPunct="1"/>
            <a:r>
              <a:rPr lang="uk-UA" sz="3600" smtClean="0">
                <a:latin typeface="Bookman Old Style" pitchFamily="18" charset="0"/>
              </a:rPr>
              <a:t>Заповніть таблицю.</a:t>
            </a:r>
          </a:p>
          <a:p>
            <a:pPr eaLnBrk="1" hangingPunct="1"/>
            <a:r>
              <a:rPr lang="uk-UA" sz="3600" smtClean="0">
                <a:latin typeface="Bookman Old Style" pitchFamily="18" charset="0"/>
              </a:rPr>
              <a:t>Дайте відповідь на запитання (письмово):</a:t>
            </a:r>
          </a:p>
          <a:p>
            <a:pPr eaLnBrk="1" hangingPunct="1">
              <a:buFont typeface="Arial" charset="0"/>
              <a:buNone/>
            </a:pPr>
            <a:r>
              <a:rPr lang="uk-UA" sz="3600" smtClean="0">
                <a:latin typeface="Bookman Old Style" pitchFamily="18" charset="0"/>
              </a:rPr>
              <a:t>1. Оцініть значення знань про адаптації для практичної діяльності людини.</a:t>
            </a:r>
          </a:p>
          <a:p>
            <a:pPr eaLnBrk="1" hangingPunct="1">
              <a:buFont typeface="Arial" charset="0"/>
              <a:buNone/>
            </a:pPr>
            <a:endParaRPr lang="ru-RU" sz="3600" smtClean="0">
              <a:latin typeface="Bookman Old Style" pitchFamily="18" charset="0"/>
            </a:endParaRPr>
          </a:p>
          <a:p>
            <a:pPr eaLnBrk="1" hangingPunct="1"/>
            <a:endParaRPr lang="ru-RU" sz="4400" smtClean="0"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uk-UA" sz="4400" smtClean="0">
                <a:latin typeface="Bookman Old Style" pitchFamily="18" charset="0"/>
              </a:rPr>
              <a:t> </a:t>
            </a:r>
            <a:endParaRPr lang="ru-RU" sz="4400" smtClean="0">
              <a:latin typeface="Bookman Old Style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6737" cy="989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2"/>
                </a:solidFill>
                <a:latin typeface="Bookman Old Style" pitchFamily="18" charset="0"/>
              </a:rPr>
              <a:t>Які є стратегії формування </a:t>
            </a:r>
            <a:r>
              <a:rPr lang="uk-UA" b="1" i="1" dirty="0" err="1" smtClean="0">
                <a:solidFill>
                  <a:schemeClr val="accent2"/>
                </a:solidFill>
                <a:latin typeface="Bookman Old Style" pitchFamily="18" charset="0"/>
              </a:rPr>
              <a:t>адаптацій</a:t>
            </a:r>
            <a:r>
              <a:rPr lang="uk-UA" b="1" i="1" dirty="0" smtClean="0">
                <a:solidFill>
                  <a:schemeClr val="accent2"/>
                </a:solidFill>
                <a:latin typeface="Bookman Old Style" pitchFamily="18" charset="0"/>
              </a:rPr>
              <a:t>?!</a:t>
            </a:r>
            <a:r>
              <a:rPr lang="ru-RU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graphicFrame>
        <p:nvGraphicFramePr>
          <p:cNvPr id="35860" name="Group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72425" cy="2776538"/>
        </p:xfrm>
        <a:graphic>
          <a:graphicData uri="http://schemas.openxmlformats.org/drawingml/2006/table">
            <a:tbl>
              <a:tblPr/>
              <a:tblGrid>
                <a:gridCol w="1993900"/>
                <a:gridCol w="1992313"/>
                <a:gridCol w="1993900"/>
                <a:gridCol w="1992312"/>
              </a:tblGrid>
              <a:tr h="13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Bookman Old Style" pitchFamily="18" charset="0"/>
                          <a:ea typeface="PMingLiU-ExtB" pitchFamily="18" charset="-120"/>
                          <a:cs typeface="Times New Roman" pitchFamily="18" charset="0"/>
                        </a:rPr>
                        <a:t>Назва стратегії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PMingLiU-ExtB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Bookman Old Style" pitchFamily="18" charset="0"/>
                          <a:ea typeface="PMingLiU-ExtB" pitchFamily="18" charset="-120"/>
                          <a:cs typeface="Times New Roman" pitchFamily="18" charset="0"/>
                        </a:rPr>
                        <a:t>Тривалість змін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PMingLiU-ExtB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Bookman Old Style" pitchFamily="18" charset="0"/>
                          <a:ea typeface="PMingLiU-ExtB" pitchFamily="18" charset="-120"/>
                          <a:cs typeface="Times New Roman" pitchFamily="18" charset="0"/>
                        </a:rPr>
                        <a:t>Що змінюється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PMingLiU-ExtB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B2C"/>
                          </a:solidFill>
                          <a:effectLst/>
                          <a:latin typeface="Bookman Old Style" pitchFamily="18" charset="0"/>
                          <a:ea typeface="PMingLiU-ExtB" pitchFamily="18" charset="-120"/>
                          <a:cs typeface="Times New Roman" pitchFamily="18" charset="0"/>
                        </a:rPr>
                        <a:t>Приклади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itchFamily="18" charset="0"/>
                        <a:ea typeface="PMingLiU-ExtB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chemeClr val="accent2"/>
                </a:solidFill>
                <a:latin typeface="Bookman Old Style" pitchFamily="18" charset="0"/>
              </a:rPr>
              <a:t>Молекулярний рівень</a:t>
            </a:r>
            <a:endParaRPr lang="ru-RU" smtClean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u="sng" smtClean="0">
                <a:latin typeface="Bookman Old Style" pitchFamily="18" charset="0"/>
              </a:rPr>
              <a:t>Молекулярною основою</a:t>
            </a:r>
            <a:r>
              <a:rPr lang="ru-RU" smtClean="0">
                <a:latin typeface="Bookman Old Style" pitchFamily="18" charset="0"/>
              </a:rPr>
              <a:t> усіх пристосувальних реакцій організму є будова і властивості його білків</a:t>
            </a:r>
          </a:p>
          <a:p>
            <a:pPr eaLnBrk="1" hangingPunct="1"/>
            <a:endParaRPr lang="ru-RU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73463"/>
            <a:ext cx="81010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50" cy="1162050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chemeClr val="accent2"/>
                </a:solidFill>
                <a:latin typeface="Bookman Old Style" pitchFamily="18" charset="0"/>
              </a:rPr>
              <a:t>Молекулярний рівень</a:t>
            </a:r>
            <a:endParaRPr lang="ru-RU" sz="3200" smtClean="0">
              <a:latin typeface="Bookman Old Style" pitchFamily="18" charset="0"/>
            </a:endParaRPr>
          </a:p>
        </p:txBody>
      </p:sp>
      <p:sp>
        <p:nvSpPr>
          <p:cNvPr id="16386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8488" cy="4851400"/>
          </a:xfrm>
        </p:spPr>
        <p:txBody>
          <a:bodyPr/>
          <a:lstStyle/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збільшення або зменшення концентрації білків унаслідок відповідних змін у їх синтезі;</a:t>
            </a:r>
          </a:p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приєднання до існуючих макромолекул різних речовин, які модифікують їх властивості і просторову організацію;</a:t>
            </a:r>
          </a:p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зміна регуляторних функцій білків на посттранскрипційному і посттрансляційному рівнях, також унаслідок нервових і гуморальних впливів;</a:t>
            </a:r>
          </a:p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зміна просторової організації біополімерів залежно від параметрів середовища;</a:t>
            </a:r>
          </a:p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синтез нового типу макромолекул унаслідок мутацій та інших змін геному</a:t>
            </a:r>
          </a:p>
          <a:p>
            <a:pPr marL="342900" indent="-342900"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87413"/>
            <a:ext cx="799306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chemeClr val="accent2"/>
                </a:solidFill>
                <a:latin typeface="Bookman Old Style" pitchFamily="18" charset="0"/>
              </a:rPr>
              <a:t>Клітинний рівень</a:t>
            </a:r>
            <a:endParaRPr lang="ru-RU" smtClean="0"/>
          </a:p>
        </p:txBody>
      </p:sp>
      <p:sp>
        <p:nvSpPr>
          <p:cNvPr id="18434" name="Содержимое 6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1728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u="sng" smtClean="0">
                <a:latin typeface="Bookman Old Style" pitchFamily="18" charset="0"/>
              </a:rPr>
              <a:t>Функціонування будь-якої клітини</a:t>
            </a:r>
            <a:r>
              <a:rPr lang="ru-RU" smtClean="0">
                <a:latin typeface="Bookman Old Style" pitchFamily="18" charset="0"/>
              </a:rPr>
              <a:t> залежить від взаємодії різних її структурних компонентів</a:t>
            </a:r>
          </a:p>
          <a:p>
            <a:pPr eaLnBrk="1" hangingPunct="1"/>
            <a:endParaRPr lang="ru-RU" smtClean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781300"/>
            <a:ext cx="240823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accent2"/>
                </a:solidFill>
                <a:latin typeface="Bookman Old Style" pitchFamily="18" charset="0"/>
              </a:rPr>
              <a:t>Запам’ятаємо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Bookman Old Style" pitchFamily="18" charset="0"/>
              </a:rPr>
              <a:t>   </a:t>
            </a:r>
            <a:r>
              <a:rPr lang="ru-RU" i="1" dirty="0" err="1" smtClean="0">
                <a:latin typeface="Bookman Old Style" pitchFamily="18" charset="0"/>
              </a:rPr>
              <a:t>Адаптації</a:t>
            </a:r>
            <a:r>
              <a:rPr lang="ru-RU" i="1" dirty="0" smtClean="0">
                <a:latin typeface="Bookman Old Style" pitchFamily="18" charset="0"/>
              </a:rPr>
              <a:t> на </a:t>
            </a:r>
            <a:r>
              <a:rPr lang="ru-RU" i="1" dirty="0" err="1" smtClean="0">
                <a:latin typeface="Bookman Old Style" pitchFamily="18" charset="0"/>
              </a:rPr>
              <a:t>клітинному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рівні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насамперед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пов’язані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зі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змінами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активності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процесів</a:t>
            </a:r>
            <a:r>
              <a:rPr lang="ru-RU" i="1" dirty="0" smtClean="0">
                <a:latin typeface="Bookman Old Style" pitchFamily="18" charset="0"/>
              </a:rPr>
              <a:t> пластичного та </a:t>
            </a:r>
            <a:r>
              <a:rPr lang="ru-RU" i="1" dirty="0" err="1" smtClean="0">
                <a:latin typeface="Bookman Old Style" pitchFamily="18" charset="0"/>
              </a:rPr>
              <a:t>енергетичного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обмінів</a:t>
            </a:r>
            <a:r>
              <a:rPr lang="ru-RU" i="1" dirty="0" smtClean="0">
                <a:latin typeface="Bookman Old Style" pitchFamily="18" charset="0"/>
              </a:rPr>
              <a:t>. </a:t>
            </a:r>
            <a:r>
              <a:rPr lang="ru-RU" i="1" dirty="0" err="1" smtClean="0">
                <a:latin typeface="Bookman Old Style" pitchFamily="18" charset="0"/>
              </a:rPr>
              <a:t>Оскільки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більшість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процесів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метаболізму</a:t>
            </a:r>
            <a:r>
              <a:rPr lang="ru-RU" i="1" dirty="0" smtClean="0">
                <a:latin typeface="Bookman Old Style" pitchFamily="18" charset="0"/>
              </a:rPr>
              <a:t> в </a:t>
            </a:r>
            <a:r>
              <a:rPr lang="ru-RU" i="1" dirty="0" err="1" smtClean="0">
                <a:latin typeface="Bookman Old Style" pitchFamily="18" charset="0"/>
              </a:rPr>
              <a:t>клітині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відбувається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з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витратами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енергії</a:t>
            </a:r>
            <a:r>
              <a:rPr lang="ru-RU" i="1" dirty="0" smtClean="0">
                <a:latin typeface="Bookman Old Style" pitchFamily="18" charset="0"/>
              </a:rPr>
              <a:t>, </a:t>
            </a:r>
            <a:r>
              <a:rPr lang="ru-RU" i="1" dirty="0" err="1" smtClean="0">
                <a:latin typeface="Bookman Old Style" pitchFamily="18" charset="0"/>
              </a:rPr>
              <a:t>основним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напрямом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адаптацій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є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підтримання</a:t>
            </a:r>
            <a:r>
              <a:rPr lang="ru-RU" i="1" dirty="0" smtClean="0">
                <a:latin typeface="Bookman Old Style" pitchFamily="18" charset="0"/>
              </a:rPr>
              <a:t> синтезу молекул АТФ на </a:t>
            </a:r>
            <a:r>
              <a:rPr lang="ru-RU" i="1" dirty="0" err="1" smtClean="0">
                <a:latin typeface="Bookman Old Style" pitchFamily="18" charset="0"/>
              </a:rPr>
              <a:t>рівні</a:t>
            </a:r>
            <a:r>
              <a:rPr lang="ru-RU" i="1" dirty="0" smtClean="0">
                <a:latin typeface="Bookman Old Style" pitchFamily="18" charset="0"/>
              </a:rPr>
              <a:t>, </a:t>
            </a:r>
            <a:r>
              <a:rPr lang="ru-RU" i="1" dirty="0" err="1" smtClean="0">
                <a:latin typeface="Bookman Old Style" pitchFamily="18" charset="0"/>
              </a:rPr>
              <a:t>потрібному</a:t>
            </a:r>
            <a:r>
              <a:rPr lang="ru-RU" i="1" dirty="0" smtClean="0">
                <a:latin typeface="Bookman Old Style" pitchFamily="18" charset="0"/>
              </a:rPr>
              <a:t> для </a:t>
            </a:r>
            <a:r>
              <a:rPr lang="ru-RU" i="1" dirty="0" err="1" smtClean="0">
                <a:latin typeface="Bookman Old Style" pitchFamily="18" charset="0"/>
              </a:rPr>
              <a:t>забезпечення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функціонування</a:t>
            </a:r>
            <a:r>
              <a:rPr lang="ru-RU" i="1" dirty="0" smtClean="0">
                <a:latin typeface="Bookman Old Style" pitchFamily="18" charset="0"/>
              </a:rPr>
              <a:t> як </a:t>
            </a:r>
            <a:r>
              <a:rPr lang="ru-RU" i="1" dirty="0" err="1" smtClean="0">
                <a:latin typeface="Bookman Old Style" pitchFamily="18" charset="0"/>
              </a:rPr>
              <a:t>окремих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клітин</a:t>
            </a:r>
            <a:r>
              <a:rPr lang="ru-RU" i="1" dirty="0" smtClean="0">
                <a:latin typeface="Bookman Old Style" pitchFamily="18" charset="0"/>
              </a:rPr>
              <a:t>, так </a:t>
            </a:r>
            <a:r>
              <a:rPr lang="ru-RU" i="1" dirty="0" err="1" smtClean="0">
                <a:latin typeface="Bookman Old Style" pitchFamily="18" charset="0"/>
              </a:rPr>
              <a:t>і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всього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організму</a:t>
            </a:r>
            <a:r>
              <a:rPr lang="ru-RU" i="1" dirty="0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444500" y="2278063"/>
            <a:ext cx="4103688" cy="290036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За тривалістю формування: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Стратегія еволюційних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адаптацій</a:t>
            </a:r>
            <a:endParaRPr lang="uk-UA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Стратегія акліматизації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Стратегія негайної адаптації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468313" y="260350"/>
            <a:ext cx="82089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>
                <a:solidFill>
                  <a:srgbClr val="002060"/>
                </a:solidFill>
                <a:latin typeface="Georgia" pitchFamily="18" charset="0"/>
              </a:rPr>
              <a:t>Стратегії адаптації організмів, </a:t>
            </a:r>
          </a:p>
          <a:p>
            <a:r>
              <a:rPr lang="ru-RU" sz="3200" b="1">
                <a:solidFill>
                  <a:srgbClr val="002060"/>
                </a:solidFill>
                <a:latin typeface="Georgia" pitchFamily="18" charset="0"/>
              </a:rPr>
              <a:t>(адаптивна стратегія) – це…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6171" r="3134" b="27136"/>
          <a:stretch>
            <a:fillRect/>
          </a:stretch>
        </p:blipFill>
        <p:spPr bwMode="auto">
          <a:xfrm>
            <a:off x="428625" y="1412875"/>
            <a:ext cx="82089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613" y="1989138"/>
            <a:ext cx="66611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4711700" y="2093913"/>
            <a:ext cx="4432300" cy="326866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За характером формування: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4. Стратегія резистентності (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активний шлях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5. Стратегія толерантності (</a:t>
            </a:r>
            <a:r>
              <a:rPr lang="uk-UA" sz="24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пасивний шлях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6. Стратегія уникнення несприятливих умов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116013" y="5372100"/>
            <a:ext cx="8040687" cy="13493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За ресурсами, необхідними  для розмноження: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7.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Рудерали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 (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r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- стратегія)</a:t>
            </a:r>
          </a:p>
          <a:p>
            <a:pPr lvl="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+mn-cs"/>
              </a:rPr>
              <a:t>8. Конкуренти (К – стратегія)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5140325" y="1484313"/>
            <a:ext cx="3824288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Має найбільш тривалий характер формування  пристосувань до змін середовища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Потребує зміни багатьох поколінь</a:t>
            </a:r>
          </a:p>
          <a:p>
            <a:pPr marL="285750" indent="-285750">
              <a:buFont typeface="Arial" charset="0"/>
              <a:buChar char="•"/>
            </a:pPr>
            <a:endParaRPr lang="uk-UA" sz="240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Адаптивні зміни пов’язані зі змінами генетичної інформації ( мутації різного рівня складності)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1506" name="AutoShape 2" descr="ÐÐ°ÑÑÐ¸Ð½ÐºÐ¸ Ð¿Ð¾ Ð·Ð°Ð¿ÑÐ¾ÑÑ Ð²Ð¸Ð´Ñ ÑÐ»Ð¾ÑÐ¾ÑÐ¸Ð»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AutoShape 4" descr="ÐÐ°ÑÑÐ¸Ð½ÐºÐ¸ Ð¿Ð¾ Ð·Ð°Ð¿ÑÐ¾ÑÑ Ð²Ð¸Ð´Ñ ÑÐ»Ð¾ÑÐ¾ÑÐ¸Ð»Ð»Ð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Подзаголовок 3"/>
          <p:cNvSpPr txBox="1">
            <a:spLocks/>
          </p:cNvSpPr>
          <p:nvPr/>
        </p:nvSpPr>
        <p:spPr bwMode="auto">
          <a:xfrm>
            <a:off x="1871663" y="617538"/>
            <a:ext cx="9072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Стратегія еволюційних адаптацій</a:t>
            </a:r>
          </a:p>
        </p:txBody>
      </p:sp>
      <p:sp>
        <p:nvSpPr>
          <p:cNvPr id="21509" name="Подзаголовок 3"/>
          <p:cNvSpPr txBox="1">
            <a:spLocks/>
          </p:cNvSpPr>
          <p:nvPr/>
        </p:nvSpPr>
        <p:spPr bwMode="auto">
          <a:xfrm>
            <a:off x="3671888" y="160338"/>
            <a:ext cx="547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тривалістю формування</a:t>
            </a:r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9323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3"/>
          <p:cNvSpPr txBox="1">
            <a:spLocks/>
          </p:cNvSpPr>
          <p:nvPr/>
        </p:nvSpPr>
        <p:spPr bwMode="auto">
          <a:xfrm>
            <a:off x="827088" y="560388"/>
            <a:ext cx="7777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uk-UA" sz="2800" b="1">
                <a:solidFill>
                  <a:srgbClr val="002060"/>
                </a:solidFill>
                <a:latin typeface="Georgia" pitchFamily="18" charset="0"/>
              </a:rPr>
              <a:t>Стратегія еволюційних адаптацій</a:t>
            </a:r>
          </a:p>
        </p:txBody>
      </p:sp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60375" y="965200"/>
            <a:ext cx="7991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C00000"/>
                </a:solidFill>
                <a:latin typeface="Calibri" pitchFamily="34" charset="0"/>
              </a:rPr>
              <a:t>Формування декількох форм хлорофилу, які розрізняються спектром поглинання світлових хвиль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531" name="AutoShape 2" descr="ÐÐ°ÑÑÐ¸Ð½ÐºÐ¸ Ð¿Ð¾ Ð·Ð°Ð¿ÑÐ¾ÑÑ Ð²Ð¸Ð´Ñ ÑÐ»Ð¾ÑÐ¾ÑÐ¸Ð»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AutoShape 4" descr="ÐÐ°ÑÑÐ¸Ð½ÐºÐ¸ Ð¿Ð¾ Ð·Ð°Ð¿ÑÐ¾ÑÑ Ð²Ð¸Ð´Ñ ÑÐ»Ð¾ÑÐ¾ÑÐ¸Ð»Ð»Ð°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71550" y="2349500"/>
            <a:ext cx="2447925" cy="1044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000066"/>
                </a:solidFill>
                <a:latin typeface="Comic Sans MS" pitchFamily="66" charset="0"/>
              </a:rPr>
              <a:t>Присутній у всіх рослин-  </a:t>
            </a:r>
            <a:r>
              <a:rPr lang="ru-RU" altLang="ru-RU" sz="2000" b="1">
                <a:solidFill>
                  <a:srgbClr val="00602B"/>
                </a:solidFill>
                <a:latin typeface="Comic Sans MS" pitchFamily="66" charset="0"/>
              </a:rPr>
              <a:t>хлорофіл а</a:t>
            </a:r>
            <a:endParaRPr lang="ru-RU" altLang="ru-RU" sz="2000" b="1" i="1">
              <a:solidFill>
                <a:srgbClr val="00602B"/>
              </a:solidFill>
              <a:latin typeface="Comic Sans MS" pitchFamily="66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760788" y="4076700"/>
            <a:ext cx="5292725" cy="2574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Додатковий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 у вищих рослин і зелених водоростей - </a:t>
            </a:r>
            <a:r>
              <a:rPr lang="ru-RU" altLang="ru-RU" sz="1600" b="1">
                <a:latin typeface="Comic Sans MS" pitchFamily="66" charset="0"/>
              </a:rPr>
              <a:t>хлорофіл </a:t>
            </a:r>
            <a:r>
              <a:rPr lang="ru-RU" altLang="ru-RU" sz="1600" b="1" i="1">
                <a:latin typeface="Comic Sans MS" pitchFamily="66" charset="0"/>
              </a:rPr>
              <a:t>b</a:t>
            </a:r>
            <a:r>
              <a:rPr lang="ru-RU" altLang="ru-RU" sz="1600" b="1">
                <a:solidFill>
                  <a:srgbClr val="92D050"/>
                </a:solidFill>
                <a:latin typeface="Comic Sans MS" pitchFamily="66" charset="0"/>
              </a:rPr>
              <a:t>, 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 у бурих і діатомових водоростей – </a:t>
            </a:r>
            <a:r>
              <a:rPr lang="ru-RU" altLang="ru-RU" sz="1600" b="1">
                <a:latin typeface="Comic Sans MS" pitchFamily="66" charset="0"/>
              </a:rPr>
              <a:t>хлорофіл </a:t>
            </a:r>
            <a:r>
              <a:rPr lang="ru-RU" altLang="ru-RU" sz="1600" b="1" i="1">
                <a:latin typeface="Comic Sans MS" pitchFamily="66" charset="0"/>
              </a:rPr>
              <a:t>с</a:t>
            </a: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,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 у червоних водоростей – </a:t>
            </a:r>
            <a:r>
              <a:rPr lang="ru-RU" altLang="ru-RU" sz="1600" b="1">
                <a:solidFill>
                  <a:srgbClr val="C00000"/>
                </a:solidFill>
                <a:latin typeface="Comic Sans MS" pitchFamily="66" charset="0"/>
              </a:rPr>
              <a:t>хлорофіл </a:t>
            </a:r>
            <a:r>
              <a:rPr lang="ru-RU" altLang="ru-RU" sz="1600" b="1" i="1">
                <a:solidFill>
                  <a:srgbClr val="C00000"/>
                </a:solidFill>
                <a:latin typeface="Comic Sans MS" pitchFamily="66" charset="0"/>
              </a:rPr>
              <a:t>d</a:t>
            </a: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b="1">
                <a:solidFill>
                  <a:srgbClr val="000066"/>
                </a:solidFill>
                <a:latin typeface="Comic Sans MS" pitchFamily="66" charset="0"/>
              </a:rPr>
              <a:t> У фототрофних бактерій  - аналог хлорофила – </a:t>
            </a:r>
            <a:r>
              <a:rPr lang="ru-RU" altLang="ru-RU" sz="1600" b="1">
                <a:solidFill>
                  <a:schemeClr val="tx2"/>
                </a:solidFill>
                <a:latin typeface="Comic Sans MS" pitchFamily="66" charset="0"/>
              </a:rPr>
              <a:t>бактеріохлорофіл </a:t>
            </a:r>
          </a:p>
        </p:txBody>
      </p:sp>
      <p:sp>
        <p:nvSpPr>
          <p:cNvPr id="22535" name="Подзаголовок 3"/>
          <p:cNvSpPr txBox="1">
            <a:spLocks/>
          </p:cNvSpPr>
          <p:nvPr/>
        </p:nvSpPr>
        <p:spPr bwMode="auto">
          <a:xfrm>
            <a:off x="3671888" y="160338"/>
            <a:ext cx="547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>
                <a:solidFill>
                  <a:srgbClr val="FF0000"/>
                </a:solidFill>
                <a:latin typeface="Georgia" pitchFamily="18" charset="0"/>
              </a:rPr>
              <a:t>За тривалістю формування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488</Words>
  <PresentationFormat>Экран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Bookman Old Style</vt:lpstr>
      <vt:lpstr>Times New Roman</vt:lpstr>
      <vt:lpstr>Georgia</vt:lpstr>
      <vt:lpstr>Comic Sans MS</vt:lpstr>
      <vt:lpstr>PMingLiU-ExtB</vt:lpstr>
      <vt:lpstr>Тема Office</vt:lpstr>
      <vt:lpstr>Формування адаптацій на клітинному та молекулярному рівнях. Стратегії адаптацій організмів. Група МШ-23. Біологія. Тип уроку: формування нових знань.</vt:lpstr>
      <vt:lpstr>Молекулярний рівень</vt:lpstr>
      <vt:lpstr>Молекулярний рівень</vt:lpstr>
      <vt:lpstr>Слайд 4</vt:lpstr>
      <vt:lpstr>Клітинний рівень</vt:lpstr>
      <vt:lpstr>Запам’ятаємо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Домашнє завдання</vt:lpstr>
      <vt:lpstr>Які є стратегії формування адаптацій?!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адаптацій на клітинному та молекулярному рівнях</dc:title>
  <dc:creator>Admin</dc:creator>
  <cp:lastModifiedBy>Natali</cp:lastModifiedBy>
  <cp:revision>19</cp:revision>
  <dcterms:created xsi:type="dcterms:W3CDTF">2019-09-08T14:16:59Z</dcterms:created>
  <dcterms:modified xsi:type="dcterms:W3CDTF">2020-05-12T17:28:48Z</dcterms:modified>
</cp:coreProperties>
</file>