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75" r:id="rId3"/>
    <p:sldId id="288" r:id="rId4"/>
    <p:sldId id="370" r:id="rId5"/>
    <p:sldId id="372" r:id="rId6"/>
    <p:sldId id="374" r:id="rId7"/>
    <p:sldId id="368" r:id="rId8"/>
    <p:sldId id="369" r:id="rId9"/>
    <p:sldId id="290" r:id="rId10"/>
    <p:sldId id="292" r:id="rId11"/>
    <p:sldId id="295" r:id="rId12"/>
    <p:sldId id="299" r:id="rId13"/>
    <p:sldId id="301" r:id="rId14"/>
    <p:sldId id="348" r:id="rId15"/>
    <p:sldId id="350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F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40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0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97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0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29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61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64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53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8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46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34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FA4AE-B935-4962-B594-1E4E48DBD644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D54F-674A-4665-AB8E-AA9FCEA8E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575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66700">
                    <a:schemeClr val="tx1">
                      <a:alpha val="56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Культура України у повоєнні роки</a:t>
            </a:r>
            <a:endParaRPr lang="uk-UA" sz="9600" b="1" spc="5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66700">
                  <a:schemeClr val="tx1">
                    <a:alpha val="56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929322" cy="16430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Після визволення України повертаються з евакуації і відновлюють роботу театри, створюються нові колективи, зокрема 18 – у західних областях. На кінець 40-х років в Україні діяло 96 театрів.</a:t>
            </a:r>
          </a:p>
          <a:p>
            <a:pPr algn="ctr">
              <a:buNone/>
            </a:pPr>
            <a:r>
              <a:rPr lang="uk-UA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Провідними театрами стають: театр ім. І.Франка у Києві, театр ім. Т.Шевченка у Харкові, театр ім. Заньковецької у Львові.</a:t>
            </a:r>
          </a:p>
          <a:p>
            <a:pPr algn="ctr">
              <a:buNone/>
            </a:pPr>
            <a:endParaRPr lang="uk-UA" sz="1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uk-UA" sz="1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starlight_theatr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09277" y="714380"/>
            <a:ext cx="3134723" cy="2786058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-32" y="1928802"/>
            <a:ext cx="6000792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7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Стало помітним підвищення художнього рівня театрального мистецтва, особливо в постановці спектаклів "</a:t>
            </a:r>
            <a:r>
              <a:rPr kumimoji="0" lang="uk-UA" sz="17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Милана</a:t>
            </a:r>
            <a:r>
              <a:rPr kumimoji="0" lang="uk-UA" sz="17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 Г. Майбороди в Київському академічному театрі опери та балету ім. Т. Шевченка, "Дума про Британку" Ю. Яновського в Київському драматичному театрі ім. І. Франка, "Даруйте коханим тюльпани" О. </a:t>
            </a:r>
            <a:r>
              <a:rPr kumimoji="0" lang="uk-UA" sz="17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Сандлера</a:t>
            </a:r>
            <a:r>
              <a:rPr kumimoji="0" lang="uk-UA" sz="17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Одеському музично-драматичному театрі.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700" b="1" i="0" u="none" strike="noStrike" kern="1200" cap="none" spc="0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14678" y="3857628"/>
            <a:ext cx="592932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7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Значущою подією стало проведення в 1958 р. фестивалю "Перша українська театральна весна", участь в якому взяли майже всі театри, активно включившись у творче змагання за право показу глядачам кращого доробку. Високу оцінку дістали спектаклі "Веселка" М. Зарудного Вінницького обласного музично-драматичного театру ім. М. Садовського, "Мій друг" М. </a:t>
            </a:r>
            <a:r>
              <a:rPr kumimoji="0" lang="uk-UA" sz="17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Погодіна</a:t>
            </a:r>
            <a:r>
              <a:rPr kumimoji="0" lang="uk-UA" sz="17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Харківського академічного театру ім. Т. Шевченка, опера "Лісова пісня" В. </a:t>
            </a:r>
            <a:r>
              <a:rPr kumimoji="0" lang="uk-UA" sz="17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Кирейка</a:t>
            </a:r>
            <a:r>
              <a:rPr kumimoji="0" lang="uk-UA" sz="17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Львівського театру опери та балету ім. І. Франка. Ці спектаклі одержали дипломи лауреатів фестивалю.</a:t>
            </a:r>
            <a:endParaRPr kumimoji="0" lang="uk-UA" sz="1700" b="1" i="0" u="none" strike="noStrike" kern="1200" cap="none" spc="0" normalizeH="0" baseline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278125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7"/>
            <a:ext cx="3432488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0"/>
            <a:ext cx="314324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endParaRPr lang="uk-UA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71481"/>
            <a:ext cx="7286644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600" b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 завдання на завершальному етапі війни постали перед працівниками українського кіномистецтва. У червні 1944р. повернулася з евакуації й одразу розгорнула свою діяльність Київська студія художніх фільмів. Відбудовчі роботи розпочалися на Одеській студії художніх фільмів. </a:t>
            </a:r>
            <a:endParaRPr lang="uk-UA" sz="1600" b="1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8222df868150d9b0cfe8f79ae4ab0a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1903671" cy="1928802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29124" y="1910044"/>
            <a:ext cx="4714876" cy="2019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Творчим успіхом кінематографістів був вихід на екрани фільмів "Нескорені" за повістю "Батьки і діти" Б. Горбатова — про боротьбу шахтарів Донбасу проти фашистських окупантів, "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Зігмунд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Колосовський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", "В далекому плаванні" за мотивами "Морських оповідань" К. Станюковича, "Украдене щастя", "Доля Марини", "Командир корабля" та ін.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600" b="1" i="0" u="none" strike="noStrike" kern="1200" cap="none" spc="0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d067544fd84d1dacd5728165604d5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6785" y="4143380"/>
            <a:ext cx="2237215" cy="2214554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-32" y="1876725"/>
            <a:ext cx="4551043" cy="4766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Розгорнула роботу Українська студія хронікальних фільмів, яка повернулася до Києва влітку 1944 р.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Кіностудіями України 1951 р. було випущено лише 9 фільмів, а в 1956 р. на Київській, Одеській та Ялтинській кіностудіях щорічно знімалося 4—7 фільмів. Позитивну оцінку глядачів дістали "Тривожна молодість" режисерів О.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Алова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і В. Наумова, "Весна на Зарічній вулиці" Ф.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Миронера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М.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Хуцієва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Кращою стрічкою в 1956 р. став фільм І.Савченка "Тарас Шевченко". Схвально було зустрінуто екранізацію творів літератури. Так, А. Бучма та О. Швачко зняли фільм "Земля" за повістю О. Кобилянської, М.Донськой — "Мати" за романом М.Горького, В. Івченко — "Назар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Стодоля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 за п'єсою Т. Шевченка та ін.</a:t>
            </a:r>
            <a:endParaRPr kumimoji="0" lang="uk-UA" sz="1600" b="1" i="0" u="none" strike="noStrike" kern="1200" cap="none" spc="0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2" descr="Картинки по запросу подвиг розвідника барне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9922" y="3748101"/>
            <a:ext cx="2206656" cy="31098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УЗИКА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42918"/>
            <a:ext cx="6429420" cy="464347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повоєнний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звернулись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музичної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характеризується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розширенням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тематики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жанрів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поглибленням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образної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підвищенням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майстерності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початку 60-х років Б.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Лятошинський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закінчив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Третю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симфонію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поему "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Гражина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за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повістю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Міцкевича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Тепло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зустріли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слухачі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Другу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симфонію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сюїту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"Король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Г.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Майбороди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ораторію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Жовтень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К.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Данькевича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сюїту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Українки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та "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Партизанські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А.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Штогаренка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"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Прикарпатську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симфонію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С. Людкевича та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музичному мистецтві найбільше розвивалась опера. 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оперному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відзначити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опери Опера "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Довбуш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С. Людкевича,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опера-інтерпретація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драми-феєрії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Українки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Лісова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пісня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В.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Кирейка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/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"Богдан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Хмельницький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К.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Данькевича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лібрето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Корнійчука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Василевської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"Милана" Г.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Майбороди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лібрето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Турчинської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"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Украдене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. Але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показу в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партійні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пропагандисти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виявили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лібрето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містило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численні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ідейні</a:t>
            </a:r>
            <a:r>
              <a:rPr lang="ru-RU" sz="1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прорахунки».</a:t>
            </a:r>
            <a:endParaRPr lang="uk-UA" sz="16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uk-UA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5061704"/>
            <a:ext cx="4000528" cy="179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5214950"/>
            <a:ext cx="5143504" cy="1643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Виходять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сцену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балети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"Маруся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Богуславка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А.Свєчникова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"Ростислава" Г.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Жуковського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"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Хустка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Довбуша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 А.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Кос-Анатольського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Музику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оперет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пишуть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В. Рябов,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Р.Рождественський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Я.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Цегляр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А.Кос-Анатольський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Ю.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Мейтус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vladimir-ryabov_9742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791205" y="0"/>
            <a:ext cx="1352795" cy="1571612"/>
          </a:xfrm>
          <a:prstGeom prst="rect">
            <a:avLst/>
          </a:prstGeom>
        </p:spPr>
      </p:pic>
      <p:pic>
        <p:nvPicPr>
          <p:cNvPr id="8" name="Рисунок 7" descr="13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1285852" cy="2025424"/>
          </a:xfrm>
          <a:prstGeom prst="rect">
            <a:avLst/>
          </a:prstGeom>
        </p:spPr>
      </p:pic>
      <p:pic>
        <p:nvPicPr>
          <p:cNvPr id="9" name="Рисунок 8" descr="2db03364502ef67c78def411e2d11219.jpg"/>
          <p:cNvPicPr>
            <a:picLocks noChangeAspect="1"/>
          </p:cNvPicPr>
          <p:nvPr/>
        </p:nvPicPr>
        <p:blipFill>
          <a:blip r:embed="rId5" cstate="print"/>
          <a:srcRect b="20960"/>
          <a:stretch>
            <a:fillRect/>
          </a:stretch>
        </p:blipFill>
        <p:spPr>
          <a:xfrm>
            <a:off x="7712732" y="1328958"/>
            <a:ext cx="1359862" cy="1885728"/>
          </a:xfrm>
          <a:prstGeom prst="rect">
            <a:avLst/>
          </a:prstGeom>
        </p:spPr>
      </p:pic>
      <p:pic>
        <p:nvPicPr>
          <p:cNvPr id="10" name="Рисунок 9" descr="s_261110_1lh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6191" y="1873582"/>
            <a:ext cx="1241099" cy="19126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52"/>
            <a:ext cx="8715436" cy="1714488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 пісенна творчість. Популярними стають пісні П. Майбороди, А.</a:t>
            </a:r>
            <a:r>
              <a:rPr lang="uk-UA" sz="1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Філіпенка</a:t>
            </a:r>
            <a:r>
              <a:rPr lang="uk-UA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А.Кос-Анатольського, Л. Ревуцького, П. Козицького, М. </a:t>
            </a:r>
            <a:r>
              <a:rPr lang="uk-UA" sz="1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Дремлюги</a:t>
            </a:r>
            <a:r>
              <a:rPr lang="uk-UA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А. </a:t>
            </a:r>
            <a:r>
              <a:rPr lang="uk-UA" sz="1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Штогаренка</a:t>
            </a:r>
            <a:r>
              <a:rPr lang="uk-UA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І. </a:t>
            </a:r>
            <a:r>
              <a:rPr lang="uk-UA" sz="1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Шамо</a:t>
            </a:r>
            <a:r>
              <a:rPr lang="uk-UA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Активно розвивався й пісенний жанр. Плідно співпрацювали поет  А. Малишко і композитор П. Майборода, які подарували народові «Київський вальс», «Білі каштани», «Ми </a:t>
            </a:r>
            <a:r>
              <a:rPr lang="uk-UA" sz="1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підем</a:t>
            </a:r>
            <a:r>
              <a:rPr lang="uk-UA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трави похилі», «Пісню про рушник», «Стежину. </a:t>
            </a:r>
          </a:p>
          <a:p>
            <a:pPr algn="just"/>
            <a:r>
              <a:rPr lang="uk-UA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Доробок українських композиторів сприяв подальшому розвитку всіх музичних жанрів.</a:t>
            </a:r>
          </a:p>
          <a:p>
            <a:pPr algn="just"/>
            <a:endParaRPr lang="uk-UA" sz="18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e6e8bc54fbc8a4ccaf0389f0e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88277" y="2631968"/>
            <a:ext cx="2526929" cy="3368800"/>
          </a:xfrm>
          <a:prstGeom prst="rect">
            <a:avLst/>
          </a:prstGeom>
        </p:spPr>
      </p:pic>
      <p:pic>
        <p:nvPicPr>
          <p:cNvPr id="6" name="Picture 2" descr="Картинки по запросу верьовка григорі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071670" cy="29003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643578"/>
            <a:ext cx="207167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Г. Верьовка</a:t>
            </a:r>
            <a:endParaRPr lang="uk-UA" sz="2400" b="1" dirty="0"/>
          </a:p>
        </p:txBody>
      </p:sp>
      <p:pic>
        <p:nvPicPr>
          <p:cNvPr id="8" name="Picture 4" descr="Картинки по запросу П. Козицьки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304791"/>
            <a:ext cx="1714512" cy="24899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14612" y="5786454"/>
            <a:ext cx="171451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П. Козицький</a:t>
            </a:r>
            <a:endParaRPr lang="uk-UA" sz="2000" b="1" dirty="0"/>
          </a:p>
        </p:txBody>
      </p:sp>
      <p:pic>
        <p:nvPicPr>
          <p:cNvPr id="11" name="Picture 6" descr="Картинки по запросу М. Майборо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357430"/>
            <a:ext cx="1731646" cy="250033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429520" y="4857760"/>
            <a:ext cx="171448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П. Майборода</a:t>
            </a:r>
            <a:endParaRPr lang="uk-UA" b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42" y="71414"/>
            <a:ext cx="8229600" cy="17145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 ТА ОБРАЗОТВОРЧЕ МИСТЕЦТВО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повоєнній архітектурі відбувалась відбудова і рішучих змін не проводилось.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основному при відбудові будинки зводились,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або реставрувались висотою до 4 поверхів.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5886436" cy="202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42508" y="3714752"/>
            <a:ext cx="285752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Київ, Хрещатик початок 1950 – х років.</a:t>
            </a:r>
            <a:endParaRPr lang="uk-UA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85984" y="5105432"/>
            <a:ext cx="6858048" cy="13954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образотворчому мистецтві найбільших успіхів було досягнуто в історичному та побутовому жанрах.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Саме, як історичні твори, варто розглядати полотна перших повоєнних років,присвячені подіям радянсько-німецької війни, виконані, часом, на основі безпосередніх вражень.</a:t>
            </a:r>
            <a:endParaRPr kumimoji="0" lang="uk-UA" b="1" i="0" u="none" strike="noStrike" kern="1200" cap="none" spc="0" normalizeH="0" baseline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90" y="3760835"/>
            <a:ext cx="2357422" cy="309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2" y="6429396"/>
            <a:ext cx="2500330" cy="428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В. Костецький </a:t>
            </a:r>
            <a:r>
              <a:rPr lang="uk-UA" dirty="0" err="1" smtClean="0"/>
              <a:t>“Повернення”</a:t>
            </a:r>
            <a:r>
              <a:rPr lang="uk-UA" dirty="0" smtClean="0"/>
              <a:t> 1947р.</a:t>
            </a:r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4940" y="2500306"/>
            <a:ext cx="378906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86446" y="4357694"/>
            <a:ext cx="3071834" cy="571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Т. Яблонська </a:t>
            </a:r>
            <a:r>
              <a:rPr lang="uk-UA" dirty="0" err="1" smtClean="0"/>
              <a:t>“Хліб”</a:t>
            </a:r>
            <a:r>
              <a:rPr lang="uk-UA" dirty="0" smtClean="0"/>
              <a:t> 1949р.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1857388"/>
          </a:xfrm>
        </p:spPr>
        <p:txBody>
          <a:bodyPr>
            <a:normAutofit/>
          </a:bodyPr>
          <a:lstStyle/>
          <a:p>
            <a:pPr algn="just"/>
            <a:r>
              <a:rPr lang="uk-UA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 одним представником образотворчого мистецтва у період відбудови була Катерина Білокур,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уособлюють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мистецький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народний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примітивізм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Три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художниці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1 - «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Цар-Колос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2 -«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Берізка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3 - «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Колгоспне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поле» –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включені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експозиції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радянського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виставці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Парижі</a:t>
            </a:r>
            <a:r>
              <a:rPr lang="ru-RU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(1954).</a:t>
            </a:r>
            <a:endParaRPr lang="uk-UA" sz="1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Картинки по запросу білокур бері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494246"/>
            <a:ext cx="2714644" cy="357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46" y="6072206"/>
            <a:ext cx="571504" cy="500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pic>
        <p:nvPicPr>
          <p:cNvPr id="38916" name="Picture 4" descr="C:\Users\игор1\Desktop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73610"/>
            <a:ext cx="2428892" cy="35842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5857892"/>
            <a:ext cx="571504" cy="500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pic>
        <p:nvPicPr>
          <p:cNvPr id="38917" name="Picture 5" descr="C:\Users\игор1\Desktop\скачанные файлы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97668"/>
            <a:ext cx="2643174" cy="35744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572140"/>
            <a:ext cx="571472" cy="500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Администратор\AppData\Local\Microsoft\Windows\Temporary Internet Files\Content.IE5\IMFDEDMJ\books228577dtg3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F6F1"/>
              </a:clrFrom>
              <a:clrTo>
                <a:srgbClr val="F7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8" y="0"/>
            <a:ext cx="1571612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1406" y="1071546"/>
            <a:ext cx="8858312" cy="57864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Культурне життя післявоєнної України було дуже складне та суперечливе.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Взнаки давались занепад господарства й матеріальна скрута, великі втрати серед людей та руйнування в середині країни.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відновлено діяльність зруйнованих навчальних та наукових закладів, клубів, бібліотек, музеїв, а також створено нові культурно-освітні заклади.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творчий доробок самодіяльних літераторів та митців сприяв подальшому піднесенню художньої творчості українського народу.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АЛЕ: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Повоєнна система освіти залишалась такою ж як до війни, головною вадою в освіті залишалась заідеологізованість, що перетворювало загальноосвітню школу у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знаряддя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контролю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комуністичної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молодим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поколінням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Розвиток культури у повоєнні роки носив суперечливий характер: з одного боку, мало місце творче піднесення митців, учених, з іншого — сталінська система намагалась загнати творчий процес у жорсткі ідеологічні межі.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Жданівщина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 завдала величезного удару по розвитку української культури.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Головною особливістю розвитку науки цього періоду було те, що практично всі видатні досягнення науки і техніки мали місце лише в галузях, що стосувалися воєнного або суміжного з ним виробництва. Головною науковою установою України залишалась Академія Наук УРСР, яку очолював О.Палладін.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Відбулася зміна у наукових поглядах, через явище «</a:t>
            </a:r>
            <a:r>
              <a:rPr lang="uk-UA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лисенківщини</a:t>
            </a:r>
            <a:r>
              <a:rPr lang="uk-UA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яке завдало шкоди розвитку біологічним наукам.</a:t>
            </a:r>
            <a:endParaRPr lang="ru-RU" sz="16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1600" b="1" i="0" u="none" strike="noStrike" kern="1200" cap="none" spc="0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6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154" y="2442985"/>
            <a:ext cx="51767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МИСТЕЦТВО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16"/>
            <a:ext cx="6186502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</a:t>
            </a:r>
            <a:endParaRPr lang="uk-U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496"/>
            <a:ext cx="5286379" cy="4000504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uk-UA" sz="1600" b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шаблоном, виготовленим у Москві, цього ж 1946 р. ЦК КП(б)У ухвалив кілька постанов “Про спотворення і помилки у висвітленні української літератури в “Нарисі історії української літератури”, “Про журнал сатири і гумору “Перець”, “Пр журнал “Вітчизна”, “Про репертуар драматичних і інших театрів України”, "Про політичні помилки та незадовільну роботу Інституту історії України Академії наук УРСР", «Про перевірку виконання Спілкою письменників України постанови ЦК ВКП(б) про журнали "Звезда" і "Ленинград"», "Про стан і заходи поліпшення музичного мистецтва на Україні у зв'язку з постановою ЦК ВКП(б) «Про оперу "Большая дружба" Вано Мураделі» та ін.</a:t>
            </a:r>
            <a:endParaRPr lang="uk-UA" sz="1600" b="1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14942" y="2928934"/>
            <a:ext cx="3929058" cy="3929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названих документах спотворювалося культурне життя в Україні, зокрема література, мистецтво, стан історичної науки, близько сотні українських діячів науки, культури і мистецтва було звинувачено в українському буржуазному націоналізмі. Особливу завзятість у цій боротьбі проявляв Л. Каганович, який у 1947 р. був першим секретарем ЦК КП(б)У. Він постійно провокував союзне керівництво, органи державної безпеки на політичні репресії щодо національно-патріотичних сил в Україні.</a:t>
            </a:r>
            <a:endParaRPr kumimoji="0" lang="uk-UA" sz="1600" b="1" i="0" u="none" strike="noStrike" kern="1200" cap="none" spc="0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art_mel_br_Kaganovic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98484" y="0"/>
            <a:ext cx="1945516" cy="285749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928670"/>
            <a:ext cx="685801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Діячі літератури і мистецтва зазнавали постійного контролю . З ініціативи партії в Україні було проведено кампанії, спрямовані проти творчої інтелігенції. За період з 1946 по 1951 р. було прийнято 12 партійних постанов з ідеологічних питань. Початок було покладено постановами ЦК ВКП(б)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“Про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журнали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“Звезда”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“Ленінград”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спрямовані проти творчості А.Ахматової і М.Зощенка,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“Про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кінофільм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“Большая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600" b="1" i="0" u="none" strike="noStrike" kern="1200" cap="none" spc="0" normalizeH="0" baseline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жизнь”</a:t>
            </a:r>
            <a:r>
              <a:rPr kumimoji="0" lang="uk-UA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та ін.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250" y="2565400"/>
            <a:ext cx="752475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“ЖДАНІВЩИНА” – НАЗВА СИСТЕМИ ЗАХОДІВ, СПРЯМОВАНИХ НА ВІДНОВЛЕННЯ ІДЕОЛОГІЧНОГО КОНТРОЛЮ НАД СУСПІЛЬСТВОМ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44450"/>
            <a:ext cx="345598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smtClean="0">
                <a:latin typeface="Courier New" pitchFamily="49" charset="0"/>
                <a:cs typeface="Courier New" pitchFamily="49" charset="0"/>
              </a:rPr>
              <a:t>Послаблення ідеологічного тиску на радянське суспільство в роки Другої світової війни</a:t>
            </a:r>
            <a:endParaRPr lang="uk-UA" sz="16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063" y="115888"/>
            <a:ext cx="3455987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smtClean="0">
                <a:latin typeface="Courier New" pitchFamily="49" charset="0"/>
                <a:cs typeface="Courier New" pitchFamily="49" charset="0"/>
              </a:rPr>
              <a:t>Зростання патріотичних почуттів національної інтелігенції</a:t>
            </a:r>
            <a:endParaRPr lang="uk-UA" sz="16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84488" y="1268413"/>
            <a:ext cx="3455987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smtClean="0">
                <a:latin typeface="Courier New" pitchFamily="49" charset="0"/>
                <a:cs typeface="Courier New" pitchFamily="49" charset="0"/>
              </a:rPr>
              <a:t>Початок і розгортання “холодної війни”</a:t>
            </a:r>
            <a:endParaRPr lang="uk-UA" sz="16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7113" y="4652963"/>
            <a:ext cx="7345362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smtClean="0">
                <a:latin typeface="Courier New" pitchFamily="49" charset="0"/>
                <a:cs typeface="Courier New" pitchFamily="49" charset="0"/>
              </a:rPr>
              <a:t>1. Нейтралізація патріотично налаштованої інтелігенції.</a:t>
            </a:r>
          </a:p>
          <a:p>
            <a:pPr algn="ctr">
              <a:defRPr/>
            </a:pPr>
            <a:r>
              <a:rPr lang="uk-UA" sz="1600" b="1" smtClean="0">
                <a:latin typeface="Courier New" pitchFamily="49" charset="0"/>
                <a:cs typeface="Courier New" pitchFamily="49" charset="0"/>
              </a:rPr>
              <a:t>2. Культурно-ідеологічна ізоляція країни.</a:t>
            </a:r>
          </a:p>
          <a:p>
            <a:pPr algn="ctr">
              <a:defRPr/>
            </a:pPr>
            <a:r>
              <a:rPr lang="uk-UA" sz="1600" b="1" smtClean="0">
                <a:latin typeface="Courier New" pitchFamily="49" charset="0"/>
                <a:cs typeface="Courier New" pitchFamily="49" charset="0"/>
              </a:rPr>
              <a:t>3. Зміцнення тотального контролю над суспільством.</a:t>
            </a:r>
          </a:p>
          <a:p>
            <a:pPr algn="ctr">
              <a:defRPr/>
            </a:pPr>
            <a:r>
              <a:rPr lang="uk-UA" sz="1600" b="1" smtClean="0">
                <a:latin typeface="Courier New" pitchFamily="49" charset="0"/>
                <a:cs typeface="Courier New" pitchFamily="49" charset="0"/>
              </a:rPr>
              <a:t>4. Відтворення образу зовнішнього і внутрішнього ворога</a:t>
            </a:r>
            <a:endParaRPr lang="uk-UA" sz="1600" b="1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>
            <a:off x="1835150" y="1052513"/>
            <a:ext cx="0" cy="14398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451725" y="1038225"/>
            <a:ext cx="0" cy="1439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2"/>
          </p:cNvCxnSpPr>
          <p:nvPr/>
        </p:nvCxnSpPr>
        <p:spPr>
          <a:xfrm>
            <a:off x="4613275" y="2133600"/>
            <a:ext cx="20638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33913" y="3573463"/>
            <a:ext cx="0" cy="1008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74" name="Picture 2" descr="C:\Users\Светлана\Desktop\загружено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162521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-24"/>
            <a:ext cx="8229600" cy="779462"/>
          </a:xfrm>
        </p:spPr>
        <p:txBody>
          <a:bodyPr/>
          <a:lstStyle/>
          <a:p>
            <a:r>
              <a:rPr lang="uk-UA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«ЖДАНІВЩИНИ»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785794"/>
            <a:ext cx="8713788" cy="3000396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uk-UA" sz="16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“зміцнення керівництва” українською парторганізацією, Москвою було спрямовано Л.М.Кагановича.  Каганович розгорнув бурхливу діяльність по боротьбі з “українським буржуазним націоналізмом”. Ним, фактично, було підготовлено велику розстрільну справа, жертвами якої мав би стати цвіт української інтелігенції того часу: А.Малишко, П.Панч, М.Рильський, Ю.Яновський та ін.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k-UA" sz="1600" b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порядку денному у сталінському керівництві стояло питання боротьби з “низькопоклонством” перед Заходом, проти “космополітизму”. Об’єктом переслідувань були обрані літератори, митці, учені.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uk-UA" sz="1600" b="1" smtClean="0"/>
          </a:p>
          <a:p>
            <a:pPr marL="0" indent="0" algn="ctr">
              <a:buFont typeface="Arial" charset="0"/>
              <a:buNone/>
              <a:defRPr/>
            </a:pPr>
            <a:r>
              <a:rPr lang="uk-UA" sz="1600" b="1" u="sng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Космополітизм – ідеологія світового громадянства, яка надає пріорітетного значення загальнолюдським цінностям і другорядного – національним проблемам.</a:t>
            </a:r>
            <a:endParaRPr lang="uk-UA" sz="1600" b="1" u="sng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4282" y="3841767"/>
            <a:ext cx="8605868" cy="2730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Сигналом до атаки проти космополітів стала редакційна стаття “Про одну антипатріотичну групу театральних критиків”, опублікована в січні 1949 р. у газеті “Правда”.  Відгомоном цієї статті в Україні стало навішування ярликів “безрідних космополитів” на літературних і театральних критиків О.Борщагівського, А.Гозенпура та ін.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 початку 50-х років насувається нова хвиля звинувачень української інтелігенції. Цькували не лише письменників. Переслідувань зазнали українські композитори Б.Лятошинський, М.Колесса, М.Вериківський, К.Данькевич (опера "Богдан Хмельницький"), науковці. Особливо лютій і нещадній критиці було піддано В.Сосюру за вірш “Любіть Україну” (1944р.), який оголошувався “ідейно порочним твором”.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sz="1600" b="1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2988" y="188913"/>
            <a:ext cx="70580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latin typeface="Courier New" pitchFamily="49" charset="0"/>
                <a:cs typeface="Courier New" pitchFamily="49" charset="0"/>
              </a:rPr>
              <a:t>Результати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400" b="1" dirty="0" err="1">
                <a:latin typeface="Courier New" pitchFamily="49" charset="0"/>
                <a:cs typeface="Courier New" pitchFamily="49" charset="0"/>
              </a:rPr>
              <a:t>наслідки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sz="2400" b="1" dirty="0" err="1">
                <a:latin typeface="Courier New" pitchFamily="49" charset="0"/>
                <a:cs typeface="Courier New" pitchFamily="49" charset="0"/>
              </a:rPr>
              <a:t>жданівщини</a:t>
            </a:r>
            <a:r>
              <a:rPr lang="ru-RU" sz="2400" b="1" dirty="0">
                <a:latin typeface="Courier New" pitchFamily="49" charset="0"/>
                <a:cs typeface="Courier New" pitchFamily="49" charset="0"/>
              </a:rPr>
              <a:t>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484313"/>
            <a:ext cx="3563938" cy="129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Відбулося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гальмування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розвитку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науки,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літератури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і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мистецтва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обмежено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свободу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творчості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625" y="1341438"/>
            <a:ext cx="3635375" cy="1582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Фізичне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знищення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частини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інтелігенції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>
              <a:defRPr/>
            </a:pPr>
            <a:r>
              <a:rPr lang="ru-RU" sz="1600" b="1" dirty="0">
                <a:latin typeface="Courier New" pitchFamily="49" charset="0"/>
                <a:cs typeface="Courier New" pitchFamily="49" charset="0"/>
              </a:rPr>
              <a:t>Породила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потворні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явища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середовищі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радянської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інтелігенції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викликала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її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розкол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і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розмежування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375025"/>
            <a:ext cx="3995738" cy="1638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Відбулося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остаточне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протиставлення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влади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і народ,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ліквідоване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патріотичне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піднесення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років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війни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паростки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відродження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української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культури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>
              <a:defRPr/>
            </a:pPr>
            <a:endParaRPr lang="ru-RU" sz="16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3800" y="3141663"/>
            <a:ext cx="4140200" cy="2087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ourier New" pitchFamily="49" charset="0"/>
                <a:cs typeface="Courier New" pitchFamily="49" charset="0"/>
              </a:rPr>
              <a:t>У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літературі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театрі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зникло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поняття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мистецької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школи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algn="ctr">
              <a:defRPr/>
            </a:pPr>
            <a:r>
              <a:rPr lang="ru-RU" sz="1600" b="1" dirty="0">
                <a:latin typeface="Courier New" pitchFamily="49" charset="0"/>
                <a:cs typeface="Courier New" pitchFamily="49" charset="0"/>
              </a:rPr>
              <a:t>театральна та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літературна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критика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перетворилася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із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засобу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стимулювання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творчого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розвитку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засіб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втримання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митців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у рамках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офіційної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ідеології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87513" y="5373688"/>
            <a:ext cx="5832475" cy="1230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ourier New" pitchFamily="49" charset="0"/>
                <a:cs typeface="Courier New" pitchFamily="49" charset="0"/>
              </a:rPr>
              <a:t>У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міжнародному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плані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ждановщина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посилила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відірваність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радянських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митців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досягнень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світової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культури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, стала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ідеологічним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обгрунтуванням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конфронтаційної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зовнішньої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політики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СРСР.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52"/>
            <a:ext cx="8229600" cy="15001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літературі продовжувався тиск на митців, гострої критики піддавались твори письменників, які писали не так як цього хотіла влада.</a:t>
            </a:r>
          </a:p>
          <a:p>
            <a:pPr algn="ctr">
              <a:buNone/>
            </a:pPr>
            <a:endParaRPr lang="uk-UA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Картинки по запросу Довженк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44" y="1785926"/>
            <a:ext cx="2063764" cy="2786082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Яновсь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214554"/>
            <a:ext cx="2071702" cy="2857520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І. Сенчен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14488"/>
            <a:ext cx="2000264" cy="2667019"/>
          </a:xfrm>
          <a:prstGeom prst="rect">
            <a:avLst/>
          </a:prstGeom>
          <a:noFill/>
        </p:spPr>
      </p:pic>
      <p:pic>
        <p:nvPicPr>
          <p:cNvPr id="2056" name="Picture 8" descr="Картинки по запросу м. рильсь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000240"/>
            <a:ext cx="2143139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786578" y="4929198"/>
            <a:ext cx="207170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М. Рильський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420" y="4643446"/>
            <a:ext cx="207170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О. Довженко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5259" y="5143512"/>
            <a:ext cx="207170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Ю. Яновський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44290" y="4429132"/>
            <a:ext cx="207170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І. Сінченко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857892"/>
            <a:ext cx="871540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Твори Довженка, Яновського, Сінченка, Рильського та інших  зазнали гострої критики.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 твори повинні були бути написані в межах так званого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соціалістичного реалізму.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Наприклад, твір Олеся Гончара </a:t>
            </a:r>
            <a:r>
              <a:rPr lang="uk-UA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“Прапороносці”</a:t>
            </a:r>
            <a:r>
              <a:rPr lang="uk-UA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були яскраво виражені ідеї радянського патріотизму.</a:t>
            </a:r>
            <a:endParaRPr lang="uk-UA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5429288" cy="35051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57884" y="2500306"/>
            <a:ext cx="2857520" cy="3929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Але, незважаючи на тиск збоку держави, багато талановитих письменників змогли проявити себе, написавши багато цікавих творів. Наприклад, Рильський: </a:t>
            </a:r>
            <a:r>
              <a:rPr lang="uk-U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“Троянди</a:t>
            </a: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виноград”</a:t>
            </a: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Тичина: </a:t>
            </a:r>
            <a:r>
              <a:rPr lang="uk-U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“Шевченко</a:t>
            </a: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Чернишевський”</a:t>
            </a:r>
            <a:r>
              <a:rPr lang="uk-U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інші.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483" y="461903"/>
            <a:ext cx="8765797" cy="603893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література зазнала великих втрат в результаті вилучення з бібліотек у 1954 р. 111 назв книг, які вийшли у 1925—1953 </a:t>
            </a:r>
            <a:r>
              <a:rPr lang="uk-UA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Під заборону потрапили книги багатьох політичних діячів і письменників: М. Скрипника, П. Любченка, С.Єфремова, О. Олеся, В. Еллана-Блакитного, М. Зерова, Л. Квітки, І. Микитенка, Д. </a:t>
            </a:r>
            <a:r>
              <a:rPr lang="uk-UA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Гофштейна</a:t>
            </a:r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ін..</a:t>
            </a:r>
          </a:p>
          <a:p>
            <a:pPr algn="just">
              <a:lnSpc>
                <a:spcPct val="120000"/>
              </a:lnSpc>
            </a:pPr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Обходячи політичні утиски, українські літератори доносили до читача високі ідеї гуманізму, почуття патріотизму, любові до своєї Батьківщини.</a:t>
            </a:r>
          </a:p>
          <a:p>
            <a:pPr algn="just">
              <a:lnSpc>
                <a:spcPct val="120000"/>
              </a:lnSpc>
            </a:pPr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у ці роки прийшли до широкого загалу поеми А. Малишка "Прометей", О.Гончара "Прапороносці". М. Рильський створює "Ленінградські нариси", М.Бажан — "В дні війни", П. Воронько — "Весняний грім", М. Стельмах — "Шляхи світання", В. Некрасов — "В окопах Сталінграда", Ю. Яновський — роман "Жива вода", П. Панч — роман "Гомоніла Україна", в якому змалював події з української історії 1639—1648 </a:t>
            </a:r>
            <a:r>
              <a:rPr lang="uk-UA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та ін.</a:t>
            </a:r>
          </a:p>
          <a:p>
            <a:pPr algn="just">
              <a:lnSpc>
                <a:spcPct val="120000"/>
              </a:lnSpc>
            </a:pPr>
            <a:r>
              <a:rPr lang="uk-UA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Плідно працювали О. Довженко, В. Сосюра, А. Малишко, Л. Первомайський, П.Тичина, М. Рильський, О. Копиленко, М. Стельмах. Боротьбі з пережитками присвятили свої твори сатирики і гумористи Остап Вишня та С. Олійник.</a:t>
            </a:r>
          </a:p>
          <a:p>
            <a:pPr algn="just">
              <a:lnSpc>
                <a:spcPct val="120000"/>
              </a:lnSpc>
            </a:pPr>
            <a:endParaRPr lang="uk-UA" sz="1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20000"/>
              </a:lnSpc>
              <a:buNone/>
            </a:pPr>
            <a:endParaRPr lang="uk-UA" sz="1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2156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ЛІТЕРАТУРА</vt:lpstr>
      <vt:lpstr>Слайд 4</vt:lpstr>
      <vt:lpstr>ЗАХОДИ «ЖДАНІВЩИНИ»</vt:lpstr>
      <vt:lpstr>Слайд 6</vt:lpstr>
      <vt:lpstr>Слайд 7</vt:lpstr>
      <vt:lpstr>Слайд 8</vt:lpstr>
      <vt:lpstr>Слайд 9</vt:lpstr>
      <vt:lpstr>ТЕАТР</vt:lpstr>
      <vt:lpstr>КІНО</vt:lpstr>
      <vt:lpstr>МУЗИКА</vt:lpstr>
      <vt:lpstr>Слайд 13</vt:lpstr>
      <vt:lpstr>Слайд 14</vt:lpstr>
      <vt:lpstr>Слайд 15</vt:lpstr>
      <vt:lpstr>Слайд 16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MASHEENA</dc:creator>
  <cp:lastModifiedBy>Светлана</cp:lastModifiedBy>
  <cp:revision>49</cp:revision>
  <dcterms:created xsi:type="dcterms:W3CDTF">2016-11-23T13:56:10Z</dcterms:created>
  <dcterms:modified xsi:type="dcterms:W3CDTF">2020-05-03T17:21:01Z</dcterms:modified>
</cp:coreProperties>
</file>