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23"/>
  </p:notesMasterIdLst>
  <p:sldIdLst>
    <p:sldId id="257" r:id="rId2"/>
    <p:sldId id="263" r:id="rId3"/>
    <p:sldId id="264" r:id="rId4"/>
    <p:sldId id="265" r:id="rId5"/>
    <p:sldId id="266" r:id="rId6"/>
    <p:sldId id="267" r:id="rId7"/>
    <p:sldId id="269" r:id="rId8"/>
    <p:sldId id="268" r:id="rId9"/>
    <p:sldId id="273" r:id="rId10"/>
    <p:sldId id="272" r:id="rId11"/>
    <p:sldId id="282" r:id="rId12"/>
    <p:sldId id="274" r:id="rId13"/>
    <p:sldId id="275" r:id="rId14"/>
    <p:sldId id="277" r:id="rId15"/>
    <p:sldId id="283" r:id="rId16"/>
    <p:sldId id="278" r:id="rId17"/>
    <p:sldId id="276" r:id="rId18"/>
    <p:sldId id="280" r:id="rId19"/>
    <p:sldId id="279" r:id="rId20"/>
    <p:sldId id="281" r:id="rId21"/>
    <p:sldId id="284" r:id="rId2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693EC3E7-8974-432C-96C3-D3C7A7660620}">
          <p14:sldIdLst>
            <p14:sldId id="257"/>
            <p14:sldId id="263"/>
            <p14:sldId id="264"/>
            <p14:sldId id="265"/>
            <p14:sldId id="266"/>
            <p14:sldId id="267"/>
            <p14:sldId id="269"/>
            <p14:sldId id="268"/>
            <p14:sldId id="273"/>
          </p14:sldIdLst>
        </p14:section>
        <p14:section name="Раздел без заголовка" id="{28B4D688-F1E4-489B-BDA3-DAD2F2A90B2A}">
          <p14:sldIdLst>
            <p14:sldId id="272"/>
            <p14:sldId id="274"/>
            <p14:sldId id="275"/>
            <p14:sldId id="277"/>
            <p14:sldId id="278"/>
            <p14:sldId id="276"/>
            <p14:sldId id="280"/>
            <p14:sldId id="279"/>
            <p14:sldId id="281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1" d="100"/>
          <a:sy n="51" d="100"/>
        </p:scale>
        <p:origin x="-1440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Чи задоволені ви тим, які умови створені у вашому ЗО, щоб ви</a:t>
            </a:r>
            <a:r>
              <a:rPr lang="ru-RU" baseline="0"/>
              <a:t> </a:t>
            </a:r>
            <a:r>
              <a:rPr lang="ru-RU"/>
              <a:t>почувалися безпечно?</a:t>
            </a:r>
          </a:p>
        </c:rich>
      </c:tx>
      <c:layout/>
    </c:title>
    <c:plotArea>
      <c:layout/>
      <c:pieChart>
        <c:varyColors val="1"/>
        <c:firstSliceAng val="0"/>
      </c:pieChart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aseline="0"/>
            </a:pPr>
            <a:r>
              <a:rPr lang="ru-RU" baseline="0"/>
              <a:t>Чи задоволені ви тим, які умови створені у вашому ЗО, щоб ви почувалися безпечно?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Чи задоволені ви тим, які умови створені у вашому ЗО, щоб ви
почувалися безпечно?</c:v>
                </c:pt>
              </c:strCache>
            </c:strRef>
          </c:tx>
          <c:dLbls>
            <c:dLbl>
              <c:idx val="0"/>
              <c:layout>
                <c:manualLayout>
                  <c:x val="-9.1986479276540273E-2"/>
                  <c:y val="-0.10021999466170105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80,20%</a:t>
                    </a:r>
                  </a:p>
                </c:rich>
              </c:tx>
              <c:showVal val="1"/>
            </c:dLbl>
            <c:dLbl>
              <c:idx val="1"/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</c:dLbl>
            <c:dLbl>
              <c:idx val="4"/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</c:dLbl>
            <c:showVal val="1"/>
            <c:showLeaderLines val="1"/>
          </c:dLbls>
          <c:cat>
            <c:strRef>
              <c:f>'Лист1'!$A$2:$A$6</c:f>
              <c:strCache>
                <c:ptCount val="5"/>
                <c:pt idx="0">
                  <c:v>так</c:v>
                </c:pt>
                <c:pt idx="1">
                  <c:v>радше так</c:v>
                </c:pt>
                <c:pt idx="2">
                  <c:v>важко сказати</c:v>
                </c:pt>
                <c:pt idx="3">
                  <c:v>ні</c:v>
                </c:pt>
                <c:pt idx="4">
                  <c:v>радше ні</c:v>
                </c:pt>
              </c:strCache>
            </c:strRef>
          </c:cat>
          <c:val>
            <c:numRef>
              <c:f>'Лист1'!$B$2:$B$6</c:f>
              <c:numCache>
                <c:formatCode>0.00%</c:formatCode>
                <c:ptCount val="5"/>
                <c:pt idx="0">
                  <c:v>0.80200000000000005</c:v>
                </c:pt>
                <c:pt idx="1">
                  <c:v>7.9000000000000029E-2</c:v>
                </c:pt>
                <c:pt idx="2">
                  <c:v>8.4000000000000047E-2</c:v>
                </c:pt>
                <c:pt idx="3">
                  <c:v>2.5000000000000001E-2</c:v>
                </c:pt>
                <c:pt idx="4" formatCode="0%">
                  <c:v>1.0000000000000004E-2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1400" b="1"/>
          </a:pPr>
          <a:endParaRPr lang="ru-RU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DCA3C-365F-4A6E-AF76-E036377CCAD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DA440-AB9C-4CC3-B5C8-9A2B7F40BE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4031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DA440-AB9C-4CC3-B5C8-9A2B7F40BE4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542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B07F-29B6-42ED-972E-867F456ED363}" type="datetimeFigureOut">
              <a:rPr lang="uk-UA" smtClean="0"/>
              <a:pPr/>
              <a:t>25.04.2024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1C95-0E20-43AC-8675-63C7A5423A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33539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B07F-29B6-42ED-972E-867F456ED363}" type="datetimeFigureOut">
              <a:rPr lang="uk-UA" smtClean="0"/>
              <a:pPr/>
              <a:t>25.04.2024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1C95-0E20-43AC-8675-63C7A5423A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34050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B07F-29B6-42ED-972E-867F456ED363}" type="datetimeFigureOut">
              <a:rPr lang="uk-UA" smtClean="0"/>
              <a:pPr/>
              <a:t>25.04.2024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1C95-0E20-43AC-8675-63C7A5423A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6346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B07F-29B6-42ED-972E-867F456ED363}" type="datetimeFigureOut">
              <a:rPr lang="uk-UA" smtClean="0"/>
              <a:pPr/>
              <a:t>25.04.2024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1C95-0E20-43AC-8675-63C7A5423A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48313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B07F-29B6-42ED-972E-867F456ED363}" type="datetimeFigureOut">
              <a:rPr lang="uk-UA" smtClean="0"/>
              <a:pPr/>
              <a:t>25.04.2024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1C95-0E20-43AC-8675-63C7A5423A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05401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B07F-29B6-42ED-972E-867F456ED363}" type="datetimeFigureOut">
              <a:rPr lang="uk-UA" smtClean="0"/>
              <a:pPr/>
              <a:t>25.04.2024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1C95-0E20-43AC-8675-63C7A5423A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03941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B07F-29B6-42ED-972E-867F456ED363}" type="datetimeFigureOut">
              <a:rPr lang="uk-UA" smtClean="0"/>
              <a:pPr/>
              <a:t>25.04.2024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1C95-0E20-43AC-8675-63C7A5423A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678569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B07F-29B6-42ED-972E-867F456ED363}" type="datetimeFigureOut">
              <a:rPr lang="uk-UA" smtClean="0"/>
              <a:pPr/>
              <a:t>25.04.2024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1C95-0E20-43AC-8675-63C7A5423A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87168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B07F-29B6-42ED-972E-867F456ED363}" type="datetimeFigureOut">
              <a:rPr lang="uk-UA" smtClean="0"/>
              <a:pPr/>
              <a:t>25.04.2024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1C95-0E20-43AC-8675-63C7A5423A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57136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B07F-29B6-42ED-972E-867F456ED363}" type="datetimeFigureOut">
              <a:rPr lang="uk-UA" smtClean="0"/>
              <a:pPr/>
              <a:t>25.04.2024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1C95-0E20-43AC-8675-63C7A5423A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43966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B07F-29B6-42ED-972E-867F456ED363}" type="datetimeFigureOut">
              <a:rPr lang="uk-UA" smtClean="0"/>
              <a:pPr/>
              <a:t>25.04.2024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1C95-0E20-43AC-8675-63C7A5423A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2745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2B07F-29B6-42ED-972E-867F456ED363}" type="datetimeFigureOut">
              <a:rPr lang="uk-UA" smtClean="0"/>
              <a:pPr/>
              <a:t>25.04.2024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71C95-0E20-43AC-8675-63C7A5423A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2211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005296"/>
            <a:ext cx="11155680" cy="1566704"/>
          </a:xfrm>
        </p:spPr>
        <p:txBody>
          <a:bodyPr>
            <a:no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аудиту безпеки 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ДНЗ «Регіональний центр професійної освіти інноваційних технологій </a:t>
            </a:r>
            <a:b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будівництва та промисловості»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8399" y="895063"/>
            <a:ext cx="1599927" cy="14251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3999" y="-152400"/>
            <a:ext cx="4254041" cy="28329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6360" y="596441"/>
            <a:ext cx="3405810" cy="1768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0642" y="876309"/>
            <a:ext cx="4559336" cy="144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884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1942" y="1257588"/>
            <a:ext cx="2819400" cy="455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t="21151" r="2199"/>
          <a:stretch/>
        </p:blipFill>
        <p:spPr>
          <a:xfrm>
            <a:off x="8664356" y="1261725"/>
            <a:ext cx="3107816" cy="4455966"/>
          </a:xfrm>
          <a:prstGeom prst="rect">
            <a:avLst/>
          </a:prstGeom>
        </p:spPr>
      </p:pic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 rotWithShape="1">
          <a:blip r:embed="rId5" cstate="print"/>
          <a:srcRect l="4198" t="16413" r="-534" b="16668"/>
          <a:stretch/>
        </p:blipFill>
        <p:spPr bwMode="auto">
          <a:xfrm>
            <a:off x="708326" y="1203973"/>
            <a:ext cx="3523583" cy="456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92310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9094" y="152195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вільного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доступу до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 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маломобільних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пандус).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692310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5078" y="1540617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uk-UA" u="sng" dirty="0"/>
          </a:p>
          <a:p>
            <a:endParaRPr lang="uk-UA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76250" y="781050"/>
            <a:ext cx="1148715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Обстеження веб-сторінки ЗО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окремий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розділ, присвячений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безпеці; 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розміщена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щодо алгоритму поведінки під час повітряної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тривоги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 під час інших надзвичайних ситуацій (хімічна атака, радіологічна небезпека тощо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про групу надання першої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домедичної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з адресами найближчих доступних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ЗСЦЗ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контакти підрозділу, відповідального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безпеку (цивільний захист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Кодекс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 освітнього середовища ЗО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8846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5078" y="1540617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uk-UA" u="sng" dirty="0"/>
          </a:p>
          <a:p>
            <a:endParaRPr lang="uk-UA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829030"/>
            <a:ext cx="11544300" cy="827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 КЕРІВНИЦТВА ЗАКЛАДУ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</a:p>
          <a:p>
            <a:pPr algn="ctr"/>
            <a:r>
              <a:rPr lang="uk-UA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</a:t>
            </a:r>
            <a:r>
              <a:rPr lang="uk-UA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здоров’язбережувальних</a:t>
            </a:r>
            <a:r>
              <a:rPr lang="uk-UA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uk-UA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 здійснюється шляхом: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нструктажів;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діагностики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ментального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рофілактики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кібербулінгу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спільних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просвітницьких заходів з ДСНС і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поліцією;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днів ЦЗ, класних годин, бесід,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тренінгів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соціально-психологічної служби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формування безпечного освітнього простору;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постійного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оновлення  інформації на сайті щодо питань безпеки освітнього середовища. 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9035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150" y="1540616"/>
            <a:ext cx="11563350" cy="5126884"/>
          </a:xfrm>
        </p:spPr>
        <p:txBody>
          <a:bodyPr/>
          <a:lstStyle/>
          <a:p>
            <a:pPr marL="0" indent="0">
              <a:buNone/>
            </a:pPr>
            <a:endParaRPr lang="uk-UA" u="sng" dirty="0"/>
          </a:p>
          <a:p>
            <a:endParaRPr lang="uk-UA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8150" y="552450"/>
            <a:ext cx="1156335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20000"/>
              </a:lnSpc>
              <a:spcAft>
                <a:spcPts val="0"/>
              </a:spcAft>
            </a:pPr>
            <a:r>
              <a:rPr lang="uk-UA" sz="2800" b="1" cap="small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ОПИТУВАННЯ СПІВРОБІТНИКІВ І СПІВРОБІТНИЦЬ </a:t>
            </a:r>
            <a:endParaRPr lang="uk-UA" sz="2800" b="1" cap="small" dirty="0" smtClean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uk-UA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 опитуванні взяла участь 101 особа, з яких 63 жінок (62,4%) та 38 чоловіків (37,6%).</a:t>
            </a:r>
            <a:r>
              <a:rPr lang="ru-RU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uk-UA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082351" y="2313991"/>
          <a:ext cx="9554547" cy="4544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1362268" y="2090057"/>
          <a:ext cx="8960203" cy="447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3577108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150" y="1540616"/>
            <a:ext cx="11563350" cy="5126884"/>
          </a:xfrm>
        </p:spPr>
        <p:txBody>
          <a:bodyPr/>
          <a:lstStyle/>
          <a:p>
            <a:pPr marL="0" indent="0">
              <a:buNone/>
            </a:pPr>
            <a:endParaRPr lang="uk-UA" u="sng" dirty="0"/>
          </a:p>
          <a:p>
            <a:endParaRPr lang="uk-UA" dirty="0"/>
          </a:p>
          <a:p>
            <a:endParaRPr lang="ru-RU" dirty="0"/>
          </a:p>
        </p:txBody>
      </p:sp>
      <p:pic>
        <p:nvPicPr>
          <p:cNvPr id="5" name="Рисунок 4" descr="Діаграма відповідей у Формах. Назва запитання: Чи потребуєте ви методичної підтримки щодо організації і проведення виховних заходів (інструктажів, тренувань) для здобувачів/-ок освіти з питань основ безпеки життєдіяльності в умовах надзвичайних ситуацій?. Кількість відповідей: 53 відповіді."/>
          <p:cNvPicPr/>
          <p:nvPr/>
        </p:nvPicPr>
        <p:blipFill rotWithShape="1">
          <a:blip r:embed="rId3" cstate="print"/>
          <a:srcRect r="1365" b="8060"/>
          <a:stretch/>
        </p:blipFill>
        <p:spPr bwMode="auto">
          <a:xfrm>
            <a:off x="699407" y="1053967"/>
            <a:ext cx="10477500" cy="4600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77108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5078" y="1586784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uk-UA" u="sng" dirty="0"/>
          </a:p>
          <a:p>
            <a:endParaRPr lang="uk-UA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r="1922" b="7207"/>
          <a:stretch/>
        </p:blipFill>
        <p:spPr>
          <a:xfrm>
            <a:off x="529224" y="1061322"/>
            <a:ext cx="11347308" cy="487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97796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250" y="990600"/>
            <a:ext cx="11506200" cy="5105400"/>
          </a:xfrm>
        </p:spPr>
        <p:txBody>
          <a:bodyPr/>
          <a:lstStyle/>
          <a:p>
            <a:pPr marL="0" indent="0" algn="ctr">
              <a:buNone/>
            </a:pPr>
            <a:r>
              <a:rPr lang="uk-UA" b="1" cap="small" dirty="0">
                <a:latin typeface="Times New Roman" pitchFamily="18" charset="0"/>
                <a:cs typeface="Times New Roman" pitchFamily="18" charset="0"/>
              </a:rPr>
              <a:t>ОПИТУВАННЯ </a:t>
            </a:r>
            <a:r>
              <a:rPr lang="uk-UA" b="1" cap="small" dirty="0" smtClean="0">
                <a:latin typeface="Times New Roman" pitchFamily="18" charset="0"/>
                <a:cs typeface="Times New Roman" pitchFamily="18" charset="0"/>
              </a:rPr>
              <a:t>ЗДОБУВАЧІВ</a:t>
            </a:r>
            <a:r>
              <a:rPr lang="uk-UA" b="1" cap="small" dirty="0">
                <a:latin typeface="Times New Roman" pitchFamily="18" charset="0"/>
                <a:cs typeface="Times New Roman" pitchFamily="18" charset="0"/>
              </a:rPr>
              <a:t>/-ОК </a:t>
            </a:r>
            <a:r>
              <a:rPr lang="uk-UA" b="1" cap="small" dirty="0" smtClean="0">
                <a:latin typeface="Times New Roman" pitchFamily="18" charset="0"/>
                <a:cs typeface="Times New Roman" pitchFamily="18" charset="0"/>
              </a:rPr>
              <a:t>ОСВІТИ</a:t>
            </a:r>
            <a:endParaRPr lang="uk-UA" b="1" cap="small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опитуванні взяли участь 504 особи: 82,1% чоловіки, 16,9% жінки, ще 1% позначили стать як «іншу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0">
              <a:buNone/>
            </a:pP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b="1" cap="small" dirty="0" smtClean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r="4239" b="7873"/>
          <a:stretch/>
        </p:blipFill>
        <p:spPr>
          <a:xfrm>
            <a:off x="1137464" y="2399535"/>
            <a:ext cx="9604251" cy="419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9715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5078" y="1540617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uk-UA" u="sng" dirty="0"/>
          </a:p>
          <a:p>
            <a:endParaRPr lang="uk-UA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829030"/>
            <a:ext cx="115443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Діаграма відповідей у Формах. Назва запитання: Чи є у вашому ЗО співробітники/-ці (відповідальні особи), до яких за необхідності можна звернутися по допомогу у випадку виникнення надзвичайних ситуацій, у тому числі воєнного характеру?&#10;. Кількість відповідей: 504 відповіді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390650"/>
            <a:ext cx="11544300" cy="5212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63673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829030"/>
            <a:ext cx="11963400" cy="559082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</a:p>
          <a:p>
            <a:pPr algn="just"/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освітнього процесу усвідомлюють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 впровадження </a:t>
            </a:r>
            <a:r>
              <a:rPr lang="uk-UA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безпекового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складника в політику закладу освіти.</a:t>
            </a:r>
          </a:p>
          <a:p>
            <a:pPr algn="just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ЗО містить мету і завдання, програму й робочий план щодо створення безпечного і доступного освітнього середовища, яке б враховувало наявні і можливі надзвичайні ситуації воєнного характеру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Незважаючи на відсутність фінансування з боку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держави, здійснюється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щодо впровадження </a:t>
            </a:r>
            <a:r>
              <a:rPr lang="uk-UA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безпекового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складника в освітній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простір, 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продовжується оснащення найпростішого укриття за підтримки партнерів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829030"/>
            <a:ext cx="115443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909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40" y="1295400"/>
            <a:ext cx="11628120" cy="5090160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 мета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аудиту безпеки ЗО: </a:t>
            </a:r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системному та ефективному впровадженню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безпекового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складника у політику ЗО, його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функціонування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постійне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 кадрового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складу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 інклюзивного фізичного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простору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оцінка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 в якій мірі прийнята політика безпеки  знаходить відображення в роботі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4623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5078" y="1540617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uk-UA" u="sng" dirty="0"/>
          </a:p>
          <a:p>
            <a:endParaRPr lang="uk-UA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829030"/>
            <a:ext cx="115443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1450" y="829030"/>
            <a:ext cx="119634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 ЗО: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пандуси;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таблички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людей з порушенням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зору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неслизька підлога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маркування на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сходах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відеоспостереження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думку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більшості працівників/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потребують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запасних виходів з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приміщень;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стенди з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інформацією про адреси найближчих до ЗО доступних захисних споруд цивільного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найпростіше укриття у приміщенні ЗО (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дооблаштування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60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5078" y="1540617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uk-UA" u="sng" dirty="0"/>
          </a:p>
          <a:p>
            <a:endParaRPr lang="uk-UA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829030"/>
            <a:ext cx="115443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1450" y="829030"/>
            <a:ext cx="11963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/>
            <a:r>
              <a:rPr lang="uk-UA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УВАГУ!</a:t>
            </a:r>
            <a:endParaRPr lang="uk-UA" sz="4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60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1203960"/>
            <a:ext cx="12039600" cy="538734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Особливості проведення АБ: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Обстеження території  та приміщень ЗО проводилося за </a:t>
            </a:r>
            <a:r>
              <a:rPr lang="uk-UA" sz="3200" dirty="0" err="1">
                <a:latin typeface="Times New Roman" pitchFamily="18" charset="0"/>
                <a:cs typeface="Times New Roman" pitchFamily="18" charset="0"/>
              </a:rPr>
              <a:t>адресою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: м. Харків, бульвар Богдана Хмельницького, 30, у кілька етапів за маршрутами: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Обстеження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навчального корпусу та майстерень Центру в денний час;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Обстеження навчального корпусу та майстерень Центру в вечірній час;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Обстеження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території закладу освіти в денний час;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Обстеження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території закладу освіти у вечірній час;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Обстеження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укриття (знаходиться в процесі облаштування) ЗО;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Обстеження веб-сторінки.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470079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080" y="1310640"/>
            <a:ext cx="11765280" cy="486632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Проблеми, що виникли під час проведення АБ: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Проведення аудиту безпеки </a:t>
            </a:r>
            <a:r>
              <a:rPr lang="uk-UA" sz="3500" dirty="0" err="1">
                <a:latin typeface="Times New Roman" pitchFamily="18" charset="0"/>
                <a:cs typeface="Times New Roman" pitchFamily="18" charset="0"/>
              </a:rPr>
              <a:t>співпало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 із загостренням воєнної ситуації у місті Харкові та з частими обстрілами міста і області. У зв'язку з цим відбувалися систематичні аварійні відключення електроенергії, не працював міський електротранспорт, був відсутній інтернет-зв'язок, що значно ускладнювало роботу робочої групи. 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   	З початком повномасштабного вторгнення ЗО працює виключно у дистанційному режимі. Через це здобувачі та здобувачки освіти не могли дати об'єктивну відповідь щодо облаштування території ЗО</a:t>
            </a:r>
            <a:r>
              <a:rPr lang="uk-UA" sz="35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7066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1371600"/>
            <a:ext cx="11033760" cy="4881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3200" b="1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АУДИТ </a:t>
            </a:r>
            <a:r>
              <a:rPr lang="uk-UA" sz="32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ПРОСТОРУ </a:t>
            </a:r>
            <a:r>
              <a:rPr lang="uk-UA" sz="3200" b="1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</a:p>
          <a:p>
            <a:pPr marL="0" indent="0">
              <a:buNone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 простір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b="1" cap="smal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200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Позитивні сторони:</a:t>
            </a:r>
            <a:r>
              <a:rPr lang="uk-UA" sz="32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безпечний шлях до 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входу-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виходу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зовнішнє освітлення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ідсутні місця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які мають бути огородженими (вирви, канави, траншеї тощо), але не є такими, і приміщення, входи та виходи, яких мають бути зачиненими, але не є такими, а також напівзруйновані чи недобудовані будівлі або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споруди.</a:t>
            </a:r>
          </a:p>
          <a:p>
            <a:endParaRPr lang="uk-UA" sz="3200" cap="small" dirty="0" smtClean="0"/>
          </a:p>
          <a:p>
            <a:pPr marL="0" indent="0" algn="ctr">
              <a:buNone/>
            </a:pPr>
            <a:endParaRPr lang="ru-RU" sz="3000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9767" y="2041849"/>
            <a:ext cx="325183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6604" y="317239"/>
            <a:ext cx="3577135" cy="201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67551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53440"/>
            <a:ext cx="10515600" cy="5323523"/>
          </a:xfrm>
        </p:spPr>
        <p:txBody>
          <a:bodyPr/>
          <a:lstStyle/>
          <a:p>
            <a:endParaRPr lang="uk-UA" sz="3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 засоби:</a:t>
            </a:r>
          </a:p>
          <a:p>
            <a:endParaRPr lang="uk-UA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друкована шрифтом 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Брайля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тривоги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камери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відеоспостереження, </a:t>
            </a:r>
          </a:p>
          <a:p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протислизькі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сходах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пандус</a:t>
            </a:r>
            <a:endParaRPr lang="ru-RU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xmlns="" val="3471643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880" y="898366"/>
            <a:ext cx="8153400" cy="58377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Внутрішній </a:t>
            </a: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000" b="1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000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Позитивні сторони:</a:t>
            </a:r>
          </a:p>
          <a:p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ункт охорони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найпростіше 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укриття;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протипожежне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обладнання;</a:t>
            </a:r>
          </a:p>
          <a:p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доступні запасні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виходи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бильця 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сходах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освітлення 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шляхах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евакуації; </a:t>
            </a:r>
          </a:p>
          <a:p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технічні 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для аварійного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освітлення;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еблі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обладнання, рослини для озеленення тощо у приміщеннях  розташовані так, що  не заважають  безперешкодному руху. 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951" y="1922107"/>
            <a:ext cx="374062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 rotWithShape="1">
          <a:blip r:embed="rId5" cstate="print"/>
          <a:srcRect l="6077" t="-1" r="18498" b="-5391"/>
          <a:stretch/>
        </p:blipFill>
        <p:spPr bwMode="auto">
          <a:xfrm>
            <a:off x="7662005" y="0"/>
            <a:ext cx="4197826" cy="243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/>
          <a:srcRect l="11502" t="9611" r="15993" b="35575"/>
          <a:stretch/>
        </p:blipFill>
        <p:spPr>
          <a:xfrm>
            <a:off x="9261409" y="2580693"/>
            <a:ext cx="2583217" cy="347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5231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399592"/>
            <a:ext cx="10546278" cy="51345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u="sng" dirty="0" smtClean="0">
                <a:latin typeface="Times New Roman" pitchFamily="18" charset="0"/>
                <a:cs typeface="Times New Roman" pitchFamily="18" charset="0"/>
              </a:rPr>
              <a:t>Відсутні </a:t>
            </a:r>
            <a:r>
              <a:rPr lang="uk-UA" sz="3200" u="sng" dirty="0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uk-UA" sz="3200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endParaRPr lang="uk-UA" sz="3200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ліфт/підйомник; </a:t>
            </a:r>
            <a:endParaRPr lang="uk-UA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пандус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; </a:t>
            </a:r>
            <a:endParaRPr lang="uk-UA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неслизька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підлога на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шляхах евакуації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; </a:t>
            </a:r>
            <a:endParaRPr lang="uk-UA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сходових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майданчиках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маркування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нанесене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першу</a:t>
            </a:r>
          </a:p>
          <a:p>
            <a:pPr marL="0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останню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сходинку;</a:t>
            </a:r>
          </a:p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відеоспостереження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68291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723" y="438150"/>
            <a:ext cx="11530940" cy="62915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Обстеження НУ 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(розташоване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підвальному приміщенні основної будівлі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ЗО) </a:t>
            </a:r>
          </a:p>
          <a:p>
            <a:pPr marL="0" indent="0">
              <a:buNone/>
            </a:pPr>
            <a:r>
              <a:rPr lang="uk-UA" u="sng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Позитивні сторони</a:t>
            </a:r>
            <a:r>
              <a:rPr lang="uk-UA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штучне освітлення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резервне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штучне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освітлення;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резервне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електроживлення;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зв’язку та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оповіщення, водогін; 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водовідведення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(каналізації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примусова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вентиляція, баки для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сміття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 для сидіння (лежання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ємності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питною водою (одна особа/2 л на добу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продуктів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пожежогасіння;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шанцеві інструменти;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медичної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  <a:p>
            <a:endParaRPr lang="uk-UA" u="sng" cap="small" dirty="0" smtClean="0"/>
          </a:p>
          <a:p>
            <a:endParaRPr lang="uk-UA" u="sng" cap="small" dirty="0" smtClean="0"/>
          </a:p>
          <a:p>
            <a:pPr marL="0" indent="0">
              <a:buNone/>
            </a:pPr>
            <a:endParaRPr lang="uk-UA" u="sng" cap="small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b="1" dirty="0" smtClean="0"/>
          </a:p>
          <a:p>
            <a:pPr marL="0" indent="0">
              <a:buNone/>
            </a:pPr>
            <a:endParaRPr lang="uk-UA" u="sng" dirty="0" smtClean="0"/>
          </a:p>
          <a:p>
            <a:endParaRPr lang="uk-UA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552" y="1167105"/>
            <a:ext cx="3018208" cy="5365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694991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Индикатор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</TotalTime>
  <Words>505</Words>
  <Application>Microsoft Office PowerPoint</Application>
  <PresentationFormat>Произвольный</PresentationFormat>
  <Paragraphs>152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Аналіз аудиту безпеки  у ДНЗ «Регіональний центр професійної освіти інноваційних технологій  будівництва та промисловості»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PC2023</dc:creator>
  <cp:lastModifiedBy>1</cp:lastModifiedBy>
  <cp:revision>38</cp:revision>
  <dcterms:created xsi:type="dcterms:W3CDTF">2024-04-18T15:48:49Z</dcterms:created>
  <dcterms:modified xsi:type="dcterms:W3CDTF">2024-04-25T09:01:29Z</dcterms:modified>
</cp:coreProperties>
</file>